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  <p:sldMasterId id="2147483792" r:id="rId2"/>
  </p:sldMasterIdLst>
  <p:notesMasterIdLst>
    <p:notesMasterId r:id="rId23"/>
  </p:notesMasterIdLst>
  <p:sldIdLst>
    <p:sldId id="423" r:id="rId3"/>
    <p:sldId id="311" r:id="rId4"/>
    <p:sldId id="258" r:id="rId5"/>
    <p:sldId id="259" r:id="rId6"/>
    <p:sldId id="278" r:id="rId7"/>
    <p:sldId id="260" r:id="rId8"/>
    <p:sldId id="276" r:id="rId9"/>
    <p:sldId id="27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0" r:id="rId18"/>
    <p:sldId id="268" r:id="rId19"/>
    <p:sldId id="269" r:id="rId20"/>
    <p:sldId id="424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6ED82-A457-430B-AA66-0B0A9B49AB63}" v="5" dt="2020-05-30T07:37:42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inah Farvin binti Packeer Mohamed" userId="c0420840-0705-4e33-9785-07dc2af8c746" providerId="ADAL" clId="{7346ED82-A457-430B-AA66-0B0A9B49AB63}"/>
    <pc:docChg chg="addSld delSld modSld sldOrd delMainMaster">
      <pc:chgData name="Shafinah Farvin binti Packeer Mohamed" userId="c0420840-0705-4e33-9785-07dc2af8c746" providerId="ADAL" clId="{7346ED82-A457-430B-AA66-0B0A9B49AB63}" dt="2020-05-30T07:39:34.370" v="22" actId="1076"/>
      <pc:docMkLst>
        <pc:docMk/>
      </pc:docMkLst>
      <pc:sldChg chg="modSp mod">
        <pc:chgData name="Shafinah Farvin binti Packeer Mohamed" userId="c0420840-0705-4e33-9785-07dc2af8c746" providerId="ADAL" clId="{7346ED82-A457-430B-AA66-0B0A9B49AB63}" dt="2020-05-27T01:14:26.448" v="1" actId="20577"/>
        <pc:sldMkLst>
          <pc:docMk/>
          <pc:sldMk cId="3438060333" sldId="266"/>
        </pc:sldMkLst>
        <pc:spChg chg="mod">
          <ac:chgData name="Shafinah Farvin binti Packeer Mohamed" userId="c0420840-0705-4e33-9785-07dc2af8c746" providerId="ADAL" clId="{7346ED82-A457-430B-AA66-0B0A9B49AB63}" dt="2020-05-27T01:14:26.448" v="1" actId="20577"/>
          <ac:spMkLst>
            <pc:docMk/>
            <pc:sldMk cId="3438060333" sldId="266"/>
            <ac:spMk id="51203" creationId="{00000000-0000-0000-0000-000000000000}"/>
          </ac:spMkLst>
        </pc:spChg>
      </pc:sldChg>
      <pc:sldChg chg="addSp modSp add mod modTransition">
        <pc:chgData name="Shafinah Farvin binti Packeer Mohamed" userId="c0420840-0705-4e33-9785-07dc2af8c746" providerId="ADAL" clId="{7346ED82-A457-430B-AA66-0B0A9B49AB63}" dt="2020-05-30T07:39:34.370" v="22" actId="1076"/>
        <pc:sldMkLst>
          <pc:docMk/>
          <pc:sldMk cId="1475797807" sldId="311"/>
        </pc:sldMkLst>
        <pc:spChg chg="add mod">
          <ac:chgData name="Shafinah Farvin binti Packeer Mohamed" userId="c0420840-0705-4e33-9785-07dc2af8c746" providerId="ADAL" clId="{7346ED82-A457-430B-AA66-0B0A9B49AB63}" dt="2020-05-30T07:39:34.370" v="22" actId="1076"/>
          <ac:spMkLst>
            <pc:docMk/>
            <pc:sldMk cId="1475797807" sldId="311"/>
            <ac:spMk id="9" creationId="{626B9B26-A0C4-4CD5-8478-F74D56D3EE44}"/>
          </ac:spMkLst>
        </pc:spChg>
      </pc:sldChg>
      <pc:sldChg chg="add del ord modTransition">
        <pc:chgData name="Shafinah Farvin binti Packeer Mohamed" userId="c0420840-0705-4e33-9785-07dc2af8c746" providerId="ADAL" clId="{7346ED82-A457-430B-AA66-0B0A9B49AB63}" dt="2020-05-30T07:37:17.218" v="7" actId="2696"/>
        <pc:sldMkLst>
          <pc:docMk/>
          <pc:sldMk cId="1475797807" sldId="311"/>
        </pc:sldMkLst>
      </pc:sldChg>
      <pc:sldMasterChg chg="del delSldLayout">
        <pc:chgData name="Shafinah Farvin binti Packeer Mohamed" userId="c0420840-0705-4e33-9785-07dc2af8c746" providerId="ADAL" clId="{7346ED82-A457-430B-AA66-0B0A9B49AB63}" dt="2020-05-30T07:37:17.218" v="7" actId="2696"/>
        <pc:sldMasterMkLst>
          <pc:docMk/>
          <pc:sldMasterMk cId="3485281688" sldId="2147483780"/>
        </pc:sldMasterMkLst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1963277178" sldId="2147483781"/>
          </pc:sldLayoutMkLst>
        </pc:sldLayoutChg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1518132245" sldId="2147483782"/>
          </pc:sldLayoutMkLst>
        </pc:sldLayoutChg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1299851022" sldId="2147483783"/>
          </pc:sldLayoutMkLst>
        </pc:sldLayoutChg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3293560221" sldId="2147483784"/>
          </pc:sldLayoutMkLst>
        </pc:sldLayoutChg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1473173487" sldId="2147483785"/>
          </pc:sldLayoutMkLst>
        </pc:sldLayoutChg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2592083414" sldId="2147483786"/>
          </pc:sldLayoutMkLst>
        </pc:sldLayoutChg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1139244391" sldId="2147483787"/>
          </pc:sldLayoutMkLst>
        </pc:sldLayoutChg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2137015674" sldId="2147483788"/>
          </pc:sldLayoutMkLst>
        </pc:sldLayoutChg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3826463" sldId="2147483789"/>
          </pc:sldLayoutMkLst>
        </pc:sldLayoutChg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11844514" sldId="2147483790"/>
          </pc:sldLayoutMkLst>
        </pc:sldLayoutChg>
        <pc:sldLayoutChg chg="del">
          <pc:chgData name="Shafinah Farvin binti Packeer Mohamed" userId="c0420840-0705-4e33-9785-07dc2af8c746" providerId="ADAL" clId="{7346ED82-A457-430B-AA66-0B0A9B49AB63}" dt="2020-05-30T07:37:17.218" v="7" actId="2696"/>
          <pc:sldLayoutMkLst>
            <pc:docMk/>
            <pc:sldMasterMk cId="3485281688" sldId="2147483780"/>
            <pc:sldLayoutMk cId="2265378499" sldId="214748379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485F2-BB0A-4B8E-8004-0B826E5E2B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A406CF-858C-4A79-8788-FCF95923E473}">
      <dgm:prSet/>
      <dgm:spPr/>
      <dgm:t>
        <a:bodyPr/>
        <a:lstStyle/>
        <a:p>
          <a:r>
            <a:rPr lang="en-US"/>
            <a:t>The placing of one loop inside the body of another loop is called </a:t>
          </a:r>
          <a:r>
            <a:rPr lang="en-US" b="1"/>
            <a:t>nesting</a:t>
          </a:r>
          <a:r>
            <a:rPr lang="en-US"/>
            <a:t>.  </a:t>
          </a:r>
        </a:p>
      </dgm:t>
    </dgm:pt>
    <dgm:pt modelId="{766CB675-3C8A-48B3-AF2F-FEE38A3988C8}" type="parTrans" cxnId="{99E913DB-3EBE-4F19-AF17-223FA20E6EFC}">
      <dgm:prSet/>
      <dgm:spPr/>
      <dgm:t>
        <a:bodyPr/>
        <a:lstStyle/>
        <a:p>
          <a:endParaRPr lang="en-US"/>
        </a:p>
      </dgm:t>
    </dgm:pt>
    <dgm:pt modelId="{FB623402-08BB-426E-BC76-EC3A850EC04F}" type="sibTrans" cxnId="{99E913DB-3EBE-4F19-AF17-223FA20E6EFC}">
      <dgm:prSet/>
      <dgm:spPr/>
      <dgm:t>
        <a:bodyPr/>
        <a:lstStyle/>
        <a:p>
          <a:endParaRPr lang="en-US"/>
        </a:p>
      </dgm:t>
    </dgm:pt>
    <dgm:pt modelId="{D03722F8-32D6-42E4-BC85-6E36CD9FFFCF}">
      <dgm:prSet/>
      <dgm:spPr/>
      <dgm:t>
        <a:bodyPr/>
        <a:lstStyle/>
        <a:p>
          <a:r>
            <a:rPr lang="en-US"/>
            <a:t>When you "</a:t>
          </a:r>
          <a:r>
            <a:rPr lang="en-US" b="1"/>
            <a:t>nest</a:t>
          </a:r>
          <a:r>
            <a:rPr lang="en-US"/>
            <a:t>" two loops, the outer loop takes control of the number of complete repetitions of the inner loop.  </a:t>
          </a:r>
        </a:p>
      </dgm:t>
    </dgm:pt>
    <dgm:pt modelId="{0F89575F-5515-456B-8C7A-6EE856494850}" type="parTrans" cxnId="{E654E4F4-2275-4DB4-844F-691AA6EB2B44}">
      <dgm:prSet/>
      <dgm:spPr/>
      <dgm:t>
        <a:bodyPr/>
        <a:lstStyle/>
        <a:p>
          <a:endParaRPr lang="en-US"/>
        </a:p>
      </dgm:t>
    </dgm:pt>
    <dgm:pt modelId="{3C39BD0D-8321-4EFC-B5BC-4AE4B7C6744C}" type="sibTrans" cxnId="{E654E4F4-2275-4DB4-844F-691AA6EB2B44}">
      <dgm:prSet/>
      <dgm:spPr/>
      <dgm:t>
        <a:bodyPr/>
        <a:lstStyle/>
        <a:p>
          <a:endParaRPr lang="en-US"/>
        </a:p>
      </dgm:t>
    </dgm:pt>
    <dgm:pt modelId="{5E98267A-16BB-404A-A713-AB2FF1DB15B2}">
      <dgm:prSet/>
      <dgm:spPr/>
      <dgm:t>
        <a:bodyPr/>
        <a:lstStyle/>
        <a:p>
          <a:r>
            <a:rPr lang="en-US"/>
            <a:t>While all types of loops may be nested, the most commonly nested loops are </a:t>
          </a:r>
          <a:r>
            <a:rPr lang="en-US" b="1"/>
            <a:t>for</a:t>
          </a:r>
          <a:r>
            <a:rPr lang="en-US"/>
            <a:t> loops. </a:t>
          </a:r>
        </a:p>
      </dgm:t>
    </dgm:pt>
    <dgm:pt modelId="{791E58E0-88C8-45F5-AD9F-772E419B5EBC}" type="parTrans" cxnId="{74559506-4875-4BF4-B47D-49C2EC8BF94D}">
      <dgm:prSet/>
      <dgm:spPr/>
      <dgm:t>
        <a:bodyPr/>
        <a:lstStyle/>
        <a:p>
          <a:endParaRPr lang="en-US"/>
        </a:p>
      </dgm:t>
    </dgm:pt>
    <dgm:pt modelId="{5EC3B039-551D-4829-AF7E-02FEFA444C3E}" type="sibTrans" cxnId="{74559506-4875-4BF4-B47D-49C2EC8BF94D}">
      <dgm:prSet/>
      <dgm:spPr/>
      <dgm:t>
        <a:bodyPr/>
        <a:lstStyle/>
        <a:p>
          <a:endParaRPr lang="en-US"/>
        </a:p>
      </dgm:t>
    </dgm:pt>
    <dgm:pt modelId="{AF79F967-96D9-4496-AA5C-27B14AEF04DA}" type="pres">
      <dgm:prSet presAssocID="{E31485F2-BB0A-4B8E-8004-0B826E5E2B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8006F5-4247-4B57-882B-85BA1C4EC2E1}" type="pres">
      <dgm:prSet presAssocID="{23A406CF-858C-4A79-8788-FCF95923E473}" presName="hierRoot1" presStyleCnt="0"/>
      <dgm:spPr/>
    </dgm:pt>
    <dgm:pt modelId="{0839B35B-7369-4A94-8B05-EE5519C5D1DC}" type="pres">
      <dgm:prSet presAssocID="{23A406CF-858C-4A79-8788-FCF95923E473}" presName="composite" presStyleCnt="0"/>
      <dgm:spPr/>
    </dgm:pt>
    <dgm:pt modelId="{5E51D663-A424-42E3-99A8-E5089FC2BDA5}" type="pres">
      <dgm:prSet presAssocID="{23A406CF-858C-4A79-8788-FCF95923E473}" presName="background" presStyleLbl="node0" presStyleIdx="0" presStyleCnt="3"/>
      <dgm:spPr/>
    </dgm:pt>
    <dgm:pt modelId="{3EEBF06C-92DD-4D0E-B450-01B0D82AC1DC}" type="pres">
      <dgm:prSet presAssocID="{23A406CF-858C-4A79-8788-FCF95923E473}" presName="text" presStyleLbl="fgAcc0" presStyleIdx="0" presStyleCnt="3">
        <dgm:presLayoutVars>
          <dgm:chPref val="3"/>
        </dgm:presLayoutVars>
      </dgm:prSet>
      <dgm:spPr/>
    </dgm:pt>
    <dgm:pt modelId="{C8A7C90C-CAE3-4AD2-ADB3-46AAFB317C94}" type="pres">
      <dgm:prSet presAssocID="{23A406CF-858C-4A79-8788-FCF95923E473}" presName="hierChild2" presStyleCnt="0"/>
      <dgm:spPr/>
    </dgm:pt>
    <dgm:pt modelId="{BA77E995-F06C-43D3-A765-C172A3A34FB1}" type="pres">
      <dgm:prSet presAssocID="{D03722F8-32D6-42E4-BC85-6E36CD9FFFCF}" presName="hierRoot1" presStyleCnt="0"/>
      <dgm:spPr/>
    </dgm:pt>
    <dgm:pt modelId="{80007003-C23F-46CD-AC14-23DEFD090A87}" type="pres">
      <dgm:prSet presAssocID="{D03722F8-32D6-42E4-BC85-6E36CD9FFFCF}" presName="composite" presStyleCnt="0"/>
      <dgm:spPr/>
    </dgm:pt>
    <dgm:pt modelId="{4C94AAE4-AD9D-4EB9-B5F2-E5547827E73B}" type="pres">
      <dgm:prSet presAssocID="{D03722F8-32D6-42E4-BC85-6E36CD9FFFCF}" presName="background" presStyleLbl="node0" presStyleIdx="1" presStyleCnt="3"/>
      <dgm:spPr/>
    </dgm:pt>
    <dgm:pt modelId="{0BEED6A4-765D-4E73-888D-2B8961D48DF3}" type="pres">
      <dgm:prSet presAssocID="{D03722F8-32D6-42E4-BC85-6E36CD9FFFCF}" presName="text" presStyleLbl="fgAcc0" presStyleIdx="1" presStyleCnt="3">
        <dgm:presLayoutVars>
          <dgm:chPref val="3"/>
        </dgm:presLayoutVars>
      </dgm:prSet>
      <dgm:spPr/>
    </dgm:pt>
    <dgm:pt modelId="{0E5F2574-E78E-43DD-BB8E-C028346D30E6}" type="pres">
      <dgm:prSet presAssocID="{D03722F8-32D6-42E4-BC85-6E36CD9FFFCF}" presName="hierChild2" presStyleCnt="0"/>
      <dgm:spPr/>
    </dgm:pt>
    <dgm:pt modelId="{84C92DFA-1837-4AFF-A68F-36C44BC8C670}" type="pres">
      <dgm:prSet presAssocID="{5E98267A-16BB-404A-A713-AB2FF1DB15B2}" presName="hierRoot1" presStyleCnt="0"/>
      <dgm:spPr/>
    </dgm:pt>
    <dgm:pt modelId="{4609BCD1-364A-4C50-B721-B9506D617A3E}" type="pres">
      <dgm:prSet presAssocID="{5E98267A-16BB-404A-A713-AB2FF1DB15B2}" presName="composite" presStyleCnt="0"/>
      <dgm:spPr/>
    </dgm:pt>
    <dgm:pt modelId="{3178BF55-6F8F-456A-933A-DAFAF8C3A22A}" type="pres">
      <dgm:prSet presAssocID="{5E98267A-16BB-404A-A713-AB2FF1DB15B2}" presName="background" presStyleLbl="node0" presStyleIdx="2" presStyleCnt="3"/>
      <dgm:spPr/>
    </dgm:pt>
    <dgm:pt modelId="{C43E86CC-2FF7-44B6-9DB3-8E6E17658436}" type="pres">
      <dgm:prSet presAssocID="{5E98267A-16BB-404A-A713-AB2FF1DB15B2}" presName="text" presStyleLbl="fgAcc0" presStyleIdx="2" presStyleCnt="3">
        <dgm:presLayoutVars>
          <dgm:chPref val="3"/>
        </dgm:presLayoutVars>
      </dgm:prSet>
      <dgm:spPr/>
    </dgm:pt>
    <dgm:pt modelId="{86658528-5CF3-43E4-8A9D-EFD4DB5A2DB7}" type="pres">
      <dgm:prSet presAssocID="{5E98267A-16BB-404A-A713-AB2FF1DB15B2}" presName="hierChild2" presStyleCnt="0"/>
      <dgm:spPr/>
    </dgm:pt>
  </dgm:ptLst>
  <dgm:cxnLst>
    <dgm:cxn modelId="{BE830605-CAB5-4115-AA54-41F7903C8B48}" type="presOf" srcId="{5E98267A-16BB-404A-A713-AB2FF1DB15B2}" destId="{C43E86CC-2FF7-44B6-9DB3-8E6E17658436}" srcOrd="0" destOrd="0" presId="urn:microsoft.com/office/officeart/2005/8/layout/hierarchy1"/>
    <dgm:cxn modelId="{74559506-4875-4BF4-B47D-49C2EC8BF94D}" srcId="{E31485F2-BB0A-4B8E-8004-0B826E5E2B23}" destId="{5E98267A-16BB-404A-A713-AB2FF1DB15B2}" srcOrd="2" destOrd="0" parTransId="{791E58E0-88C8-45F5-AD9F-772E419B5EBC}" sibTransId="{5EC3B039-551D-4829-AF7E-02FEFA444C3E}"/>
    <dgm:cxn modelId="{D76C6933-B13E-4FE8-B633-7212644828C7}" type="presOf" srcId="{23A406CF-858C-4A79-8788-FCF95923E473}" destId="{3EEBF06C-92DD-4D0E-B450-01B0D82AC1DC}" srcOrd="0" destOrd="0" presId="urn:microsoft.com/office/officeart/2005/8/layout/hierarchy1"/>
    <dgm:cxn modelId="{5D0DD763-7122-40FB-B992-684E5E9DDFD1}" type="presOf" srcId="{E31485F2-BB0A-4B8E-8004-0B826E5E2B23}" destId="{AF79F967-96D9-4496-AA5C-27B14AEF04DA}" srcOrd="0" destOrd="0" presId="urn:microsoft.com/office/officeart/2005/8/layout/hierarchy1"/>
    <dgm:cxn modelId="{FE300BC7-9FA6-45E5-ACFB-A2FC919A67CD}" type="presOf" srcId="{D03722F8-32D6-42E4-BC85-6E36CD9FFFCF}" destId="{0BEED6A4-765D-4E73-888D-2B8961D48DF3}" srcOrd="0" destOrd="0" presId="urn:microsoft.com/office/officeart/2005/8/layout/hierarchy1"/>
    <dgm:cxn modelId="{99E913DB-3EBE-4F19-AF17-223FA20E6EFC}" srcId="{E31485F2-BB0A-4B8E-8004-0B826E5E2B23}" destId="{23A406CF-858C-4A79-8788-FCF95923E473}" srcOrd="0" destOrd="0" parTransId="{766CB675-3C8A-48B3-AF2F-FEE38A3988C8}" sibTransId="{FB623402-08BB-426E-BC76-EC3A850EC04F}"/>
    <dgm:cxn modelId="{E654E4F4-2275-4DB4-844F-691AA6EB2B44}" srcId="{E31485F2-BB0A-4B8E-8004-0B826E5E2B23}" destId="{D03722F8-32D6-42E4-BC85-6E36CD9FFFCF}" srcOrd="1" destOrd="0" parTransId="{0F89575F-5515-456B-8C7A-6EE856494850}" sibTransId="{3C39BD0D-8321-4EFC-B5BC-4AE4B7C6744C}"/>
    <dgm:cxn modelId="{7C107427-8AF1-4941-9E19-4E6C66FA6DFE}" type="presParOf" srcId="{AF79F967-96D9-4496-AA5C-27B14AEF04DA}" destId="{038006F5-4247-4B57-882B-85BA1C4EC2E1}" srcOrd="0" destOrd="0" presId="urn:microsoft.com/office/officeart/2005/8/layout/hierarchy1"/>
    <dgm:cxn modelId="{FC294EE0-F0E4-421A-82EC-0A1F0859055B}" type="presParOf" srcId="{038006F5-4247-4B57-882B-85BA1C4EC2E1}" destId="{0839B35B-7369-4A94-8B05-EE5519C5D1DC}" srcOrd="0" destOrd="0" presId="urn:microsoft.com/office/officeart/2005/8/layout/hierarchy1"/>
    <dgm:cxn modelId="{37ED9526-ABC0-4A13-B2E5-8FCA323584A6}" type="presParOf" srcId="{0839B35B-7369-4A94-8B05-EE5519C5D1DC}" destId="{5E51D663-A424-42E3-99A8-E5089FC2BDA5}" srcOrd="0" destOrd="0" presId="urn:microsoft.com/office/officeart/2005/8/layout/hierarchy1"/>
    <dgm:cxn modelId="{782735F7-21E5-4368-A877-015E56B33C14}" type="presParOf" srcId="{0839B35B-7369-4A94-8B05-EE5519C5D1DC}" destId="{3EEBF06C-92DD-4D0E-B450-01B0D82AC1DC}" srcOrd="1" destOrd="0" presId="urn:microsoft.com/office/officeart/2005/8/layout/hierarchy1"/>
    <dgm:cxn modelId="{67B277E1-A014-46F8-B1FA-7F2C76BDE453}" type="presParOf" srcId="{038006F5-4247-4B57-882B-85BA1C4EC2E1}" destId="{C8A7C90C-CAE3-4AD2-ADB3-46AAFB317C94}" srcOrd="1" destOrd="0" presId="urn:microsoft.com/office/officeart/2005/8/layout/hierarchy1"/>
    <dgm:cxn modelId="{41C7E0B0-B226-40A9-8FBE-64F7A565DEE8}" type="presParOf" srcId="{AF79F967-96D9-4496-AA5C-27B14AEF04DA}" destId="{BA77E995-F06C-43D3-A765-C172A3A34FB1}" srcOrd="1" destOrd="0" presId="urn:microsoft.com/office/officeart/2005/8/layout/hierarchy1"/>
    <dgm:cxn modelId="{16286E3C-3C5C-47C7-B538-30D6A330994D}" type="presParOf" srcId="{BA77E995-F06C-43D3-A765-C172A3A34FB1}" destId="{80007003-C23F-46CD-AC14-23DEFD090A87}" srcOrd="0" destOrd="0" presId="urn:microsoft.com/office/officeart/2005/8/layout/hierarchy1"/>
    <dgm:cxn modelId="{68F5B0C2-B471-4AC5-A80F-E4D8A507A75E}" type="presParOf" srcId="{80007003-C23F-46CD-AC14-23DEFD090A87}" destId="{4C94AAE4-AD9D-4EB9-B5F2-E5547827E73B}" srcOrd="0" destOrd="0" presId="urn:microsoft.com/office/officeart/2005/8/layout/hierarchy1"/>
    <dgm:cxn modelId="{9D6F8D51-0662-4AD2-953F-B7B7AF008263}" type="presParOf" srcId="{80007003-C23F-46CD-AC14-23DEFD090A87}" destId="{0BEED6A4-765D-4E73-888D-2B8961D48DF3}" srcOrd="1" destOrd="0" presId="urn:microsoft.com/office/officeart/2005/8/layout/hierarchy1"/>
    <dgm:cxn modelId="{E87B6487-A738-45A9-906D-506AA6ADFAB8}" type="presParOf" srcId="{BA77E995-F06C-43D3-A765-C172A3A34FB1}" destId="{0E5F2574-E78E-43DD-BB8E-C028346D30E6}" srcOrd="1" destOrd="0" presId="urn:microsoft.com/office/officeart/2005/8/layout/hierarchy1"/>
    <dgm:cxn modelId="{ED93A929-CAF6-4B60-9B83-C5BF1561CB6F}" type="presParOf" srcId="{AF79F967-96D9-4496-AA5C-27B14AEF04DA}" destId="{84C92DFA-1837-4AFF-A68F-36C44BC8C670}" srcOrd="2" destOrd="0" presId="urn:microsoft.com/office/officeart/2005/8/layout/hierarchy1"/>
    <dgm:cxn modelId="{DD78A973-7D14-4567-BA83-F3BA63871D38}" type="presParOf" srcId="{84C92DFA-1837-4AFF-A68F-36C44BC8C670}" destId="{4609BCD1-364A-4C50-B721-B9506D617A3E}" srcOrd="0" destOrd="0" presId="urn:microsoft.com/office/officeart/2005/8/layout/hierarchy1"/>
    <dgm:cxn modelId="{2A327D9C-F0CE-45B1-B81B-C3115BF0DE61}" type="presParOf" srcId="{4609BCD1-364A-4C50-B721-B9506D617A3E}" destId="{3178BF55-6F8F-456A-933A-DAFAF8C3A22A}" srcOrd="0" destOrd="0" presId="urn:microsoft.com/office/officeart/2005/8/layout/hierarchy1"/>
    <dgm:cxn modelId="{9B6FA3EC-7C3C-40D8-9F38-A329A46A6F4E}" type="presParOf" srcId="{4609BCD1-364A-4C50-B721-B9506D617A3E}" destId="{C43E86CC-2FF7-44B6-9DB3-8E6E17658436}" srcOrd="1" destOrd="0" presId="urn:microsoft.com/office/officeart/2005/8/layout/hierarchy1"/>
    <dgm:cxn modelId="{3B8C0C88-B796-481F-8DC8-054D79A8ECD8}" type="presParOf" srcId="{84C92DFA-1837-4AFF-A68F-36C44BC8C670}" destId="{86658528-5CF3-43E4-8A9D-EFD4DB5A2D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1D663-A424-42E3-99A8-E5089FC2BDA5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F06C-92DD-4D0E-B450-01B0D82AC1DC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placing of one loop inside the body of another loop is called </a:t>
          </a:r>
          <a:r>
            <a:rPr lang="en-US" sz="1900" b="1" kern="1200"/>
            <a:t>nesting</a:t>
          </a:r>
          <a:r>
            <a:rPr lang="en-US" sz="1900" kern="1200"/>
            <a:t>.  </a:t>
          </a:r>
        </a:p>
      </dsp:txBody>
      <dsp:txXfrm>
        <a:off x="366939" y="1112657"/>
        <a:ext cx="2723696" cy="1691139"/>
      </dsp:txXfrm>
    </dsp:sp>
    <dsp:sp modelId="{4C94AAE4-AD9D-4EB9-B5F2-E5547827E73B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ED6A4-765D-4E73-888D-2B8961D48DF3}">
      <dsp:nvSpPr>
        <dsp:cNvPr id="0" name=""/>
        <dsp:cNvSpPr/>
      </dsp:nvSpPr>
      <dsp:spPr>
        <a:xfrm>
          <a:off x="3771899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When you "</a:t>
          </a:r>
          <a:r>
            <a:rPr lang="en-US" sz="1900" b="1" kern="1200"/>
            <a:t>nest</a:t>
          </a:r>
          <a:r>
            <a:rPr lang="en-US" sz="1900" kern="1200"/>
            <a:t>" two loops, the outer loop takes control of the number of complete repetitions of the inner loop.  </a:t>
          </a:r>
        </a:p>
      </dsp:txBody>
      <dsp:txXfrm>
        <a:off x="3824513" y="1112657"/>
        <a:ext cx="2723696" cy="1691139"/>
      </dsp:txXfrm>
    </dsp:sp>
    <dsp:sp modelId="{3178BF55-6F8F-456A-933A-DAFAF8C3A22A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E86CC-2FF7-44B6-9DB3-8E6E17658436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While all types of loops may be nested, the most commonly nested loops are </a:t>
          </a:r>
          <a:r>
            <a:rPr lang="en-US" sz="1900" b="1" kern="1200"/>
            <a:t>for</a:t>
          </a:r>
          <a:r>
            <a:rPr lang="en-US" sz="1900" kern="1200"/>
            <a:t> loops. </a:t>
          </a:r>
        </a:p>
      </dsp:txBody>
      <dsp:txXfrm>
        <a:off x="7282089" y="1112657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DEE68-8716-4397-8A61-193CF5C8ED7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DF4FE-4D6E-4CF3-8FC3-D32951A9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3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FE4DC5AA-C001-4864-8B0B-1E2EF9B444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3181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9689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1465" y="6272785"/>
            <a:ext cx="6327648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45149" y="2430623"/>
            <a:ext cx="12192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600" y="2508607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84E2129-AA95-4CA4-A00E-F88BB9A5D8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5384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94560"/>
            <a:ext cx="48768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9624" y="2194560"/>
            <a:ext cx="48768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ACD03-DCBF-4236-A809-E58E93EAD9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7939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7724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7724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73923-635F-42DF-BF72-0725641471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59915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2002B-CFB1-45E7-9201-98A385A1B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5130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87DE8-FD3E-446E-B102-E5B922F5B3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39508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68220-711B-403A-8873-D81D5195C7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652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44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7BAE9-0E46-4487-98E8-BE093C51FA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90614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B53B7-C5E4-4035-A134-8408EA88EF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41276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B89F6-4AAF-42D1-828D-E87CE87D78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880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1" y="228600"/>
            <a:ext cx="998854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00251" y="1524001"/>
            <a:ext cx="4891616" cy="4714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7095067" y="1524001"/>
            <a:ext cx="4893733" cy="4714875"/>
          </a:xfrm>
        </p:spPr>
        <p:txBody>
          <a:bodyPr rtlCol="0">
            <a:normAutofit/>
          </a:bodyPr>
          <a:lstStyle/>
          <a:p>
            <a:pPr lvl="0"/>
            <a:endParaRPr lang="en-MY" noProof="0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324600"/>
            <a:ext cx="1879600" cy="49053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xfrm>
            <a:off x="4978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AFA4-EC7F-437D-BB59-2E8C504ADD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85681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44961B7-6B89-48AB-966F-622E2788EECC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6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0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7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12/18/2021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0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84632"/>
            <a:ext cx="10363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21408"/>
            <a:ext cx="103632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C1F0D82-0A61-42DC-BF5E-6542D0651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ransition spd="slow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AA0D94-BFF0-44AF-9E04-13800A61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18285" y="-1"/>
            <a:ext cx="915543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0242FF-80FA-4D90-877A-E17E42240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928118"/>
            <a:ext cx="7763256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92E287-CC3E-48F7-B435-D232FB900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003" y="1110054"/>
            <a:ext cx="4972879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45032" y="1432223"/>
            <a:ext cx="4542858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en-US" sz="4800" b="1" dirty="0"/>
              <a:t>Control Structure </a:t>
            </a:r>
            <a:endParaRPr lang="en-US" sz="48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54BB7A-6D45-494D-90A8-2F497C01F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5780566"/>
            <a:ext cx="7763256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2E4495-24BE-4FFE-91E5-5BA7727E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59190" y="5257800"/>
            <a:ext cx="810678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71644A3-12B1-4F51-BB08-FDD391EF5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A6658C1-CF92-4E90-A775-D0D64A3D3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C0D4DD9-75DC-4DC8-9D31-7ADBA2535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033" y="4265887"/>
            <a:ext cx="4560023" cy="878637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defRPr/>
            </a:pPr>
            <a:r>
              <a:rPr lang="en-MY" sz="3200" b="1" dirty="0">
                <a:solidFill>
                  <a:srgbClr val="C00000"/>
                </a:solidFill>
                <a:latin typeface="Amasis MT Pro Black" panose="020B0604020202020204" pitchFamily="18" charset="0"/>
                <a:cs typeface="Arial" panose="020B0604020202020204" pitchFamily="34" charset="0"/>
              </a:rPr>
              <a:t>Nested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18043" y="5477256"/>
            <a:ext cx="895401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  <a:defRPr/>
            </a:pPr>
            <a:fld id="{B9587DE8-FD3E-446E-B102-E5B922F5B3E1}" type="slidenum">
              <a:rPr lang="en-US">
                <a:latin typeface="Rockwell Condensed" panose="02060603050405020104"/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ts val="600"/>
                </a:spcAft>
                <a:defRPr/>
              </a:pPr>
              <a:t>1</a:t>
            </a:fld>
            <a:endParaRPr lang="en-US">
              <a:latin typeface="Rockwell Condensed" panose="02060603050405020104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AEF10-D4DE-4285-959B-89A2C209782E}"/>
              </a:ext>
            </a:extLst>
          </p:cNvPr>
          <p:cNvSpPr txBox="1"/>
          <p:nvPr/>
        </p:nvSpPr>
        <p:spPr>
          <a:xfrm>
            <a:off x="2609259" y="1192603"/>
            <a:ext cx="153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prstClr val="black"/>
                </a:solidFill>
                <a:latin typeface="Rockwell" panose="02060603020205020403"/>
              </a:rPr>
              <a:t>Topic 5</a:t>
            </a:r>
          </a:p>
          <a:p>
            <a:pPr algn="ctr">
              <a:defRPr/>
            </a:pPr>
            <a:r>
              <a:rPr lang="en-US" sz="2400" b="1" dirty="0">
                <a:solidFill>
                  <a:srgbClr val="C00000"/>
                </a:solidFill>
                <a:latin typeface="Amasis MT Pro Black" panose="020B0604020202020204" pitchFamily="18" charset="0"/>
                <a:cs typeface="Arial" panose="020B0604020202020204" pitchFamily="34" charset="0"/>
              </a:rPr>
              <a:t>Part 2</a:t>
            </a:r>
            <a:endParaRPr lang="en-MY" sz="2400" b="1" dirty="0">
              <a:solidFill>
                <a:prstClr val="black"/>
              </a:solidFill>
              <a:latin typeface="Rockwell" panose="02060603020205020403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EE9386-29E2-4BAB-9990-B0C3E72BF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612926"/>
          <a:ext cx="2787768" cy="249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Bitmap Image" r:id="rId6" imgW="3537000" imgH="3162240" progId="Paint.Picture">
                  <p:embed/>
                </p:oleObj>
              </mc:Choice>
              <mc:Fallback>
                <p:oleObj name="Bitmap Image" r:id="rId6" imgW="3537000" imgH="31622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BEE9386-29E2-4BAB-9990-B0C3E72BF0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1200" y="2612926"/>
                        <a:ext cx="2787768" cy="2492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en-US" dirty="0"/>
              <a:t>Example: Infinite Loop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32A19933-A07E-4653-9AE0-555A54A28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975" y="2320925"/>
            <a:ext cx="10058400" cy="385127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int count1 = 0;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while (count1 &lt; 2){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System.out.println("Welcome!");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1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4800">
                <a:solidFill>
                  <a:srgbClr val="FFFFFF"/>
                </a:solidFill>
              </a:rPr>
              <a:t>Repetition Control Structures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/>
              <a:t>Repetition can be controlled by: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Counter controlled loop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Sentinel controlled loop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Flag controlled loop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/>
              <a:t>		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2800" dirty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28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82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Counter Controlled Loop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/>
              <a:t>Know exactly how many times a set of statements needs to be executed.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B2DC0F12-B36C-4158-B049-678F373E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635" y="2882915"/>
            <a:ext cx="8291513" cy="2667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=1;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while (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&lt;= 10)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	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400" dirty="0">
                <a:latin typeface="Courier New" panose="02070309020205020404" pitchFamily="49" charset="0"/>
              </a:rPr>
              <a:t> (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+ " ");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	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4675A5A-2C26-4823-A4BD-07F4F7667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29288"/>
            <a:ext cx="4191000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1 2 3 4 5 6 7 8 9 10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8A5CB-76DF-4635-91C1-590245488A87}"/>
              </a:ext>
            </a:extLst>
          </p:cNvPr>
          <p:cNvSpPr txBox="1"/>
          <p:nvPr/>
        </p:nvSpPr>
        <p:spPr>
          <a:xfrm>
            <a:off x="3063828" y="5758011"/>
            <a:ext cx="1346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Output: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A68D3828-22B9-4B4F-96BE-E3700824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6477001"/>
            <a:ext cx="4714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  <a:hlinkClick r:id="" action="ppaction://noaction"/>
              </a:rPr>
              <a:t>back</a:t>
            </a:r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3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1" name="Rectangle 71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82" name="Rectangle 73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83" name="Rectangle 75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000"/>
              <a:t>Sentinel Controlled Loop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>
          <a:xfrm>
            <a:off x="5938345" y="987972"/>
            <a:ext cx="5612053" cy="4419164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en-US" sz="2400" dirty="0"/>
              <a:t>You might not know exactly how many times a set of statements needs to be executed.</a:t>
            </a:r>
          </a:p>
          <a:p>
            <a:pPr eaLnBrk="1" hangingPunct="1">
              <a:spcBef>
                <a:spcPct val="30000"/>
              </a:spcBef>
            </a:pPr>
            <a:endParaRPr lang="en-US" altLang="en-US" sz="2400" dirty="0"/>
          </a:p>
          <a:p>
            <a:pPr eaLnBrk="1" hangingPunct="1">
              <a:spcBef>
                <a:spcPct val="30000"/>
              </a:spcBef>
            </a:pPr>
            <a:r>
              <a:rPr lang="en-US" altLang="en-US" sz="2400" dirty="0"/>
              <a:t>It uses a "special" or </a:t>
            </a:r>
            <a:r>
              <a:rPr lang="en-US" altLang="en-US" sz="2400" i="1" dirty="0"/>
              <a:t>sentinel</a:t>
            </a:r>
            <a:r>
              <a:rPr lang="en-US" altLang="en-US" sz="2400" dirty="0"/>
              <a:t> value to indicate that the loop is to end. </a:t>
            </a:r>
          </a:p>
          <a:p>
            <a:pPr eaLnBrk="1" hangingPunct="1">
              <a:spcBef>
                <a:spcPct val="30000"/>
              </a:spcBef>
            </a:pPr>
            <a:endParaRPr lang="en-US" altLang="en-US" sz="2400" dirty="0"/>
          </a:p>
          <a:p>
            <a:pPr eaLnBrk="1" hangingPunct="1">
              <a:spcBef>
                <a:spcPct val="30000"/>
              </a:spcBef>
            </a:pPr>
            <a:r>
              <a:rPr lang="en-US" altLang="en-US" sz="2400" dirty="0"/>
              <a:t>This must be a value that doesn't occur normally in the data. </a:t>
            </a:r>
          </a:p>
        </p:txBody>
      </p:sp>
      <p:sp>
        <p:nvSpPr>
          <p:cNvPr id="50184" name="Rectangle 77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02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Example</a:t>
            </a:r>
          </a:p>
        </p:txBody>
      </p:sp>
      <p:sp>
        <p:nvSpPr>
          <p:cNvPr id="51203" name="AutoShape 8"/>
          <p:cNvSpPr>
            <a:spLocks noGrp="1" noChangeArrowheads="1"/>
          </p:cNvSpPr>
          <p:nvPr>
            <p:ph sz="quarter" idx="4294967295"/>
          </p:nvPr>
        </p:nvSpPr>
        <p:spPr>
          <a:xfrm>
            <a:off x="1069848" y="2320412"/>
            <a:ext cx="10058400" cy="4073469"/>
          </a:xfrm>
          <a:prstGeom prst="roundRect">
            <a:avLst>
              <a:gd name="adj" fmla="val 9798"/>
            </a:avLst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SentinelLoop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 (String[]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 input = new Scanner(System.in);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 choice;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an Integer, or -1 to stop: ");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choice=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(choice!=-1)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("INSIDE LOOPING");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an Integer, or -1 to stop: ");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choice=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}//while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("Sentinel value detected. Good Bye.");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}//main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}//class</a:t>
            </a: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06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1069848" y="2121408"/>
            <a:ext cx="10058400" cy="2871832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spcBef>
                <a:spcPct val="3500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Enter an Integer, or -1 to stop: </a:t>
            </a:r>
            <a:r>
              <a:rPr lang="en-US" altLang="en-US" sz="2400" b="1">
                <a:latin typeface="Courier New" panose="02070309020205020404" pitchFamily="49" charset="0"/>
              </a:rPr>
              <a:t>2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INSIDE LOOPING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Enter an Integer, or -1 to stop: </a:t>
            </a:r>
            <a:r>
              <a:rPr lang="en-US" altLang="en-US" sz="2400" b="1">
                <a:latin typeface="Courier New" panose="02070309020205020404" pitchFamily="49" charset="0"/>
              </a:rPr>
              <a:t>5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INSIDE LOOPING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Enter an Integer, or -1 to stop: </a:t>
            </a:r>
            <a:r>
              <a:rPr lang="en-US" altLang="en-US" sz="2400" b="1">
                <a:latin typeface="Courier New" panose="02070309020205020404" pitchFamily="49" charset="0"/>
              </a:rPr>
              <a:t>0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INSIDE LOOPING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Enter an Integer, or -1 to stop: </a:t>
            </a:r>
            <a:r>
              <a:rPr lang="en-US" altLang="en-US" sz="2400" b="1">
                <a:latin typeface="Courier New" panose="02070309020205020404" pitchFamily="49" charset="0"/>
              </a:rPr>
              <a:t>-1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Sentinel value detected. Good Bye.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4648200" y="1143000"/>
            <a:ext cx="3124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OUTPUT:</a:t>
            </a:r>
            <a:endParaRPr lang="en-US" altLang="en-US" sz="1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677400" y="6477001"/>
            <a:ext cx="4714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  <a:hlinkClick r:id="" action="ppaction://noaction"/>
              </a:rPr>
              <a:t>back</a:t>
            </a:r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7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02" name="Rectangle 7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4BAC8FA1-8E2C-4136-807A-C6B1B28C9026}"/>
              </a:ext>
            </a:extLst>
          </p:cNvPr>
          <p:cNvSpPr txBox="1">
            <a:spLocks noChangeArrowheads="1"/>
          </p:cNvSpPr>
          <p:nvPr/>
        </p:nvSpPr>
        <p:spPr>
          <a:xfrm>
            <a:off x="1128863" y="2151126"/>
            <a:ext cx="9144000" cy="4424335"/>
          </a:xfrm>
          <a:prstGeom prst="roundRect">
            <a:avLst>
              <a:gd name="adj" fmla="val 12183"/>
            </a:avLst>
          </a:prstGeom>
          <a:noFill/>
          <a:ln>
            <a:solidFill>
              <a:schemeClr val="accent1"/>
            </a:solidFill>
            <a:round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urier New" panose="02070309020205020404" pitchFamily="49" charset="0"/>
              </a:rPr>
              <a:t>java.util.Scanner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SentinelLoop2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public static void main 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Scanner input = new Scanner(System.in);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int choice;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do{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("INSIDE LOOPING");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dirty="0">
                <a:latin typeface="Courier New" panose="02070309020205020404" pitchFamily="49" charset="0"/>
              </a:rPr>
              <a:t>("Enter an Integer, or -1 to stop: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choice= </a:t>
            </a:r>
            <a:r>
              <a:rPr lang="en-US" altLang="en-US" sz="1600" dirty="0" err="1">
                <a:latin typeface="Courier New" panose="02070309020205020404" pitchFamily="49" charset="0"/>
              </a:rPr>
              <a:t>input.nextInt</a:t>
            </a:r>
            <a:r>
              <a:rPr lang="en-US" altLang="en-US" sz="1600" dirty="0">
                <a:latin typeface="Courier New" panose="02070309020205020404" pitchFamily="49" charset="0"/>
              </a:rPr>
              <a:t>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}while (choice!=-1);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("Sentinel value detected. Good Bye.");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}//main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}//class</a:t>
            </a:r>
          </a:p>
        </p:txBody>
      </p:sp>
    </p:spTree>
    <p:extLst>
      <p:ext uri="{BB962C8B-B14F-4D97-AF65-F5344CB8AC3E}">
        <p14:creationId xmlns:p14="http://schemas.microsoft.com/office/powerpoint/2010/main" val="142857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Flag Controlled Loop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Use a </a:t>
            </a:r>
            <a:r>
              <a:rPr lang="en-US" altLang="en-US" dirty="0" err="1"/>
              <a:t>boolean</a:t>
            </a:r>
            <a:r>
              <a:rPr lang="en-US" altLang="en-US" dirty="0"/>
              <a:t> variable to control the loop 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72C48F4F-21AC-4C45-B7CD-D3D479281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69" y="2926569"/>
            <a:ext cx="83058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		boolean found = false;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		while (!found){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			: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			: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		if(expression)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			found = true;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		}</a:t>
            </a:r>
            <a:endParaRPr lang="en-US" altLang="en-US" sz="2500">
              <a:latin typeface="Arial" panose="020B0604020202020204" pitchFamily="34" charset="0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8CC93E78-FE07-4EB9-A597-C9E49CE39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6477001"/>
            <a:ext cx="4714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  <a:hlinkClick r:id="" action="ppaction://noaction"/>
              </a:rPr>
              <a:t>back</a:t>
            </a:r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6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8"/>
          <p:cNvSpPr>
            <a:spLocks noChangeArrowheads="1"/>
          </p:cNvSpPr>
          <p:nvPr/>
        </p:nvSpPr>
        <p:spPr bwMode="auto">
          <a:xfrm>
            <a:off x="1915274" y="304800"/>
            <a:ext cx="9188824" cy="6248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547688" indent="-2730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FlagLoop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 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Scanner input = new Scanner(System.in);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false;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an even number: 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(!flag) //while true, the loop will continue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(number %2 == 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flag = true; //once even number is detected, the flag value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is changed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entered an even number");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}//if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entered an odd number!");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an even number again:");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number=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}//else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}//while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}//main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}//class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0" y="2916148"/>
            <a:ext cx="1844996" cy="6397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anose="02040502050405020303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anose="02040502050405020303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anose="02040502050405020303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anose="02040502050405020303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anose="02040502050405020303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anose="02040502050405020303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anose="02040502050405020303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dirty="0">
                <a:solidFill>
                  <a:schemeClr val="accent2"/>
                </a:solidFill>
              </a:rPr>
              <a:t>Example</a:t>
            </a:r>
            <a:endParaRPr lang="en-US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3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1069848" y="2121408"/>
            <a:ext cx="10058400" cy="1608111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spcBef>
                <a:spcPct val="3500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Enter an even number: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You entered an odd number!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an even number again: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You have entered an even number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4648200" y="1143000"/>
            <a:ext cx="3124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OUTPUT:</a:t>
            </a:r>
            <a:endParaRPr lang="en-US" altLang="en-US" sz="1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677400" y="6477001"/>
            <a:ext cx="4714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  <a:hlinkClick r:id="" action="ppaction://noaction"/>
              </a:rPr>
              <a:t>back</a:t>
            </a:r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875" y="1365250"/>
            <a:ext cx="2959100" cy="2338388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=1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&lt;5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){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 err="1">
                <a:solidFill>
                  <a:srgbClr val="D19049">
                    <a:lumMod val="75000"/>
                  </a:srgb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D19049">
                    <a:lumMod val="75000"/>
                  </a:srgbClr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1370013"/>
            <a:ext cx="2959100" cy="2362200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=1;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do{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 err="1">
                <a:solidFill>
                  <a:srgbClr val="D19049">
                    <a:lumMod val="75000"/>
                  </a:srgb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D19049">
                    <a:lumMod val="75000"/>
                  </a:srgbClr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} while (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&lt;5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8725" y="3962400"/>
            <a:ext cx="3397250" cy="2362200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 =1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&lt;5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D19049">
                    <a:lumMod val="75000"/>
                  </a:srgbClr>
                </a:solidFill>
                <a:latin typeface="Courier New" panose="02070309020205020404" pitchFamily="49" charset="0"/>
              </a:rPr>
              <a:t>i++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1" y="4572000"/>
            <a:ext cx="209223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644" y="601230"/>
            <a:ext cx="360066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do..while</a:t>
            </a:r>
            <a:r>
              <a:rPr lang="en-US" sz="4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3532" y="601230"/>
            <a:ext cx="26901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7300" y="4618039"/>
            <a:ext cx="27432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statement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condition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D19049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statement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6B9B26-A0C4-4CD5-8478-F74D56D3EE44}"/>
              </a:ext>
            </a:extLst>
          </p:cNvPr>
          <p:cNvSpPr/>
          <p:nvPr/>
        </p:nvSpPr>
        <p:spPr>
          <a:xfrm flipH="1">
            <a:off x="424068" y="335845"/>
            <a:ext cx="1057890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/>
                <a:solidFill>
                  <a:schemeClr val="accent3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47579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68FBFF-716A-4E98-A248-0CF28521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FFFFFF"/>
                </a:solidFill>
                <a:latin typeface="Arial" panose="020B0604020202020204" pitchFamily="34" charset="0"/>
              </a:rPr>
              <a:t>RECAP: Which kind of loop?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6081089" y="725394"/>
            <a:ext cx="5164980" cy="5407212"/>
          </a:xfrm>
        </p:spPr>
        <p:txBody>
          <a:bodyPr anchor="ctr">
            <a:norm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Keep reading the items bought until 0 is entered.</a:t>
            </a:r>
          </a:p>
          <a:p>
            <a:r>
              <a:rPr lang="en-US" altLang="en-US" sz="2400" b="1" dirty="0">
                <a:latin typeface="Arial" panose="020B0604020202020204" pitchFamily="34" charset="0"/>
              </a:rPr>
              <a:t>Read exactly 100 blood pressures from users.</a:t>
            </a:r>
          </a:p>
          <a:p>
            <a:r>
              <a:rPr lang="en-US" altLang="en-US" sz="2400" b="1" dirty="0">
                <a:latin typeface="Arial" panose="020B0604020202020204" pitchFamily="34" charset="0"/>
              </a:rPr>
              <a:t>Keep reading the price value until flag value turns to false.</a:t>
            </a:r>
          </a:p>
          <a:p>
            <a:r>
              <a:rPr lang="en-US" altLang="en-US" sz="2400" b="1" dirty="0">
                <a:latin typeface="Arial" panose="020B0604020202020204" pitchFamily="34" charset="0"/>
              </a:rPr>
              <a:t>Read the marks of 20 students.</a:t>
            </a:r>
          </a:p>
          <a:p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1A90C957-AA5E-46E1-8CD5-2FAE7A2E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6477001"/>
            <a:ext cx="4714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  <a:hlinkClick r:id="" action="ppaction://noaction"/>
              </a:rPr>
              <a:t>back</a:t>
            </a:r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Nested Loops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013" name="AutoShape 3">
            <a:extLst>
              <a:ext uri="{FF2B5EF4-FFF2-40B4-BE49-F238E27FC236}">
                <a16:creationId xmlns:a16="http://schemas.microsoft.com/office/drawing/2014/main" id="{26DE487D-FEC1-426D-A7F9-98BAC2AEE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3066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897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8" name="Group 7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039" name="Oval 7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040" name="Rectangle 77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en-US" sz="4000" dirty="0"/>
              <a:t>Nested </a:t>
            </a:r>
            <a:r>
              <a:rPr lang="en-US" altLang="en-US" sz="4000" cap="none" dirty="0">
                <a:solidFill>
                  <a:schemeClr val="accent2"/>
                </a:solidFill>
              </a:rPr>
              <a:t>for</a:t>
            </a:r>
            <a:r>
              <a:rPr lang="en-US" altLang="en-US" sz="4000" dirty="0"/>
              <a:t> Loops</a:t>
            </a:r>
          </a:p>
        </p:txBody>
      </p:sp>
      <p:pic>
        <p:nvPicPr>
          <p:cNvPr id="44036" name="Picture 5" descr="nestarrow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304203"/>
            <a:ext cx="5112461" cy="225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AutoShape 3"/>
          <p:cNvSpPr>
            <a:spLocks noGrp="1" noChangeArrowheads="1"/>
          </p:cNvSpPr>
          <p:nvPr>
            <p:ph sz="quarter" idx="4294967295"/>
          </p:nvPr>
        </p:nvSpPr>
        <p:spPr>
          <a:xfrm>
            <a:off x="6400799" y="2121408"/>
            <a:ext cx="5299585" cy="4050792"/>
          </a:xfrm>
          <a:prstGeom prst="roundRect">
            <a:avLst>
              <a:gd name="adj" fmla="val 16667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182563" indent="-182563"/>
            <a:r>
              <a:rPr lang="en-US" altLang="en-US" sz="1800" dirty="0"/>
              <a:t>When working with nested loops, the outer loop changes only after the inner loop is completely finished (or is interrupted.).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7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5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8200102" y="1432223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  <a:defRPr/>
            </a:pPr>
            <a:r>
              <a:rPr lang="en-US" altLang="en-US" sz="56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ea typeface="+mj-ea"/>
                <a:cs typeface="+mj-cs"/>
              </a:rPr>
              <a:t>Flow Chart of Nested </a:t>
            </a:r>
            <a:r>
              <a:rPr lang="en-US" altLang="en-US" sz="5600" dirty="0">
                <a:solidFill>
                  <a:schemeClr val="accent2"/>
                </a:solidFill>
                <a:ea typeface="+mj-ea"/>
                <a:cs typeface="+mj-cs"/>
              </a:rPr>
              <a:t>for</a:t>
            </a:r>
            <a:r>
              <a:rPr lang="en-US" altLang="en-US" sz="56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ea typeface="+mj-ea"/>
                <a:cs typeface="+mj-cs"/>
              </a:rPr>
              <a:t> Loops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324" y="1110053"/>
            <a:ext cx="6225771" cy="45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5059" name="AutoShape 7"/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  <a:prstGeom prst="roundRect">
            <a:avLst>
              <a:gd name="adj" fmla="val 16667"/>
            </a:avLst>
          </a:prstGeom>
        </p:spPr>
        <p:txBody>
          <a:bodyPr>
            <a:normAutofit/>
          </a:bodyPr>
          <a:lstStyle/>
          <a:p>
            <a:pPr marL="398463" indent="-398463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	int num1, num2;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for(num2 = 0; num2 &lt;= 2; num2++)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for(num1 = 0; num1 &lt;= 1; num1++)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(num2 + " " + num1);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}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BDE384-AE04-4941-A816-31C9C7ACAA89}"/>
              </a:ext>
            </a:extLst>
          </p:cNvPr>
          <p:cNvSpPr/>
          <p:nvPr/>
        </p:nvSpPr>
        <p:spPr>
          <a:xfrm>
            <a:off x="2008578" y="3539593"/>
            <a:ext cx="7279940" cy="129954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09A6800F-90BB-4FE9-9CD9-E28DE05E3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361" y="259226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AC3F9D6F-61D2-4A82-BAF7-AD6EABDE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40" y="3252694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imes New Roman" panose="02020603050405020304" pitchFamily="18" charset="0"/>
              </a:rPr>
              <a:t>4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53008D3-F8AB-42DF-9B8E-F440FA22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91" y="3252694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B83A05E5-4D01-4D31-B975-3009E8CAE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461" y="258960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E9AE9825-4378-4317-BD92-EEAC3EE9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401" y="420475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" name="AutoShape 6">
            <a:extLst>
              <a:ext uri="{FF2B5EF4-FFF2-40B4-BE49-F238E27FC236}">
                <a16:creationId xmlns:a16="http://schemas.microsoft.com/office/drawing/2014/main" id="{CD77193C-468A-45F1-BC1B-DC8A8A42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289" y="3263014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91AC1FDE-614A-4DB0-867E-EB20AF0F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309" y="2583961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7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7D4ABF16-30FD-4DCA-8FF6-83FF3A8C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518" y="2713130"/>
            <a:ext cx="1981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222F06C6-A4B3-4981-ABBF-3646E918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071" y="3394335"/>
            <a:ext cx="91440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0 0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0 1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1 0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1 1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2 0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2 1</a:t>
            </a:r>
          </a:p>
        </p:txBody>
      </p:sp>
    </p:spTree>
    <p:extLst>
      <p:ext uri="{BB962C8B-B14F-4D97-AF65-F5344CB8AC3E}">
        <p14:creationId xmlns:p14="http://schemas.microsoft.com/office/powerpoint/2010/main" val="22395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utoUpdateAnimBg="0"/>
      <p:bldP spid="3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6035" y="3612776"/>
            <a:ext cx="6010836" cy="14601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13994"/>
            <a:ext cx="10058400" cy="1417679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879087"/>
            <a:ext cx="10058400" cy="3044753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endParaRPr lang="en-US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 = 1;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 &lt;= 3;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++)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for (</a:t>
            </a: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j = 1; j &lt;=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; j++)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FA3472-A011-45F8-92EA-25C7594216ED}" type="slidenum">
              <a:rPr lang="en-US" sz="1800"/>
              <a:pPr eaLnBrk="1" hangingPunct="1"/>
              <a:t>7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9504102" y="3845660"/>
            <a:ext cx="1219915" cy="1148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179388" lvl="1">
              <a:lnSpc>
                <a:spcPct val="80000"/>
              </a:lnSpc>
            </a:pPr>
            <a:r>
              <a:rPr lang="en-US" sz="2800" dirty="0">
                <a:latin typeface="Courier New" panose="02070309020205020404" pitchFamily="49" charset="0"/>
              </a:rPr>
              <a:t>*</a:t>
            </a:r>
          </a:p>
          <a:p>
            <a:pPr marL="179388" lvl="1">
              <a:lnSpc>
                <a:spcPct val="80000"/>
              </a:lnSpc>
            </a:pPr>
            <a:r>
              <a:rPr lang="en-US" sz="2800" dirty="0">
                <a:latin typeface="Courier New" panose="02070309020205020404" pitchFamily="49" charset="0"/>
              </a:rPr>
              <a:t>**</a:t>
            </a:r>
          </a:p>
          <a:p>
            <a:pPr marL="179388" lvl="1">
              <a:lnSpc>
                <a:spcPct val="80000"/>
              </a:lnSpc>
            </a:pPr>
            <a:r>
              <a:rPr lang="en-US" sz="2800" dirty="0">
                <a:latin typeface="Courier New" panose="02070309020205020404" pitchFamily="49" charset="0"/>
              </a:rPr>
              <a:t>***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085907" y="1983797"/>
            <a:ext cx="7847013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800" b="0" dirty="0">
                <a:solidFill>
                  <a:srgbClr val="000000"/>
                </a:solidFill>
              </a:rPr>
              <a:t>The </a:t>
            </a:r>
            <a:r>
              <a:rPr lang="en-US" sz="2800" b="0" i="1" dirty="0">
                <a:solidFill>
                  <a:schemeClr val="hlink"/>
                </a:solidFill>
              </a:rPr>
              <a:t>outer loop</a:t>
            </a:r>
            <a:r>
              <a:rPr lang="en-US" sz="2800" b="0" dirty="0">
                <a:solidFill>
                  <a:srgbClr val="000000"/>
                </a:solidFill>
              </a:rPr>
              <a:t> controls three rows and in each row, the </a:t>
            </a:r>
            <a:r>
              <a:rPr lang="en-US" sz="2800" b="0" i="1" dirty="0">
                <a:solidFill>
                  <a:schemeClr val="hlink"/>
                </a:solidFill>
              </a:rPr>
              <a:t>inner loop</a:t>
            </a:r>
            <a:r>
              <a:rPr lang="en-US" sz="2800" b="0" dirty="0">
                <a:solidFill>
                  <a:srgbClr val="000000"/>
                </a:solidFill>
              </a:rPr>
              <a:t> prints the * based on </a:t>
            </a:r>
            <a:r>
              <a:rPr lang="en-US" sz="2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0" dirty="0">
                <a:solidFill>
                  <a:srgbClr val="000000"/>
                </a:solidFill>
              </a:rPr>
              <a:t> value.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3192923" y="2291969"/>
            <a:ext cx="1177471" cy="854542"/>
          </a:xfrm>
          <a:prstGeom prst="bentConnector3">
            <a:avLst>
              <a:gd name="adj1" fmla="val 203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6960546" y="2859193"/>
            <a:ext cx="978250" cy="67235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814022" y="2899784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675232" y="365853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991548" y="366241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4798755" y="293298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661622" y="426885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687671" y="366241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022349" y="2899508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8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896035" y="507496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7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3FC18-24AF-46A6-ADEB-4B89BEA01475}"/>
              </a:ext>
            </a:extLst>
          </p:cNvPr>
          <p:cNvSpPr/>
          <p:nvPr/>
        </p:nvSpPr>
        <p:spPr>
          <a:xfrm>
            <a:off x="1066800" y="294290"/>
            <a:ext cx="100584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05732-CE40-46FB-A049-82884CE2C81D}"/>
              </a:ext>
            </a:extLst>
          </p:cNvPr>
          <p:cNvSpPr txBox="1"/>
          <p:nvPr/>
        </p:nvSpPr>
        <p:spPr>
          <a:xfrm>
            <a:off x="9377978" y="3153398"/>
            <a:ext cx="1346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60061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Nested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 Exercise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Draw a flow chart to represent the following nested for loop.</a:t>
            </a:r>
          </a:p>
          <a:p>
            <a:pPr marL="0" indent="0" eaLnBrk="1" hangingPunct="1">
              <a:buNone/>
            </a:pPr>
            <a:r>
              <a:rPr lang="en-US" dirty="0"/>
              <a:t>Trace what is the output for the code.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for (int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 = 1;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 &lt;= 6;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++) {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for (int j = 1; j &lt;=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fld id="{27B83589-7983-4405-9252-9F6902A9485E}" type="slidenum">
              <a:rPr lang="en-US" sz="1800"/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F4FA00-2BC7-4777-A605-A6BB8527179A}"/>
              </a:ext>
            </a:extLst>
          </p:cNvPr>
          <p:cNvSpPr txBox="1"/>
          <p:nvPr/>
        </p:nvSpPr>
        <p:spPr>
          <a:xfrm>
            <a:off x="8755559" y="3387661"/>
            <a:ext cx="1936377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br>
              <a:rPr lang="en-US" sz="2000" dirty="0"/>
            </a:br>
            <a:r>
              <a:rPr lang="en-US" sz="2000" dirty="0"/>
              <a:t>22</a:t>
            </a:r>
          </a:p>
          <a:p>
            <a:r>
              <a:rPr lang="en-US" sz="2000" dirty="0"/>
              <a:t>333</a:t>
            </a:r>
          </a:p>
          <a:p>
            <a:r>
              <a:rPr lang="en-US" sz="2000" dirty="0"/>
              <a:t>4444</a:t>
            </a:r>
            <a:br>
              <a:rPr lang="en-US" sz="2000" dirty="0"/>
            </a:br>
            <a:r>
              <a:rPr lang="en-US" sz="2000" dirty="0"/>
              <a:t>55555</a:t>
            </a:r>
            <a:br>
              <a:rPr lang="en-US" sz="2000" dirty="0"/>
            </a:br>
            <a:r>
              <a:rPr lang="en-US" sz="2000" dirty="0"/>
              <a:t>666666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39F68-9432-48A2-8E44-F55076B3693F}"/>
              </a:ext>
            </a:extLst>
          </p:cNvPr>
          <p:cNvSpPr txBox="1"/>
          <p:nvPr/>
        </p:nvSpPr>
        <p:spPr>
          <a:xfrm>
            <a:off x="9050727" y="2724922"/>
            <a:ext cx="1346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93270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Infinite Loop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By using any repetition statements, make sure that the loop will eventually terminate.</a:t>
            </a:r>
          </a:p>
          <a:p>
            <a:pPr eaLnBrk="1" hangingPunct="1"/>
            <a:r>
              <a:rPr lang="en-US" altLang="en-US" dirty="0"/>
              <a:t>An infinite loop occurs when a condition always evaluates to </a:t>
            </a:r>
            <a:r>
              <a:rPr lang="en-US" altLang="en-US" b="1" dirty="0"/>
              <a:t>TRUE</a:t>
            </a:r>
            <a:r>
              <a:rPr lang="en-US" altLang="en-US" dirty="0"/>
              <a:t> and continues to execute endlessly.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3BB1904E-B461-4235-A3EA-6181D94A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993" y="3795550"/>
            <a:ext cx="8127124" cy="227023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product =0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for (product = 0;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product &lt; 10</a:t>
            </a:r>
            <a:r>
              <a:rPr lang="en-US" altLang="en-US" sz="2800" dirty="0">
                <a:latin typeface="Courier New" panose="02070309020205020404" pitchFamily="49" charset="0"/>
              </a:rPr>
              <a:t>;)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{ 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product = product * 2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</a:t>
            </a:r>
            <a:r>
              <a:rPr lang="en-US" altLang="en-US" sz="2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800" dirty="0">
                <a:latin typeface="Courier New" panose="02070309020205020404" pitchFamily="49" charset="0"/>
              </a:rPr>
              <a:t>(product);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}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29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955</TotalTime>
  <Words>1326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Amasis MT Pro Black</vt:lpstr>
      <vt:lpstr>Arial</vt:lpstr>
      <vt:lpstr>Calibri</vt:lpstr>
      <vt:lpstr>Courier New</vt:lpstr>
      <vt:lpstr>Rockwell</vt:lpstr>
      <vt:lpstr>Rockwell Condensed</vt:lpstr>
      <vt:lpstr>Rockwell Extra Bold</vt:lpstr>
      <vt:lpstr>Times New Roman</vt:lpstr>
      <vt:lpstr>Wingdings</vt:lpstr>
      <vt:lpstr>Wood Type</vt:lpstr>
      <vt:lpstr>1_Wood Type</vt:lpstr>
      <vt:lpstr>Bitmap Image</vt:lpstr>
      <vt:lpstr>Control Structure </vt:lpstr>
      <vt:lpstr>PowerPoint Presentation</vt:lpstr>
      <vt:lpstr>Nested Loops</vt:lpstr>
      <vt:lpstr>Nested for Loops</vt:lpstr>
      <vt:lpstr>PowerPoint Presentation</vt:lpstr>
      <vt:lpstr>Example</vt:lpstr>
      <vt:lpstr>Example</vt:lpstr>
      <vt:lpstr>Nested for loop Exercise</vt:lpstr>
      <vt:lpstr>Infinite Loop</vt:lpstr>
      <vt:lpstr>Example: Infinite Loop</vt:lpstr>
      <vt:lpstr>Repetition Control Structures</vt:lpstr>
      <vt:lpstr>Counter Controlled Loop</vt:lpstr>
      <vt:lpstr>Sentinel Controlled Loop</vt:lpstr>
      <vt:lpstr>Example</vt:lpstr>
      <vt:lpstr>PowerPoint Presentation</vt:lpstr>
      <vt:lpstr>Example</vt:lpstr>
      <vt:lpstr>Flag Controlled Loop</vt:lpstr>
      <vt:lpstr>PowerPoint Presentation</vt:lpstr>
      <vt:lpstr>PowerPoint Presentation</vt:lpstr>
      <vt:lpstr>RECAP: Which kind of loop?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Loops</dc:title>
  <dc:creator>user</dc:creator>
  <cp:lastModifiedBy>Fathey</cp:lastModifiedBy>
  <cp:revision>40</cp:revision>
  <dcterms:created xsi:type="dcterms:W3CDTF">2015-11-07T07:35:03Z</dcterms:created>
  <dcterms:modified xsi:type="dcterms:W3CDTF">2021-12-18T01:30:01Z</dcterms:modified>
</cp:coreProperties>
</file>