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39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323" r:id="rId14"/>
    <p:sldId id="298" r:id="rId15"/>
    <p:sldId id="336" r:id="rId16"/>
    <p:sldId id="322" r:id="rId17"/>
    <p:sldId id="272" r:id="rId18"/>
    <p:sldId id="273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279" r:id="rId27"/>
    <p:sldId id="280" r:id="rId28"/>
    <p:sldId id="281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26" r:id="rId39"/>
    <p:sldId id="316" r:id="rId40"/>
  </p:sldIdLst>
  <p:sldSz cx="9144000" cy="6858000" type="screen4x3"/>
  <p:notesSz cx="67437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00CC"/>
    <a:srgbClr val="339933"/>
    <a:srgbClr val="33CC33"/>
    <a:srgbClr val="FF0000"/>
    <a:srgbClr val="3366FF"/>
    <a:srgbClr val="FFCC00"/>
    <a:srgbClr val="FFFF66"/>
    <a:srgbClr val="D6C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EEC20-4708-4FC0-8338-299014B0C334}" v="39" dt="2020-05-29T03:03:36.287"/>
  </p1510:revLst>
</p1510:revInfo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0" autoAdjust="0"/>
  </p:normalViewPr>
  <p:slideViewPr>
    <p:cSldViewPr>
      <p:cViewPr varScale="1">
        <p:scale>
          <a:sx n="62" d="100"/>
          <a:sy n="62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nah Farvin binti Packeer Mohamed" userId="c0420840-0705-4e33-9785-07dc2af8c746" providerId="ADAL" clId="{DBCEEC20-4708-4FC0-8338-299014B0C334}"/>
    <pc:docChg chg="undo custSel addSld delSld modSld">
      <pc:chgData name="Shafinah Farvin binti Packeer Mohamed" userId="c0420840-0705-4e33-9785-07dc2af8c746" providerId="ADAL" clId="{DBCEEC20-4708-4FC0-8338-299014B0C334}" dt="2020-06-04T02:49:42.781" v="358" actId="20577"/>
      <pc:docMkLst>
        <pc:docMk/>
      </pc:docMkLst>
      <pc:sldChg chg="add del">
        <pc:chgData name="Shafinah Farvin binti Packeer Mohamed" userId="c0420840-0705-4e33-9785-07dc2af8c746" providerId="ADAL" clId="{DBCEEC20-4708-4FC0-8338-299014B0C334}" dt="2020-05-29T02:47:50.451" v="343"/>
        <pc:sldMkLst>
          <pc:docMk/>
          <pc:sldMk cId="0" sldId="262"/>
        </pc:sldMkLst>
      </pc:sldChg>
      <pc:sldChg chg="addSp delSp modSp mod">
        <pc:chgData name="Shafinah Farvin binti Packeer Mohamed" userId="c0420840-0705-4e33-9785-07dc2af8c746" providerId="ADAL" clId="{DBCEEC20-4708-4FC0-8338-299014B0C334}" dt="2020-05-29T02:39:35.979" v="95" actId="1076"/>
        <pc:sldMkLst>
          <pc:docMk/>
          <pc:sldMk cId="0" sldId="267"/>
        </pc:sldMkLst>
        <pc:spChg chg="mod">
          <ac:chgData name="Shafinah Farvin binti Packeer Mohamed" userId="c0420840-0705-4e33-9785-07dc2af8c746" providerId="ADAL" clId="{DBCEEC20-4708-4FC0-8338-299014B0C334}" dt="2020-05-29T02:38:42.190" v="91" actId="1076"/>
          <ac:spMkLst>
            <pc:docMk/>
            <pc:sldMk cId="0" sldId="267"/>
            <ac:spMk id="31747" creationId="{00000000-0000-0000-0000-000000000000}"/>
          </ac:spMkLst>
        </pc:spChg>
        <pc:spChg chg="mod">
          <ac:chgData name="Shafinah Farvin binti Packeer Mohamed" userId="c0420840-0705-4e33-9785-07dc2af8c746" providerId="ADAL" clId="{DBCEEC20-4708-4FC0-8338-299014B0C334}" dt="2020-05-29T02:38:37.690" v="90" actId="1076"/>
          <ac:spMkLst>
            <pc:docMk/>
            <pc:sldMk cId="0" sldId="267"/>
            <ac:spMk id="39940" creationId="{00000000-0000-0000-0000-000000000000}"/>
          </ac:spMkLst>
        </pc:spChg>
        <pc:graphicFrameChg chg="add del mod modGraphic">
          <ac:chgData name="Shafinah Farvin binti Packeer Mohamed" userId="c0420840-0705-4e33-9785-07dc2af8c746" providerId="ADAL" clId="{DBCEEC20-4708-4FC0-8338-299014B0C334}" dt="2020-05-29T02:35:30.130" v="60" actId="478"/>
          <ac:graphicFrameMkLst>
            <pc:docMk/>
            <pc:sldMk cId="0" sldId="267"/>
            <ac:graphicFrameMk id="2" creationId="{5976D377-AE39-4CF4-B20A-E64BF774EB43}"/>
          </ac:graphicFrameMkLst>
        </pc:graphicFrameChg>
        <pc:graphicFrameChg chg="add mod modGraphic">
          <ac:chgData name="Shafinah Farvin binti Packeer Mohamed" userId="c0420840-0705-4e33-9785-07dc2af8c746" providerId="ADAL" clId="{DBCEEC20-4708-4FC0-8338-299014B0C334}" dt="2020-05-29T02:39:00.145" v="93" actId="404"/>
          <ac:graphicFrameMkLst>
            <pc:docMk/>
            <pc:sldMk cId="0" sldId="267"/>
            <ac:graphicFrameMk id="4" creationId="{7739AF65-8CEB-438B-B97C-8A615509D16F}"/>
          </ac:graphicFrameMkLst>
        </pc:graphicFrameChg>
        <pc:picChg chg="add mod">
          <ac:chgData name="Shafinah Farvin binti Packeer Mohamed" userId="c0420840-0705-4e33-9785-07dc2af8c746" providerId="ADAL" clId="{DBCEEC20-4708-4FC0-8338-299014B0C334}" dt="2020-05-29T02:39:35.979" v="95" actId="1076"/>
          <ac:picMkLst>
            <pc:docMk/>
            <pc:sldMk cId="0" sldId="267"/>
            <ac:picMk id="6" creationId="{C84790F2-C1CC-4F15-AB12-5AC39C0DCE80}"/>
          </ac:picMkLst>
        </pc:picChg>
      </pc:sldChg>
      <pc:sldChg chg="modSp mod">
        <pc:chgData name="Shafinah Farvin binti Packeer Mohamed" userId="c0420840-0705-4e33-9785-07dc2af8c746" providerId="ADAL" clId="{DBCEEC20-4708-4FC0-8338-299014B0C334}" dt="2020-05-29T02:44:51.168" v="309" actId="14100"/>
        <pc:sldMkLst>
          <pc:docMk/>
          <pc:sldMk cId="0" sldId="271"/>
        </pc:sldMkLst>
        <pc:spChg chg="mod">
          <ac:chgData name="Shafinah Farvin binti Packeer Mohamed" userId="c0420840-0705-4e33-9785-07dc2af8c746" providerId="ADAL" clId="{DBCEEC20-4708-4FC0-8338-299014B0C334}" dt="2020-05-29T02:44:51.168" v="309" actId="14100"/>
          <ac:spMkLst>
            <pc:docMk/>
            <pc:sldMk cId="0" sldId="271"/>
            <ac:spMk id="41987" creationId="{00000000-0000-0000-0000-000000000000}"/>
          </ac:spMkLst>
        </pc:spChg>
      </pc:sldChg>
      <pc:sldChg chg="modSp mod">
        <pc:chgData name="Shafinah Farvin binti Packeer Mohamed" userId="c0420840-0705-4e33-9785-07dc2af8c746" providerId="ADAL" clId="{DBCEEC20-4708-4FC0-8338-299014B0C334}" dt="2020-06-04T02:49:42.781" v="358" actId="20577"/>
        <pc:sldMkLst>
          <pc:docMk/>
          <pc:sldMk cId="0" sldId="309"/>
        </pc:sldMkLst>
        <pc:spChg chg="mod">
          <ac:chgData name="Shafinah Farvin binti Packeer Mohamed" userId="c0420840-0705-4e33-9785-07dc2af8c746" providerId="ADAL" clId="{DBCEEC20-4708-4FC0-8338-299014B0C334}" dt="2020-06-04T02:49:42.781" v="358" actId="20577"/>
          <ac:spMkLst>
            <pc:docMk/>
            <pc:sldMk cId="0" sldId="309"/>
            <ac:spMk id="37893" creationId="{00000000-0000-0000-0000-000000000000}"/>
          </ac:spMkLst>
        </pc:spChg>
      </pc:sldChg>
      <pc:sldChg chg="addSp delSp modSp mod">
        <pc:chgData name="Shafinah Farvin binti Packeer Mohamed" userId="c0420840-0705-4e33-9785-07dc2af8c746" providerId="ADAL" clId="{DBCEEC20-4708-4FC0-8338-299014B0C334}" dt="2020-05-29T03:03:48.816" v="348" actId="21"/>
        <pc:sldMkLst>
          <pc:docMk/>
          <pc:sldMk cId="0" sldId="322"/>
        </pc:sldMkLst>
        <pc:spChg chg="add del">
          <ac:chgData name="Shafinah Farvin binti Packeer Mohamed" userId="c0420840-0705-4e33-9785-07dc2af8c746" providerId="ADAL" clId="{DBCEEC20-4708-4FC0-8338-299014B0C334}" dt="2020-05-29T03:03:46.488" v="347" actId="21"/>
          <ac:spMkLst>
            <pc:docMk/>
            <pc:sldMk cId="0" sldId="322"/>
            <ac:spMk id="4" creationId="{00000000-0000-0000-0000-000000000000}"/>
          </ac:spMkLst>
        </pc:spChg>
        <pc:spChg chg="add del mod">
          <ac:chgData name="Shafinah Farvin binti Packeer Mohamed" userId="c0420840-0705-4e33-9785-07dc2af8c746" providerId="ADAL" clId="{DBCEEC20-4708-4FC0-8338-299014B0C334}" dt="2020-05-29T03:03:48.816" v="348" actId="21"/>
          <ac:spMkLst>
            <pc:docMk/>
            <pc:sldMk cId="0" sldId="322"/>
            <ac:spMk id="5" creationId="{7E67F648-D52A-4647-AC0E-FFEFBB97F5BC}"/>
          </ac:spMkLst>
        </pc:spChg>
      </pc:sldChg>
      <pc:sldChg chg="modSp mod">
        <pc:chgData name="Shafinah Farvin binti Packeer Mohamed" userId="c0420840-0705-4e33-9785-07dc2af8c746" providerId="ADAL" clId="{DBCEEC20-4708-4FC0-8338-299014B0C334}" dt="2020-05-29T02:45:30.565" v="342" actId="1076"/>
        <pc:sldMkLst>
          <pc:docMk/>
          <pc:sldMk cId="0" sldId="323"/>
        </pc:sldMkLst>
        <pc:spChg chg="mod">
          <ac:chgData name="Shafinah Farvin binti Packeer Mohamed" userId="c0420840-0705-4e33-9785-07dc2af8c746" providerId="ADAL" clId="{DBCEEC20-4708-4FC0-8338-299014B0C334}" dt="2020-05-29T02:45:23.952" v="341" actId="20577"/>
          <ac:spMkLst>
            <pc:docMk/>
            <pc:sldMk cId="0" sldId="323"/>
            <ac:spMk id="44037" creationId="{00000000-0000-0000-0000-000000000000}"/>
          </ac:spMkLst>
        </pc:spChg>
        <pc:picChg chg="mod">
          <ac:chgData name="Shafinah Farvin binti Packeer Mohamed" userId="c0420840-0705-4e33-9785-07dc2af8c746" providerId="ADAL" clId="{DBCEEC20-4708-4FC0-8338-299014B0C334}" dt="2020-05-29T02:45:30.565" v="342" actId="1076"/>
          <ac:picMkLst>
            <pc:docMk/>
            <pc:sldMk cId="0" sldId="323"/>
            <ac:picMk id="4" creationId="{00000000-0000-0000-0000-000000000000}"/>
          </ac:picMkLst>
        </pc:picChg>
      </pc:sldChg>
      <pc:sldChg chg="del">
        <pc:chgData name="Shafinah Farvin binti Packeer Mohamed" userId="c0420840-0705-4e33-9785-07dc2af8c746" providerId="ADAL" clId="{DBCEEC20-4708-4FC0-8338-299014B0C334}" dt="2020-05-29T02:25:59.994" v="0" actId="47"/>
        <pc:sldMkLst>
          <pc:docMk/>
          <pc:sldMk cId="0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EAEF36-0A18-42FD-995C-673EAFAB2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3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993683-8FE1-4BF2-A425-BB489D18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FF42CE-A2C9-4A5C-AFCE-9D8A92F09899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73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7513B3-FD1D-4F54-AC4B-82ED75DF851A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B061F6-08CF-4EFB-8FDD-8A16FFDC97AE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5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15BD52-1F8B-4DA9-90AC-EC75B9E4889B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81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0673B-60A8-4324-A5CC-B86DBDFB0896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373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37637-D846-4942-AAFC-0F8A72065247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992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09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0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128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364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7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7E2DC4-D729-4914-A640-E270C06063D9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949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584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37637-D846-4942-AAFC-0F8A720652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664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D2DD27-98D1-46E9-A015-D8E593A7671D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31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085498-E26C-4B1C-B604-7F14EB314228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01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3D80A2-FDB1-4F04-8F43-6F49C70823BE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913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C0A78C-8A34-4BF9-9F07-731F3409AED9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783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2B8AA4-6194-4F4D-965E-7AA58806F195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85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CE65F1-9728-49A1-97A1-C4B8043E8733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674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B81578-6563-4978-8763-6437FC0E0352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983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9F593A-E5E4-4FC3-8900-A973E3DBC15D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68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F64A45-DDDC-47C7-BDC1-78228ED640BA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579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350131-C6BE-488F-8828-83D1140804EB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883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7D3A62-D537-4A4B-AFC2-BF2449917A9F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394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C79CF-73D3-4970-9F71-EC227968CF49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283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4FEEC0-E836-42F5-ADEE-8C164B120775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116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CDEE2C-B9F1-4B1A-BCA5-99595FCDC164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58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0F9AD3-E55D-4A7E-A9CF-17810BD7C4ED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93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CF44D6-5F8C-40D6-B423-E220F9C0202F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5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98EAEE-D691-476E-9A52-92D3E4755F00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34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790B1B-92CD-41DA-AF39-B4E5F058BAE1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03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D93E4-9061-48AD-91D0-3A72EF7E1744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3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6D1034-55D3-4D33-86AF-760B835C4D4A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01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D2DF8718-EC47-4A03-BBEB-10C49375DD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08F2C-3805-4D85-BA8E-86C119C6B6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5B6A9-481E-418A-8DD1-468677672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C474F-074D-4D29-9E90-91D64B0EE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741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53F84-B45D-42BD-AAC8-1C5684CD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3AB2C-FA85-441D-864A-C854DA0D08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54DB7188-BED7-4810-AB49-B511585A2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CA42B-ED5B-4C23-A380-9A499EB6D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0A998-DA57-452C-93DE-0CB9F6AD7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ACCCA-DC63-46F8-8875-3795FC609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2B172-3492-41D3-9D03-8A9080731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96A65-A6F2-4754-B597-1C7024669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428C5-450B-453F-BE1D-A8714C48F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B85D2CD-94BA-4B1A-B94E-F6AC9CF50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  <p:sldLayoutId id="214748445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928117"/>
            <a:ext cx="497205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21032" y="1432223"/>
            <a:ext cx="4542858" cy="3357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kumimoji="1" lang="en-US" altLang="en-US" sz="7000" cap="all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ARRAY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5780565"/>
            <a:ext cx="497205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2" name="Graphic 71" descr="Table">
            <a:extLst>
              <a:ext uri="{FF2B5EF4-FFF2-40B4-BE49-F238E27FC236}">
                <a16:creationId xmlns:a16="http://schemas.microsoft.com/office/drawing/2014/main" id="{9F8D7420-AD57-428E-BE8C-DC8E5E2F4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436" y="2113410"/>
            <a:ext cx="2562544" cy="2562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BD2C96-3A83-4C45-A0A7-42679B3E0C69}"/>
              </a:ext>
            </a:extLst>
          </p:cNvPr>
          <p:cNvSpPr txBox="1"/>
          <p:nvPr/>
        </p:nvSpPr>
        <p:spPr>
          <a:xfrm>
            <a:off x="1060501" y="1651745"/>
            <a:ext cx="153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Topic 6</a:t>
            </a:r>
            <a:endParaRPr kumimoji="0" lang="en-MY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02BC-6570-4B1D-A7DE-EC4B3871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Specifying Array Size during Runtime</a:t>
            </a:r>
            <a:endParaRPr lang="en-MY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41E469E2-F196-4E15-9F7E-D05A743350F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752600" y="80645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ACBEFA29-DBB7-4F45-B6D3-7E938060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78" y="2308121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2400" dirty="0">
                <a:latin typeface="+mn-lt"/>
              </a:rPr>
              <a:t>We can also specify the size of the array during runtime.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BFA8159D-22A9-4A93-B1FA-A3E5E87D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21050"/>
            <a:ext cx="8153400" cy="2590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GB" altLang="en-US" sz="2200">
              <a:latin typeface="Times New Roman" panose="02020603050405020304" pitchFamily="18" charset="0"/>
            </a:endParaRP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96F4999A-5627-4DB6-8133-E867573B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90925"/>
            <a:ext cx="8305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1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size of the array: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"); </a:t>
            </a:r>
            <a:endParaRPr lang="en-US" altLang="en-US" sz="21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en-US" dirty="0" err="1">
                <a:latin typeface="Courier New" panose="02070309020205020404" pitchFamily="49" charset="0"/>
              </a:rPr>
              <a:t>input.nextInt</a:t>
            </a:r>
            <a:r>
              <a:rPr kumimoji="1" lang="en-US" altLang="en-US" dirty="0">
                <a:latin typeface="Courier New" panose="02070309020205020404" pitchFamily="49" charset="0"/>
              </a:rPr>
              <a:t>();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21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1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[] list = </a:t>
            </a:r>
            <a:r>
              <a:rPr lang="en-US" altLang="en-US" sz="21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int[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en-US" sz="2100" dirty="0">
                <a:latin typeface="Times New Roman" panose="02020603050405020304" pitchFamily="18" charset="0"/>
              </a:rPr>
              <a:t>     </a:t>
            </a:r>
            <a:endParaRPr lang="en-US" altLang="en-US" sz="21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A7CF739E-EB92-4C85-8620-1B4568D3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08" y="6039684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en-US" sz="2400" dirty="0">
                <a:latin typeface="+mn-lt"/>
              </a:rPr>
              <a:t> The system use the value of </a:t>
            </a:r>
            <a:r>
              <a:rPr kumimoji="1" lang="en-US" altLang="en-US" sz="2400" dirty="0" err="1">
                <a:solidFill>
                  <a:schemeClr val="accent2"/>
                </a:solidFill>
                <a:latin typeface="+mn-lt"/>
              </a:rPr>
              <a:t>arraysize</a:t>
            </a:r>
            <a:r>
              <a:rPr kumimoji="1" lang="en-US" altLang="en-US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kumimoji="1" lang="en-US" altLang="en-US" sz="2400" dirty="0">
                <a:latin typeface="+mn-lt"/>
              </a:rPr>
              <a:t>to instantiate  the object 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B999-5F75-4AC6-9E2A-A0D95D1582D2}"/>
              </a:ext>
            </a:extLst>
          </p:cNvPr>
          <p:cNvGrpSpPr/>
          <p:nvPr/>
        </p:nvGrpSpPr>
        <p:grpSpPr>
          <a:xfrm>
            <a:off x="1752600" y="4616450"/>
            <a:ext cx="3810000" cy="1524000"/>
            <a:chOff x="1752600" y="4616450"/>
            <a:chExt cx="3810000" cy="1524000"/>
          </a:xfrm>
        </p:grpSpPr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31F28B-F4D4-4F7A-8532-FF1EF53DE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2600" y="4616450"/>
              <a:ext cx="0" cy="83820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61DDBCC9-4FC3-4C4C-8CEB-8B10FE4A4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5454650"/>
              <a:ext cx="3810000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B52B82-C60E-4691-9D34-8677CC95F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5454650"/>
              <a:ext cx="0" cy="68580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017C7-3014-4EB7-BBDE-5631C0C8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dirty="0"/>
              <a:t>Array Initialization during Declaration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0893607-342A-4CBB-96FC-638B88980D1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752600" y="1600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914400" y="1447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FF876C2C-A545-497B-AEE0-110B018A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" y="2234076"/>
            <a:ext cx="7699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2000" dirty="0">
                <a:latin typeface="+mn-lt"/>
              </a:rPr>
              <a:t> We also can assign a value into the array during declaration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3B635195-DC62-4964-93AF-6423B2810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en-GB" altLang="en-US" sz="2000">
              <a:latin typeface="+mn-lt"/>
            </a:endParaRP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81691616-5D5A-4CE1-B1E9-F18A6E39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76550"/>
            <a:ext cx="8355013" cy="4000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[]sales = {12.25, 32.50, 16.90, 23.00, 45.68};</a:t>
            </a:r>
            <a:endParaRPr kumimoji="1"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F65AE9E6-01A3-49E1-B9AC-1DB8E1EA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60" y="3581400"/>
            <a:ext cx="573878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6213" indent="-176213" algn="just" eaLnBrk="1" hangingPunct="1">
              <a:buFontTx/>
              <a:buChar char="•"/>
              <a:defRPr/>
            </a:pPr>
            <a:r>
              <a:rPr kumimoji="1" lang="en-U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The values called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initial values</a:t>
            </a:r>
            <a:r>
              <a:rPr lang="en-US" altLang="en-US" sz="2000" dirty="0">
                <a:latin typeface="+mn-lt"/>
              </a:rPr>
              <a:t>, are placed    between braces and separated by commas.</a:t>
            </a:r>
            <a:r>
              <a:rPr kumimoji="1" lang="en-US" altLang="en-US" sz="2000" dirty="0">
                <a:latin typeface="+mn-lt"/>
              </a:rPr>
              <a:t> </a:t>
            </a:r>
          </a:p>
          <a:p>
            <a:pPr marL="176213" indent="-176213" algn="just" eaLnBrk="1" hangingPunct="1">
              <a:buFontTx/>
              <a:buChar char="•"/>
              <a:defRPr/>
            </a:pPr>
            <a:r>
              <a:rPr kumimoji="1" lang="en-U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When declaring and initializing arrays, the    size of the array is determined by the number    of initial values within the braces.</a:t>
            </a:r>
          </a:p>
          <a:p>
            <a:pPr marL="176213" indent="-176213" algn="just" eaLnBrk="1" hangingPunct="1">
              <a:buFontTx/>
              <a:buChar char="•"/>
              <a:defRPr/>
            </a:pPr>
            <a:r>
              <a:rPr lang="en-US" altLang="en-US" sz="2000" dirty="0">
                <a:latin typeface="+mn-lt"/>
              </a:rPr>
              <a:t>If an array is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declared and initialized   simultaneously</a:t>
            </a:r>
            <a:r>
              <a:rPr lang="en-US" altLang="en-US" sz="2000" dirty="0">
                <a:latin typeface="+mn-lt"/>
              </a:rPr>
              <a:t>, we do not use the operator   </a:t>
            </a:r>
            <a:r>
              <a:rPr lang="en-US" altLang="en-US" sz="2000" b="1" dirty="0">
                <a:solidFill>
                  <a:srgbClr val="000099"/>
                </a:solidFill>
                <a:latin typeface="+mn-lt"/>
              </a:rPr>
              <a:t>new</a:t>
            </a:r>
            <a:r>
              <a:rPr lang="en-US" altLang="en-US" sz="2000" dirty="0">
                <a:latin typeface="+mn-lt"/>
              </a:rPr>
              <a:t> to instantiate the array object.</a:t>
            </a:r>
            <a:endParaRPr kumimoji="1" lang="en-US" altLang="en-US" sz="2000" dirty="0">
              <a:latin typeface="+mn-lt"/>
            </a:endParaRPr>
          </a:p>
        </p:txBody>
      </p:sp>
      <p:pic>
        <p:nvPicPr>
          <p:cNvPr id="23" name="Picture 32">
            <a:extLst>
              <a:ext uri="{FF2B5EF4-FFF2-40B4-BE49-F238E27FC236}">
                <a16:creationId xmlns:a16="http://schemas.microsoft.com/office/drawing/2014/main" id="{5A5E10BC-135D-424E-BD6C-E9315C4E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38" y="3698332"/>
            <a:ext cx="2313841" cy="23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42011-2748-4F69-AE65-37D4BC86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666699"/>
              </a:buClr>
              <a:defRPr/>
            </a:pPr>
            <a:r>
              <a:rPr lang="en-US" altLang="en-US" sz="3600" b="1" dirty="0"/>
              <a:t>Arrays and the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8DB7-89B9-4398-9F7B-763460D5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8069912" cy="42327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 We can use </a:t>
            </a:r>
            <a:r>
              <a:rPr lang="en-US" altLang="en-US" b="1" dirty="0"/>
              <a:t>length</a:t>
            </a:r>
            <a:r>
              <a:rPr lang="en-US" altLang="en-US" dirty="0"/>
              <a:t> to know the size of an array. </a:t>
            </a:r>
          </a:p>
          <a:p>
            <a:r>
              <a:rPr lang="en-US" altLang="en-US" dirty="0"/>
              <a:t> The </a:t>
            </a:r>
            <a:r>
              <a:rPr lang="en-US" altLang="en-US" b="1" dirty="0"/>
              <a:t>length</a:t>
            </a:r>
            <a:r>
              <a:rPr lang="en-US" altLang="en-US" dirty="0"/>
              <a:t> can be directly accessed in a program using the array name and the dot operator.</a:t>
            </a:r>
          </a:p>
          <a:p>
            <a:endParaRPr lang="en-US" altLang="en-US" sz="1100" dirty="0"/>
          </a:p>
          <a:p>
            <a:pPr marL="0" indent="0" algn="ctr" eaLnBrk="1" hangingPunct="1">
              <a:buNone/>
            </a:pPr>
            <a:r>
              <a:rPr lang="en-US" altLang="en-US" sz="1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arrayNumber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{10, 20, 30, 40, 50, 60};</a:t>
            </a:r>
          </a:p>
          <a:p>
            <a:endParaRPr lang="en-US" altLang="en-US" sz="1400" b="1" dirty="0"/>
          </a:p>
          <a:p>
            <a:pPr lvl="1"/>
            <a:r>
              <a:rPr lang="en-US" altLang="en-US" sz="2000" dirty="0"/>
              <a:t>This statement creates the array list of six components and initializes the components using the values given.</a:t>
            </a:r>
          </a:p>
          <a:p>
            <a:pPr lvl="1"/>
            <a:r>
              <a:rPr lang="en-US" altLang="en-US" sz="2000" dirty="0"/>
              <a:t>Here </a:t>
            </a:r>
            <a:r>
              <a:rPr lang="en-US" altLang="en-US" sz="2000" b="1" dirty="0" err="1"/>
              <a:t>arrayNumber.length</a:t>
            </a:r>
            <a:r>
              <a:rPr lang="en-US" altLang="en-US" sz="2000" dirty="0"/>
              <a:t> is 6.  You may write the code as:</a:t>
            </a:r>
          </a:p>
          <a:p>
            <a:pPr lvl="1"/>
            <a:endParaRPr lang="en-US" altLang="en-US" dirty="0"/>
          </a:p>
          <a:p>
            <a:pPr marL="274320" lvl="1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size is " +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arrayNumber.length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C7FBDEE-7A16-44FB-AB96-8899561945A3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E78DD-5659-4E9A-89DF-C17B39BA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dirty="0"/>
              <a:t>Accessing Elements in Array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C484DC0E-61A9-4EF4-9023-8A79F60F803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4BFB3F7-2BCC-4215-8FBF-43D7127DD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2286000"/>
            <a:ext cx="5905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Syntax to access an array element: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[subscript]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C346F8-1BB8-47F3-B640-4410145F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200400"/>
            <a:ext cx="5105400" cy="1981200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id="{371A0023-7CBB-413E-A59C-22F89CEAF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16550"/>
            <a:ext cx="8686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 [2];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in index 2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in index 2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+a[2]);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78B8D-E243-46E3-8048-26F20870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Array of String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63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6935D93E-2E80-40E2-A30C-FF3206A39904}" type="slidenum">
              <a:rPr lang="en-US" b="1" kern="1200" dirty="0"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b="1" kern="1200">
              <a:latin typeface="+mj-lt"/>
              <a:ea typeface="+mn-ea"/>
              <a:cs typeface="+mn-cs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5EBA9A5-2187-48F7-A9A2-F98CEAEC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28298"/>
            <a:ext cx="62484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String[5]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Amanda Green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Vijay Arora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Sheila Mann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 = 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Rohit Sharma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Mandy Johnson</a:t>
            </a:r>
            <a:r>
              <a:rPr 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43123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g09-09">
            <a:extLst>
              <a:ext uri="{FF2B5EF4-FFF2-40B4-BE49-F238E27FC236}">
                <a16:creationId xmlns:a16="http://schemas.microsoft.com/office/drawing/2014/main" id="{22EE6613-84BC-41E0-A7E2-633BF390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0" y="1329642"/>
            <a:ext cx="7949698" cy="419871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C2E3-4A81-4BC1-B2E7-7518EE3A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38339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4E3AB2C-FA85-441D-864A-C854DA0D082F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666699"/>
              </a:buClr>
              <a:defRPr/>
            </a:pPr>
            <a:r>
              <a:rPr lang="en-US" altLang="en-US" sz="54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Exercises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386" y="2320412"/>
            <a:ext cx="75438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1722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sz="2000" dirty="0"/>
              <a:t>In a class, declare an array of type integer, its size is 3.</a:t>
            </a:r>
          </a:p>
          <a:p>
            <a:pPr marL="61722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sz="2000" dirty="0"/>
              <a:t>Ask input from user to enter 3 integers and keep these integers in the array.</a:t>
            </a:r>
          </a:p>
          <a:p>
            <a:pPr marL="61722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sz="2000" dirty="0"/>
              <a:t>Create another array of type String that keeps 5 computer brands: Asus, Acer, Sony, Lenovo and HP. Then, display the length of the array and the elements in indexes [3] and [4].</a:t>
            </a:r>
          </a:p>
          <a:p>
            <a:pPr marL="61722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sz="2000" dirty="0"/>
              <a:t>Ask input from user for the number of pets that he/she wants to save in an array. Then declare another array with the size based on the input that the user gives.</a:t>
            </a:r>
          </a:p>
          <a:p>
            <a:pPr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/>
            </a:pPr>
            <a:endParaRPr lang="en-US" sz="20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5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CBFC63E7-9CE9-4A03-B781-51C867BDE273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400" b="1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Loops and Arrays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802386" y="2320412"/>
            <a:ext cx="7543800" cy="3851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kumimoji="1" lang="en-US" altLang="en-US" sz="2000" b="1" dirty="0">
                <a:latin typeface="+mn-lt"/>
                <a:cs typeface="+mn-cs"/>
              </a:rPr>
              <a:t> Loops can be used to process array in several ways: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kumimoji="1" lang="en-US" altLang="en-US" sz="2000" dirty="0">
              <a:latin typeface="+mn-lt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1. Initializing an array to a specific value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2. Input data into an array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3. Printing the elements in an array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4. Find the sum and average of an array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5. Determine the largest element in the array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6. Search for an element in the array.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7. Update an element in the array.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kumimoji="1" lang="en-US" altLang="en-US" sz="2000" dirty="0">
                <a:latin typeface="+mn-lt"/>
                <a:cs typeface="+mn-cs"/>
              </a:rPr>
              <a:t>   8. Delete an element in the array.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BD2E3A77-0313-4560-A471-757F58843CF3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3C073-EEAA-4B1B-9A46-503CD0EC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pPr marL="363538" indent="-363538">
              <a:buFont typeface="+mj-lt"/>
              <a:buAutoNum type="arabicPeriod"/>
            </a:pPr>
            <a:r>
              <a:rPr lang="en-US" cap="none" dirty="0"/>
              <a:t>Initializing an Array to a Specific Value</a:t>
            </a:r>
            <a:endParaRPr lang="en-MY" cap="none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0E276074-F0FF-4646-AA36-7FCBD0D2E6D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0F193338-58BB-4F71-B90E-D1328D73A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668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8654020B-C32E-4A12-9156-10E94667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208195"/>
            <a:ext cx="7642225" cy="19389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sales = </a:t>
            </a:r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eaLnBrk="1" hangingPunct="1"/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pPr eaLnBrk="1" hangingPunct="1"/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(index = 0; index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sales[index] = 10.00;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C3C7C8D7-8B47-436C-B426-9190A986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74" y="497776"/>
            <a:ext cx="76054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latin typeface="+mn-lt"/>
              </a:rPr>
              <a:t>To initialize every component of the array </a:t>
            </a:r>
            <a:r>
              <a:rPr kumimoji="1" lang="en-US" altLang="en-US" sz="2400" dirty="0">
                <a:solidFill>
                  <a:srgbClr val="0000CC"/>
                </a:solidFill>
                <a:latin typeface="+mn-lt"/>
              </a:rPr>
              <a:t>sales[]</a:t>
            </a:r>
            <a:r>
              <a:rPr kumimoji="1" lang="en-US" altLang="en-US" sz="2400" i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en-US" sz="2400" dirty="0">
                <a:latin typeface="+mn-lt"/>
              </a:rPr>
              <a:t>with value of 10.00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1D07C359-D919-4E76-8D3B-176693D9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655658"/>
            <a:ext cx="76054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latin typeface="+mn-lt"/>
              </a:rPr>
              <a:t>To input double numbers into array </a:t>
            </a:r>
            <a:r>
              <a:rPr kumimoji="1" lang="en-US" altLang="en-US" sz="2400" dirty="0">
                <a:solidFill>
                  <a:srgbClr val="0070C0"/>
                </a:solidFill>
                <a:latin typeface="+mn-lt"/>
              </a:rPr>
              <a:t>sales[]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47E220B3-5BAD-40AD-BE07-0FE606E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r>
              <a:rPr lang="en-US" cap="none" dirty="0"/>
              <a:t>2. Input data into an array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EEB834CA-6857-4212-8C55-41A0426E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4" y="1748289"/>
            <a:ext cx="8185531" cy="243143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[] sales = </a:t>
            </a:r>
            <a:r>
              <a:rPr lang="en-US" altLang="en-US" sz="1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eaLnBrk="1" hangingPunct="1"/>
            <a:r>
              <a:rPr lang="en-US" altLang="en-US" sz="1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pPr eaLnBrk="1" hangingPunct="1"/>
            <a:endParaRPr kumimoji="1"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(index = 0; index &lt;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number " +(index+1)+ ": ");     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sales[index]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FE0DA4-4C96-4B55-9850-16FF0D7D3399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895600" y="1063625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3200" b="1">
                <a:solidFill>
                  <a:schemeClr val="bg1"/>
                </a:solidFill>
                <a:latin typeface="Times New Roman" panose="02020603050405020304" pitchFamily="18" charset="0"/>
              </a:rPr>
              <a:t>Variable vs Array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543300" y="2971800"/>
            <a:ext cx="1600200" cy="565150"/>
            <a:chOff x="2743200" y="3396734"/>
            <a:chExt cx="1600200" cy="565666"/>
          </a:xfrm>
        </p:grpSpPr>
        <p:sp>
          <p:nvSpPr>
            <p:cNvPr id="4" name="Rectangle 3"/>
            <p:cNvSpPr/>
            <p:nvPr/>
          </p:nvSpPr>
          <p:spPr>
            <a:xfrm>
              <a:off x="3581400" y="3396734"/>
              <a:ext cx="762000" cy="56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Ali</a:t>
              </a:r>
            </a:p>
          </p:txBody>
        </p:sp>
        <p:sp>
          <p:nvSpPr>
            <p:cNvPr id="21521" name="TextBox 4"/>
            <p:cNvSpPr txBox="1">
              <a:spLocks noChangeArrowheads="1"/>
            </p:cNvSpPr>
            <p:nvPr/>
          </p:nvSpPr>
          <p:spPr bwMode="auto">
            <a:xfrm>
              <a:off x="2743200" y="3494901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name</a:t>
              </a:r>
            </a:p>
          </p:txBody>
        </p:sp>
      </p:grpSp>
      <p:grpSp>
        <p:nvGrpSpPr>
          <p:cNvPr id="21509" name="Group 22"/>
          <p:cNvGrpSpPr>
            <a:grpSpLocks/>
          </p:cNvGrpSpPr>
          <p:nvPr/>
        </p:nvGrpSpPr>
        <p:grpSpPr bwMode="auto">
          <a:xfrm>
            <a:off x="2859088" y="4673600"/>
            <a:ext cx="4422775" cy="1285875"/>
            <a:chOff x="2667000" y="4300836"/>
            <a:chExt cx="4423228" cy="1285640"/>
          </a:xfrm>
        </p:grpSpPr>
        <p:grpSp>
          <p:nvGrpSpPr>
            <p:cNvPr id="21514" name="Group 9"/>
            <p:cNvGrpSpPr>
              <a:grpSpLocks/>
            </p:cNvGrpSpPr>
            <p:nvPr/>
          </p:nvGrpSpPr>
          <p:grpSpPr bwMode="auto">
            <a:xfrm>
              <a:off x="3735614" y="4531344"/>
              <a:ext cx="2286000" cy="685800"/>
              <a:chOff x="2895600" y="4572000"/>
              <a:chExt cx="2286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95482" y="4571638"/>
                <a:ext cx="762078" cy="68567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/>
                  <a:t>Ali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560" y="4571638"/>
                <a:ext cx="762078" cy="68567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/>
                  <a:t>Lim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19638" y="4571638"/>
                <a:ext cx="762078" cy="68567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/>
                  <a:t>Siva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67000" y="4300836"/>
              <a:ext cx="838286" cy="369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name</a:t>
              </a:r>
            </a:p>
          </p:txBody>
        </p:sp>
        <p:sp>
          <p:nvSpPr>
            <p:cNvPr id="21516" name="TextBox 11"/>
            <p:cNvSpPr txBox="1">
              <a:spLocks noChangeArrowheads="1"/>
            </p:cNvSpPr>
            <p:nvPr/>
          </p:nvSpPr>
          <p:spPr bwMode="auto">
            <a:xfrm>
              <a:off x="3888014" y="5217144"/>
              <a:ext cx="32022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[0]        [1]        [2]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57200" y="3962400"/>
            <a:ext cx="815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17"/>
          <p:cNvSpPr txBox="1">
            <a:spLocks noChangeArrowheads="1"/>
          </p:cNvSpPr>
          <p:nvPr/>
        </p:nvSpPr>
        <p:spPr bwMode="auto">
          <a:xfrm>
            <a:off x="584200" y="3006725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/>
              <a:t>VARIABLE</a:t>
            </a:r>
            <a:endParaRPr lang="en-US" b="1"/>
          </a:p>
        </p:txBody>
      </p:sp>
      <p:sp>
        <p:nvSpPr>
          <p:cNvPr id="21512" name="TextBox 18"/>
          <p:cNvSpPr txBox="1">
            <a:spLocks noChangeArrowheads="1"/>
          </p:cNvSpPr>
          <p:nvPr/>
        </p:nvSpPr>
        <p:spPr bwMode="auto">
          <a:xfrm>
            <a:off x="725488" y="467360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/>
              <a:t>ARRAY</a:t>
            </a:r>
            <a:endParaRPr lang="en-US" b="1"/>
          </a:p>
        </p:txBody>
      </p:sp>
      <p:cxnSp>
        <p:nvCxnSpPr>
          <p:cNvPr id="21" name="Elbow Connector 20"/>
          <p:cNvCxnSpPr>
            <a:stCxn id="11" idx="2"/>
            <a:endCxn id="7" idx="1"/>
          </p:cNvCxnSpPr>
          <p:nvPr/>
        </p:nvCxnSpPr>
        <p:spPr>
          <a:xfrm rot="16200000" flipH="1">
            <a:off x="3500438" y="4821238"/>
            <a:ext cx="204787" cy="649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C8CD517-E20D-493E-A6E2-F027C2720C20}"/>
              </a:ext>
            </a:extLst>
          </p:cNvPr>
          <p:cNvSpPr txBox="1">
            <a:spLocks/>
          </p:cNvSpPr>
          <p:nvPr/>
        </p:nvSpPr>
        <p:spPr>
          <a:xfrm>
            <a:off x="802386" y="4588335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/>
              <a:t>3. Printing the elements in an array</a:t>
            </a:r>
            <a:endParaRPr lang="en-US" cap="none" dirty="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3565C7A-2275-4A0F-9494-929E4491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800233"/>
            <a:ext cx="7547864" cy="255454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sales = </a:t>
            </a:r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{100, 350, 400}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0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(index = 0; index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("Element in index ["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 index + "]: " + sales[index]);</a:t>
            </a:r>
          </a:p>
          <a:p>
            <a:pPr eaLnBrk="1" hangingPunct="1"/>
            <a:r>
              <a:rPr kumimoji="1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326C459-910D-4D6A-BA91-F9EC87DF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655658"/>
            <a:ext cx="76054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 dirty="0">
                <a:latin typeface="+mn-lt"/>
              </a:rPr>
              <a:t>To print the values stored in array </a:t>
            </a:r>
            <a:r>
              <a:rPr kumimoji="1" lang="en-US" altLang="en-US" sz="2400" dirty="0">
                <a:solidFill>
                  <a:srgbClr val="0070C0"/>
                </a:solidFill>
                <a:latin typeface="+mn-lt"/>
              </a:rPr>
              <a:t>sales[]</a:t>
            </a:r>
          </a:p>
        </p:txBody>
      </p:sp>
    </p:spTree>
    <p:extLst>
      <p:ext uri="{BB962C8B-B14F-4D97-AF65-F5344CB8AC3E}">
        <p14:creationId xmlns:p14="http://schemas.microsoft.com/office/powerpoint/2010/main" val="109186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C8CD517-E20D-493E-A6E2-F027C2720C20}"/>
              </a:ext>
            </a:extLst>
          </p:cNvPr>
          <p:cNvSpPr txBox="1">
            <a:spLocks/>
          </p:cNvSpPr>
          <p:nvPr/>
        </p:nvSpPr>
        <p:spPr>
          <a:xfrm>
            <a:off x="802386" y="4588335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4. Find the sum and average of an array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BD0C384-8F45-4963-8B8C-91BF585B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76839"/>
            <a:ext cx="7543800" cy="378565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double[] sales = {10,20,30};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index;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double average, sum=0.00;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for(index = 0;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number " +(index+1)+ ": 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sales[index]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sum + sales[index];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average = sum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average = 0.0;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sum value is " +sum);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average value is " +average);</a:t>
            </a:r>
            <a:endParaRPr kumimoji="1"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6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C8CD517-E20D-493E-A6E2-F027C2720C20}"/>
              </a:ext>
            </a:extLst>
          </p:cNvPr>
          <p:cNvSpPr txBox="1">
            <a:spLocks/>
          </p:cNvSpPr>
          <p:nvPr/>
        </p:nvSpPr>
        <p:spPr>
          <a:xfrm>
            <a:off x="802386" y="4588335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5. Determining the largest element in the array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E230BAF-DDE7-4C61-B075-79AFD419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2228"/>
            <a:ext cx="8458200" cy="3754874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double[] sales = new double[4];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index,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largestSale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for(index = 0; index&lt;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 eaLnBrk="1" hangingPunct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sale " +(index+1)+ ": RM ");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sales[index]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if (sales[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&lt; sales[index])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largestSale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sales[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sale is RM %6.2f",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largestSale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1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C8CD517-E20D-493E-A6E2-F027C2720C20}"/>
              </a:ext>
            </a:extLst>
          </p:cNvPr>
          <p:cNvSpPr txBox="1">
            <a:spLocks/>
          </p:cNvSpPr>
          <p:nvPr/>
        </p:nvSpPr>
        <p:spPr>
          <a:xfrm>
            <a:off x="802386" y="4588335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6. Search an Array Element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7AF7FC8-3E59-4CCE-8356-A1A7E561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6652"/>
            <a:ext cx="8458200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 , flag = 0;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mobileBrand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iPhone","Samsung","Oppo","Lenovo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mobile phone brand that you want to search:");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searchBrand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mobileBrand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searchBrand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Searched for "+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mobileBrand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", it is in index " 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flag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}//for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if(flag==0)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brand does not exist");</a:t>
            </a:r>
          </a:p>
        </p:txBody>
      </p:sp>
    </p:spTree>
    <p:extLst>
      <p:ext uri="{BB962C8B-B14F-4D97-AF65-F5344CB8AC3E}">
        <p14:creationId xmlns:p14="http://schemas.microsoft.com/office/powerpoint/2010/main" val="372500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3C8CD517-E20D-493E-A6E2-F027C2720C20}"/>
              </a:ext>
            </a:extLst>
          </p:cNvPr>
          <p:cNvSpPr txBox="1">
            <a:spLocks/>
          </p:cNvSpPr>
          <p:nvPr/>
        </p:nvSpPr>
        <p:spPr>
          <a:xfrm>
            <a:off x="800100" y="5181600"/>
            <a:ext cx="7543800" cy="140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>
                <a:latin typeface="Rockwell Condensed" panose="02060603050405020104"/>
              </a:rPr>
              <a:t>7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. Update an Array Element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7AF7FC8-3E59-4CCE-8356-A1A7E561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6652"/>
            <a:ext cx="8763000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=4 , flag = 0;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mobileBrand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{"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iPhone","Samsung","Oppo","Lenovo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"};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("Enter the mobile phone brand that you want to update:");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input.nextLine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  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(int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mobileBrand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].equals(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("You want to update "+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", it is in index " +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("Enter the new brand that you want to replace  with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": ");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input.nextLine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mobileBrand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updateBrand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flag = 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break;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}//for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if(flag==0)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("The brand does not exist");</a:t>
            </a:r>
          </a:p>
        </p:txBody>
      </p:sp>
    </p:spTree>
    <p:extLst>
      <p:ext uri="{BB962C8B-B14F-4D97-AF65-F5344CB8AC3E}">
        <p14:creationId xmlns:p14="http://schemas.microsoft.com/office/powerpoint/2010/main" val="238853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3C8CD517-E20D-493E-A6E2-F027C2720C20}"/>
              </a:ext>
            </a:extLst>
          </p:cNvPr>
          <p:cNvSpPr txBox="1">
            <a:spLocks/>
          </p:cNvSpPr>
          <p:nvPr/>
        </p:nvSpPr>
        <p:spPr>
          <a:xfrm>
            <a:off x="800100" y="5877187"/>
            <a:ext cx="7543800" cy="87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>
                <a:latin typeface="Rockwell Condensed" panose="02060603050405020104"/>
              </a:rPr>
              <a:t>8. Delete Array Element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7AF7FC8-3E59-4CCE-8356-A1A7E561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6652"/>
            <a:ext cx="8763000" cy="57554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DeleteStud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Scanner input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delete=false;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Sharifah","Syed","Tengku","Wan","Ina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studName.length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student name that you want to delete:");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for(j=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arrayLength-1;j++)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delete=true;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}//if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}//for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(delete==false)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search value is not in the list.");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46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EB353-04F2-404E-BC90-B7FBAB0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b="1" dirty="0"/>
              <a:t>Array Index Out of Bounds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49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C65F6707-BF2A-4BEC-B527-EDD1A831E00E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F630ACA-A347-405F-8824-2FD3239D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00288"/>
            <a:ext cx="772833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84175" indent="-384175"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1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+mn-lt"/>
              </a:rPr>
              <a:t>An array is in bounds if: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&gt;= 0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&lt;=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pPr eaLnBrk="1" hangingPunct="1"/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+mn-lt"/>
              </a:rPr>
              <a:t>An array is in </a:t>
            </a:r>
            <a:r>
              <a:rPr lang="en-US" altLang="en-US" sz="2400" b="1" u="sng" dirty="0">
                <a:solidFill>
                  <a:schemeClr val="accent1"/>
                </a:solidFill>
                <a:latin typeface="+mn-lt"/>
              </a:rPr>
              <a:t>out bounds</a:t>
            </a:r>
            <a:r>
              <a:rPr lang="en-US" altLang="en-US" sz="2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if: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    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index &lt; 0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index &gt;=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arraySize</a:t>
            </a:r>
            <a:endParaRPr lang="en-US" altLang="en-US" sz="24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 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If an array is out of bounds;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.	</a:t>
            </a:r>
            <a:r>
              <a:rPr lang="en-US" altLang="en-US" sz="2000" b="1" u="sng" dirty="0" err="1">
                <a:latin typeface="+mn-lt"/>
              </a:rPr>
              <a:t>ArrayIndexOutOfBoundsException</a:t>
            </a:r>
            <a:r>
              <a:rPr lang="en-US" altLang="en-US" sz="2000" dirty="0">
                <a:latin typeface="+mn-lt"/>
              </a:rPr>
              <a:t> exception is thrown.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ii.  The program will terminate with an appropriate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error message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BAEAA-805C-4086-BC37-5A473170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Example: </a:t>
            </a:r>
            <a:r>
              <a:rPr lang="en-US" dirty="0"/>
              <a:t>Array Index Out of Bounds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FAEE7-B49B-423D-BC79-168E05A0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400" dirty="0"/>
              <a:t>Consider the following declaration:</a:t>
            </a:r>
          </a:p>
          <a:p>
            <a:pPr>
              <a:spcBef>
                <a:spcPct val="50000"/>
              </a:spcBef>
            </a:pPr>
            <a:endParaRPr kumimoji="1" lang="en-US" altLang="en-US" sz="2400" dirty="0"/>
          </a:p>
          <a:p>
            <a:pPr>
              <a:spcBef>
                <a:spcPct val="50000"/>
              </a:spcBef>
            </a:pPr>
            <a:endParaRPr kumimoji="1" lang="en-US" altLang="en-US" sz="2400" dirty="0"/>
          </a:p>
          <a:p>
            <a:pPr>
              <a:spcBef>
                <a:spcPct val="50000"/>
              </a:spcBef>
            </a:pPr>
            <a:endParaRPr kumimoji="1" lang="en-US" altLang="en-US" sz="2400" dirty="0"/>
          </a:p>
          <a:p>
            <a:pPr>
              <a:spcBef>
                <a:spcPct val="50000"/>
              </a:spcBef>
            </a:pPr>
            <a:r>
              <a:rPr kumimoji="1" lang="en-US" altLang="en-US" sz="2400" dirty="0"/>
              <a:t>The component num[</a:t>
            </a:r>
            <a:r>
              <a:rPr kumimoji="1" lang="en-US" altLang="en-US" sz="2400" dirty="0" err="1"/>
              <a:t>i</a:t>
            </a:r>
            <a:r>
              <a:rPr kumimoji="1" lang="en-US" altLang="en-US" sz="2400" dirty="0"/>
              <a:t>] is valid if </a:t>
            </a:r>
            <a:r>
              <a:rPr kumimoji="1" lang="en-US" altLang="en-US" sz="2400" dirty="0" err="1"/>
              <a:t>i</a:t>
            </a:r>
            <a:r>
              <a:rPr kumimoji="1" lang="en-US" altLang="en-US" sz="2400" dirty="0"/>
              <a:t> = 0, 1, 2….9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dirty="0"/>
              <a:t> When </a:t>
            </a:r>
            <a:r>
              <a:rPr kumimoji="1" lang="en-US" altLang="en-US" sz="2400" dirty="0" err="1"/>
              <a:t>i</a:t>
            </a:r>
            <a:r>
              <a:rPr kumimoji="1" lang="en-US" altLang="en-US" sz="2400" dirty="0"/>
              <a:t> &lt; 0 or </a:t>
            </a:r>
            <a:r>
              <a:rPr kumimoji="1" lang="en-US" altLang="en-US" sz="2400" dirty="0" err="1"/>
              <a:t>i</a:t>
            </a:r>
            <a:r>
              <a:rPr kumimoji="1" lang="en-US" altLang="en-US" sz="2400" dirty="0"/>
              <a:t> &gt;= 10, the component num[</a:t>
            </a:r>
            <a:r>
              <a:rPr kumimoji="1" lang="en-US" altLang="en-US" sz="2400" dirty="0" err="1"/>
              <a:t>i</a:t>
            </a:r>
            <a:r>
              <a:rPr kumimoji="1" lang="en-US" altLang="en-US" sz="2400" dirty="0"/>
              <a:t>] is    invalid (</a:t>
            </a:r>
            <a:r>
              <a:rPr kumimoji="1" lang="en-US" altLang="en-US" sz="2400" dirty="0">
                <a:solidFill>
                  <a:schemeClr val="accent2"/>
                </a:solidFill>
              </a:rPr>
              <a:t>the index is out of bounds</a:t>
            </a:r>
            <a:r>
              <a:rPr kumimoji="1" lang="en-US" altLang="en-US" sz="2400" dirty="0"/>
              <a:t>)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54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DBFA62F8-D5A9-489C-A04D-BCC9D14894EC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5542" name="Text Box 10"/>
          <p:cNvSpPr txBox="1">
            <a:spLocks noChangeArrowheads="1"/>
          </p:cNvSpPr>
          <p:nvPr/>
        </p:nvSpPr>
        <p:spPr bwMode="auto">
          <a:xfrm>
            <a:off x="13557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137C6378-F794-4EF1-8EBB-B131E73C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96356"/>
            <a:ext cx="6019800" cy="83502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 = </a:t>
            </a:r>
            <a:r>
              <a:rPr kumimoji="1" lang="en-US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kumimoji="1"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1"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83005-3B9E-41C9-BB60-4501ABC9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Example: </a:t>
            </a:r>
            <a:r>
              <a:rPr lang="en-US" dirty="0"/>
              <a:t>Array Index Out of Bounds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A435-C67C-435F-ACF9-56D5C257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1"/>
            <a:ext cx="5369814" cy="4366469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en-US" sz="2400" dirty="0"/>
              <a:t>Consider the following loops</a:t>
            </a:r>
          </a:p>
          <a:p>
            <a:pPr marL="628650" indent="0" eaLnBrk="1" hangingPunct="1">
              <a:buNone/>
            </a:pP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628650" indent="0" eaLnBrk="1" hangingPunct="1">
              <a:buNone/>
            </a:pP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list[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5;</a:t>
            </a:r>
          </a:p>
          <a:p>
            <a:pPr marL="628650" indent="0" eaLnBrk="1" hangingPunct="1">
              <a:buNone/>
            </a:pPr>
            <a:endParaRPr kumimoji="1" lang="en-US" altLang="en-US" sz="2000" dirty="0">
              <a:latin typeface="Times New Roman" panose="02020603050405020304" pitchFamily="18" charset="0"/>
            </a:endParaRPr>
          </a:p>
          <a:p>
            <a:pPr marL="628650" indent="0" eaLnBrk="1" hangingPunct="1">
              <a:buNone/>
            </a:pPr>
            <a:r>
              <a:rPr kumimoji="1" lang="en-US" altLang="en-US" sz="2000" dirty="0">
                <a:latin typeface="Times New Roman" panose="02020603050405020304" pitchFamily="18" charset="0"/>
              </a:rPr>
              <a:t> When 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10; </a:t>
            </a:r>
          </a:p>
          <a:p>
            <a:pPr marL="628650" indent="0" eaLnBrk="1" hangingPunct="1">
              <a:buNone/>
            </a:pPr>
            <a:r>
              <a:rPr kumimoji="1" lang="en-US" altLang="en-US" sz="2000" dirty="0">
                <a:latin typeface="Times New Roman" panose="02020603050405020304" pitchFamily="18" charset="0"/>
              </a:rPr>
              <a:t>             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list[10] =   5;</a:t>
            </a:r>
          </a:p>
          <a:p>
            <a:pPr eaLnBrk="1" hangingPunct="1"/>
            <a:r>
              <a:rPr kumimoji="1" lang="en-US" altLang="en-US" sz="2400" dirty="0"/>
              <a:t>The program tries to access </a:t>
            </a:r>
            <a:r>
              <a:rPr kumimoji="1"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list[10]</a:t>
            </a:r>
            <a:r>
              <a:rPr kumimoji="1" lang="en-US" altLang="en-US" sz="2800" dirty="0">
                <a:solidFill>
                  <a:schemeClr val="accent2"/>
                </a:solidFill>
              </a:rPr>
              <a:t> </a:t>
            </a:r>
            <a:r>
              <a:rPr kumimoji="1" lang="en-US" altLang="en-US" sz="2400" dirty="0"/>
              <a:t>but does not exist</a:t>
            </a:r>
          </a:p>
          <a:p>
            <a:pPr eaLnBrk="1" hangingPunct="1">
              <a:buFontTx/>
              <a:buChar char="•"/>
            </a:pPr>
            <a:r>
              <a:rPr kumimoji="1" lang="en-US" altLang="en-US" sz="2400" dirty="0"/>
              <a:t>We say the </a:t>
            </a:r>
            <a:r>
              <a:rPr kumimoji="1" lang="en-US" altLang="en-US" sz="2400" dirty="0">
                <a:solidFill>
                  <a:schemeClr val="accent2"/>
                </a:solidFill>
              </a:rPr>
              <a:t>index is out of bound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1C249A0-F751-48B7-AB08-5C1FDC701A10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pSp>
        <p:nvGrpSpPr>
          <p:cNvPr id="38" name="Group 1">
            <a:extLst>
              <a:ext uri="{FF2B5EF4-FFF2-40B4-BE49-F238E27FC236}">
                <a16:creationId xmlns:a16="http://schemas.microsoft.com/office/drawing/2014/main" id="{CA1EE576-9D03-4D0B-AA4B-1DAF882342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50850"/>
            <a:ext cx="2776298" cy="4450267"/>
            <a:chOff x="6096000" y="2133600"/>
            <a:chExt cx="2819400" cy="4800600"/>
          </a:xfrm>
        </p:grpSpPr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CBC522CA-390B-450D-A98A-ABBD0516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133600"/>
              <a:ext cx="2819400" cy="4800600"/>
            </a:xfrm>
            <a:prstGeom prst="rect">
              <a:avLst/>
            </a:prstGeom>
            <a:solidFill>
              <a:srgbClr val="FFCC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8E93F1B0-BCB2-463B-8A06-40D65ABD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2860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01808F7A-6E7E-4025-90E3-5F016B779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7432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" name="Rectangle 22">
              <a:extLst>
                <a:ext uri="{FF2B5EF4-FFF2-40B4-BE49-F238E27FC236}">
                  <a16:creationId xmlns:a16="http://schemas.microsoft.com/office/drawing/2014/main" id="{4117D813-C277-45DD-BC1C-37CAEC2D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2004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0632E9F5-38B1-4407-AAE9-1DF1813E8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6576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3F398570-FB7E-4499-AA06-42BD0934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1148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85D4D52F-CCDF-44B8-8010-221EDA5B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5720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30B902A6-8B68-4EFB-A366-FBD1CA1C1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0292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28E523A5-2DED-4707-AF44-533C55E7B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4864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C6CBCBD6-585E-4D03-9684-667FE82A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9436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210D240A-FCC6-498A-9DE3-79D77590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6400800"/>
              <a:ext cx="838200" cy="457200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381750F5-3B26-46DB-AB88-1833388B4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2860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31">
              <a:extLst>
                <a:ext uri="{FF2B5EF4-FFF2-40B4-BE49-F238E27FC236}">
                  <a16:creationId xmlns:a16="http://schemas.microsoft.com/office/drawing/2014/main" id="{C3945294-BC88-44C7-ABD3-E9DDF2AA5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3622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list[0] </a:t>
              </a:r>
            </a:p>
          </p:txBody>
        </p:sp>
        <p:sp>
          <p:nvSpPr>
            <p:cNvPr id="52" name="Text Box 32">
              <a:extLst>
                <a:ext uri="{FF2B5EF4-FFF2-40B4-BE49-F238E27FC236}">
                  <a16:creationId xmlns:a16="http://schemas.microsoft.com/office/drawing/2014/main" id="{1A92F8FE-6C65-4385-8329-41AA7A8EC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8194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list[1] </a:t>
              </a:r>
            </a:p>
          </p:txBody>
        </p:sp>
        <p:sp>
          <p:nvSpPr>
            <p:cNvPr id="53" name="Text Box 33">
              <a:extLst>
                <a:ext uri="{FF2B5EF4-FFF2-40B4-BE49-F238E27FC236}">
                  <a16:creationId xmlns:a16="http://schemas.microsoft.com/office/drawing/2014/main" id="{BC383557-3553-4D87-932D-20EA68BDE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2766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list[2] </a:t>
              </a: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858747BB-33B6-47BF-A1E3-D0557C14C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6576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list[3] </a:t>
              </a:r>
            </a:p>
          </p:txBody>
        </p:sp>
        <p:sp>
          <p:nvSpPr>
            <p:cNvPr id="55" name="Text Box 35">
              <a:extLst>
                <a:ext uri="{FF2B5EF4-FFF2-40B4-BE49-F238E27FC236}">
                  <a16:creationId xmlns:a16="http://schemas.microsoft.com/office/drawing/2014/main" id="{43D1DDBC-36D8-4FC6-8892-51141397B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list[4] </a:t>
              </a:r>
            </a:p>
          </p:txBody>
        </p:sp>
        <p:sp>
          <p:nvSpPr>
            <p:cNvPr id="56" name="Text Box 36">
              <a:extLst>
                <a:ext uri="{FF2B5EF4-FFF2-40B4-BE49-F238E27FC236}">
                  <a16:creationId xmlns:a16="http://schemas.microsoft.com/office/drawing/2014/main" id="{2702BB6B-9B5D-4E8F-8722-D5C80A25B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45720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 dirty="0">
                  <a:latin typeface="Times New Roman" panose="02020603050405020304" pitchFamily="18" charset="0"/>
                </a:rPr>
                <a:t>list[5] </a:t>
              </a: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D30524AB-816A-4CA3-B5FA-2CCBB0C37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50292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list[6] </a:t>
              </a:r>
            </a:p>
          </p:txBody>
        </p:sp>
        <p:sp>
          <p:nvSpPr>
            <p:cNvPr id="58" name="Text Box 38">
              <a:extLst>
                <a:ext uri="{FF2B5EF4-FFF2-40B4-BE49-F238E27FC236}">
                  <a16:creationId xmlns:a16="http://schemas.microsoft.com/office/drawing/2014/main" id="{A43225BC-EB02-421C-B65F-D75FD1E6A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54864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list[7] </a:t>
              </a:r>
            </a:p>
          </p:txBody>
        </p: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931AFB98-78CE-4574-92C6-07245BE23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list[8] </a:t>
              </a:r>
            </a:p>
          </p:txBody>
        </p:sp>
        <p:sp>
          <p:nvSpPr>
            <p:cNvPr id="60" name="Text Box 40">
              <a:extLst>
                <a:ext uri="{FF2B5EF4-FFF2-40B4-BE49-F238E27FC236}">
                  <a16:creationId xmlns:a16="http://schemas.microsoft.com/office/drawing/2014/main" id="{1C6485F4-2D1C-44A7-9F82-FC77E106A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64008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400">
                  <a:latin typeface="Times New Roman" panose="02020603050405020304" pitchFamily="18" charset="0"/>
                </a:rPr>
                <a:t>list[9] 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4689-B651-4576-9CFD-F67A7698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Two-dimensional</a:t>
            </a:r>
            <a:r>
              <a:rPr lang="en-MY" dirty="0"/>
              <a:t> Array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2386" y="2121408"/>
            <a:ext cx="4607814" cy="405079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A collection of a fixed number of components arranged in rows and columns.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All components are in same type.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Data is sometimes in table form (difficult to represent using a one-dimensional array).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/>
          </a:p>
        </p:txBody>
      </p:sp>
      <p:sp>
        <p:nvSpPr>
          <p:cNvPr id="7173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6B9F97A6-9055-42FC-A895-9F9D3481892E}" type="slidenum">
              <a:rPr lang="en-US" altLang="en-US" smtClean="0"/>
              <a:pPr>
                <a:spcAft>
                  <a:spcPts val="600"/>
                </a:spcAft>
              </a:pPr>
              <a:t>29</a:t>
            </a:fld>
            <a:endParaRPr lang="en-US" altLang="en-US"/>
          </a:p>
        </p:txBody>
      </p:sp>
      <p:sp>
        <p:nvSpPr>
          <p:cNvPr id="71737" name="Slide Number Placeholder 1"/>
          <p:cNvSpPr txBox="1">
            <a:spLocks/>
          </p:cNvSpPr>
          <p:nvPr/>
        </p:nvSpPr>
        <p:spPr bwMode="gray">
          <a:xfrm>
            <a:off x="7678738" y="295275"/>
            <a:ext cx="79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</a:rPr>
              <a:t>32</a:t>
            </a:r>
          </a:p>
        </p:txBody>
      </p:sp>
      <p:graphicFrame>
        <p:nvGraphicFramePr>
          <p:cNvPr id="92218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17767"/>
              </p:ext>
            </p:extLst>
          </p:nvPr>
        </p:nvGraphicFramePr>
        <p:xfrm>
          <a:off x="5861030" y="2093976"/>
          <a:ext cx="2862346" cy="398069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5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24001" marR="124001" marT="62015" marB="6201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5400" b="1" cap="all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 is Array?</a:t>
            </a:r>
          </a:p>
        </p:txBody>
      </p:sp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802386" y="2320412"/>
            <a:ext cx="7960614" cy="3851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2563" indent="-182563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kumimoji="1" lang="en-US" altLang="en-US" sz="2000" dirty="0">
                <a:latin typeface="+mn-lt"/>
                <a:cs typeface="+mn-cs"/>
              </a:rPr>
              <a:t> </a:t>
            </a:r>
            <a:r>
              <a:rPr lang="en-US" altLang="en-US" sz="2400" dirty="0">
                <a:latin typeface="+mn-lt"/>
                <a:cs typeface="+mn-cs"/>
              </a:rPr>
              <a:t>A structured data type with a fixed number of components.</a:t>
            </a:r>
          </a:p>
          <a:p>
            <a:pPr marL="182563" indent="-182563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kumimoji="1" lang="en-US" altLang="en-US" sz="2400" dirty="0">
                <a:latin typeface="+mn-lt"/>
                <a:cs typeface="+mn-cs"/>
              </a:rPr>
              <a:t> </a:t>
            </a:r>
            <a:r>
              <a:rPr lang="en-US" altLang="en-US" sz="2400" dirty="0">
                <a:latin typeface="+mn-lt"/>
                <a:cs typeface="+mn-cs"/>
              </a:rPr>
              <a:t>Every component is of the </a:t>
            </a:r>
            <a:r>
              <a:rPr lang="en-US" altLang="en-US" sz="2400" b="1" dirty="0">
                <a:latin typeface="+mn-lt"/>
                <a:cs typeface="+mn-cs"/>
              </a:rPr>
              <a:t>same type.</a:t>
            </a:r>
          </a:p>
          <a:p>
            <a:pPr marL="265113" indent="-265113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  <a:cs typeface="+mn-cs"/>
              </a:rPr>
              <a:t>Components are accessed using their relative positions in the array: </a:t>
            </a:r>
            <a:r>
              <a:rPr lang="en-US" altLang="en-US" sz="2400" b="1" dirty="0">
                <a:latin typeface="+mn-lt"/>
                <a:cs typeface="+mn-cs"/>
              </a:rPr>
              <a:t>index</a:t>
            </a:r>
            <a:r>
              <a:rPr lang="en-US" altLang="en-US" sz="2400" dirty="0">
                <a:latin typeface="+mn-lt"/>
                <a:cs typeface="+mn-cs"/>
              </a:rPr>
              <a:t>. </a:t>
            </a:r>
          </a:p>
          <a:p>
            <a:pPr marL="182563" indent="-182563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  <a:cs typeface="+mn-cs"/>
              </a:rPr>
              <a:t> Types of array</a:t>
            </a:r>
          </a:p>
          <a:p>
            <a:pPr marL="1028700" lvl="1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+mn-lt"/>
                <a:cs typeface="+mn-cs"/>
              </a:rPr>
              <a:t>One-Dimensional array</a:t>
            </a:r>
          </a:p>
          <a:p>
            <a:pPr marL="1028700" lvl="1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+mn-lt"/>
                <a:cs typeface="+mn-cs"/>
              </a:rPr>
              <a:t>Two-Dimensional array</a:t>
            </a:r>
          </a:p>
          <a:p>
            <a:pPr marL="1028700" lvl="1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+mn-lt"/>
                <a:cs typeface="+mn-cs"/>
              </a:rPr>
              <a:t>Multi Dimensional array</a:t>
            </a:r>
            <a:endParaRPr kumimoji="1" lang="en-US" altLang="en-US" dirty="0">
              <a:latin typeface="+mn-lt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19AF8CC-3C7E-459B-BE69-C89D8858C2AA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3555" name="Text Box 8"/>
          <p:cNvSpPr txBox="1">
            <a:spLocks noChangeArrowheads="1"/>
          </p:cNvSpPr>
          <p:nvPr/>
        </p:nvSpPr>
        <p:spPr bwMode="auto">
          <a:xfrm>
            <a:off x="1219200" y="1905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7244C-9004-4A09-BEF2-8A2DA9CB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Two-dimensional</a:t>
            </a:r>
            <a:r>
              <a:rPr lang="en-MY" dirty="0"/>
              <a:t> Array Declaration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73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7325978F-BD37-4861-AD69-43801E6F748E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83BFEBD-9A11-4ADE-8DA0-7A3F826D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78" y="2822575"/>
            <a:ext cx="7796022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dataType</a:t>
            </a:r>
            <a:r>
              <a:rPr lang="en-US" altLang="en-US" sz="2200" dirty="0">
                <a:latin typeface="+mn-lt"/>
              </a:rPr>
              <a:t>[ ][ ] </a:t>
            </a:r>
            <a:r>
              <a:rPr lang="en-US" altLang="en-US" sz="2200" dirty="0" err="1">
                <a:latin typeface="+mn-lt"/>
              </a:rPr>
              <a:t>arrayName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dirty="0">
                <a:solidFill>
                  <a:srgbClr val="0000FF"/>
                </a:solidFill>
                <a:latin typeface="+mn-lt"/>
              </a:rPr>
              <a:t>new</a:t>
            </a:r>
            <a:r>
              <a:rPr lang="en-US" altLang="en-US" sz="2200" dirty="0">
                <a:latin typeface="+mn-lt"/>
              </a:rPr>
              <a:t> data Type[</a:t>
            </a:r>
            <a:r>
              <a:rPr lang="en-US" altLang="en-US" sz="2200" dirty="0" err="1">
                <a:latin typeface="+mn-lt"/>
              </a:rPr>
              <a:t>intRow</a:t>
            </a:r>
            <a:r>
              <a:rPr lang="en-US" altLang="en-US" sz="2200" dirty="0">
                <a:latin typeface="+mn-lt"/>
              </a:rPr>
              <a:t>][</a:t>
            </a:r>
            <a:r>
              <a:rPr lang="en-US" altLang="en-US" sz="2200" dirty="0" err="1">
                <a:latin typeface="+mn-lt"/>
              </a:rPr>
              <a:t>intCol</a:t>
            </a:r>
            <a:r>
              <a:rPr lang="en-US" altLang="en-US" sz="2200" dirty="0">
                <a:latin typeface="+mn-lt"/>
              </a:rPr>
              <a:t>];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D6857913-F35F-44E5-B4CB-04850009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42139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+mn-lt"/>
              </a:rPr>
              <a:t>intRow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number of rows</a:t>
            </a:r>
          </a:p>
          <a:p>
            <a:pPr eaLnBrk="1" hangingPunct="1"/>
            <a:r>
              <a:rPr lang="en-US" altLang="en-US" sz="2400" dirty="0" err="1">
                <a:latin typeface="+mn-lt"/>
              </a:rPr>
              <a:t>intCol</a:t>
            </a: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number of columns</a:t>
            </a:r>
          </a:p>
          <a:p>
            <a:pPr eaLnBrk="1" hangingPunct="1"/>
            <a:r>
              <a:rPr lang="en-US" altLang="en-US" sz="2400" dirty="0" err="1">
                <a:latin typeface="+mn-lt"/>
              </a:rPr>
              <a:t>intRow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dirty="0" err="1">
                <a:latin typeface="+mn-lt"/>
              </a:rPr>
              <a:t>intCol</a:t>
            </a:r>
            <a:r>
              <a:rPr lang="en-US" altLang="en-US" sz="2400" dirty="0">
                <a:latin typeface="+mn-lt"/>
              </a:rPr>
              <a:t> &gt; 0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DF8D38D7-8687-4242-8712-C7127935B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78" y="5280026"/>
            <a:ext cx="535762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accent2"/>
                </a:solidFill>
                <a:latin typeface="+mn-lt"/>
              </a:rPr>
              <a:t> Example: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9CA348DA-EAAB-4C21-95A2-7D00BBB2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78" y="6026150"/>
            <a:ext cx="7662654" cy="547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sz="3200">
              <a:latin typeface="Times New Roman" panose="02020603050405020304" pitchFamily="18" charset="0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F23B1FD4-0BAA-42F5-8B1C-6F442FB88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75580"/>
            <a:ext cx="778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double[ ][ ] sales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double[10][5];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1950DD12-6973-4F61-8185-1934A3C8C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73288"/>
            <a:ext cx="470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kumimoji="1" lang="en-US" altLang="en-US" sz="2400" b="1" dirty="0">
                <a:solidFill>
                  <a:schemeClr val="accent2"/>
                </a:solidFill>
                <a:latin typeface="+mn-lt"/>
              </a:rPr>
              <a:t> Syntax: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 descr="Fig09-1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469" y="1987550"/>
            <a:ext cx="7543800" cy="4551362"/>
          </a:xfrm>
          <a:noFill/>
        </p:spPr>
      </p:pic>
      <p:sp>
        <p:nvSpPr>
          <p:cNvPr id="75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7E38E2-1000-41D5-B311-9D08B318FA10}" type="slidenum">
              <a:rPr lang="en-US" altLang="en-US" smtClean="0">
                <a:solidFill>
                  <a:schemeClr val="bg1"/>
                </a:solidFill>
              </a:rPr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12775" y="9144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double[ ][ ] sales = new double[10][5];</a:t>
            </a:r>
          </a:p>
        </p:txBody>
      </p:sp>
      <p:sp>
        <p:nvSpPr>
          <p:cNvPr id="75781" name="Slide Number Placeholder 1"/>
          <p:cNvSpPr txBox="1">
            <a:spLocks/>
          </p:cNvSpPr>
          <p:nvPr/>
        </p:nvSpPr>
        <p:spPr bwMode="gray">
          <a:xfrm>
            <a:off x="7678738" y="295275"/>
            <a:ext cx="79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</a:rPr>
              <a:t>34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6AC5A-59FB-463D-84F7-0A10143F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b="1" dirty="0"/>
              <a:t>Accessing Array Components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1"/>
            <a:ext cx="7543800" cy="431749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To access a component of a </a:t>
            </a: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two-dimensional</a:t>
            </a:r>
            <a:r>
              <a:rPr lang="en-US" altLang="en-US" dirty="0">
                <a:cs typeface="Times New Roman" panose="02020603050405020304" pitchFamily="18" charset="0"/>
              </a:rPr>
              <a:t> array: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cs typeface="Times New Roman" panose="02020603050405020304" pitchFamily="18" charset="0"/>
              </a:rPr>
              <a:t>arrayName</a:t>
            </a:r>
            <a:r>
              <a:rPr lang="en-US" altLang="en-US" dirty="0">
                <a:cs typeface="Times New Roman" panose="02020603050405020304" pitchFamily="18" charset="0"/>
              </a:rPr>
              <a:t>[indexExp1][indexExp2];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		indexExp1 = row position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		indexEXp2 = column position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Example: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The statement below stores 25.75 into index number 5 and index number 3; (the 6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cs typeface="Times New Roman" panose="02020603050405020304" pitchFamily="18" charset="0"/>
              </a:rPr>
              <a:t> row and the 4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cs typeface="Times New Roman" panose="02020603050405020304" pitchFamily="18" charset="0"/>
              </a:rPr>
              <a:t> column)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8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DF575EF3-FF8F-4642-A2A4-FA972C274307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7018157-98CD-40EC-8610-4B55FF35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974" y="5936233"/>
            <a:ext cx="4132707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sales [5][3] = 25.75;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 descr="Fig09-1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551814" cy="4242300"/>
          </a:xfrm>
          <a:noFill/>
        </p:spPr>
      </p:pic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1905000" y="990600"/>
            <a:ext cx="464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+mn-lt"/>
              </a:rPr>
              <a:t>sales [5][3] = 25.75;</a:t>
            </a:r>
          </a:p>
        </p:txBody>
      </p:sp>
      <p:sp>
        <p:nvSpPr>
          <p:cNvPr id="79876" name="Slide Number Placeholder 1"/>
          <p:cNvSpPr txBox="1">
            <a:spLocks/>
          </p:cNvSpPr>
          <p:nvPr/>
        </p:nvSpPr>
        <p:spPr bwMode="gray">
          <a:xfrm>
            <a:off x="7678738" y="295275"/>
            <a:ext cx="79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</a:rPr>
              <a:t>36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C5B6-C816-43F2-B6DF-88C385AF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Array Initialization During Declaration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645100-4589-4374-887B-888B0AB6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Two-dimensional array can be initialized during declaration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92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A888E906-6CB3-4371-8005-609E58BCFCF7}" type="slidenum">
              <a:rPr lang="en-US" alt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34</a:t>
            </a:fld>
            <a:endParaRPr lang="en-US" alt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DF4834A-09D1-4B45-A31F-4B2957CB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24188"/>
            <a:ext cx="5791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][ ] board = { {2,3,1},</a:t>
            </a:r>
          </a:p>
          <a:p>
            <a:pPr algn="ctr"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{15,25,13},</a:t>
            </a:r>
          </a:p>
          <a:p>
            <a:pPr algn="ctr"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{20,4,7},</a:t>
            </a:r>
          </a:p>
          <a:p>
            <a:pPr algn="ctr"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{11,18,14}};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9FF49-6868-4011-A50E-D5729EA2B48B}"/>
              </a:ext>
            </a:extLst>
          </p:cNvPr>
          <p:cNvGrpSpPr/>
          <p:nvPr/>
        </p:nvGrpSpPr>
        <p:grpSpPr>
          <a:xfrm>
            <a:off x="2819400" y="4419600"/>
            <a:ext cx="3695700" cy="2301875"/>
            <a:chOff x="2819400" y="4419600"/>
            <a:chExt cx="3695700" cy="2301875"/>
          </a:xfrm>
        </p:grpSpPr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CF71F16A-EA7B-4653-AAD1-AA8023C4B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495800"/>
              <a:ext cx="3695700" cy="222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2" name="TextBox 1">
              <a:extLst>
                <a:ext uri="{FF2B5EF4-FFF2-40B4-BE49-F238E27FC236}">
                  <a16:creationId xmlns:a16="http://schemas.microsoft.com/office/drawing/2014/main" id="{865B2B1A-B0FE-43CF-87BE-39A400374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419600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600" dirty="0"/>
                <a:t>board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78B78E-A561-452D-B187-F7A1E0255BFD}"/>
                </a:ext>
              </a:extLst>
            </p:cNvPr>
            <p:cNvSpPr/>
            <p:nvPr/>
          </p:nvSpPr>
          <p:spPr>
            <a:xfrm>
              <a:off x="2895600" y="4699000"/>
              <a:ext cx="533400" cy="158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57167C-99B0-4196-9713-25647A120020}"/>
                </a:ext>
              </a:extLst>
            </p:cNvPr>
            <p:cNvCxnSpPr/>
            <p:nvPr/>
          </p:nvCxnSpPr>
          <p:spPr>
            <a:xfrm>
              <a:off x="3429000" y="4857750"/>
              <a:ext cx="228600" cy="211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BA5E-EB5C-4736-B85C-A260456C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dirty="0"/>
              <a:t>Processing </a:t>
            </a:r>
            <a:r>
              <a:rPr lang="en-MY" dirty="0">
                <a:solidFill>
                  <a:schemeClr val="accent2"/>
                </a:solidFill>
              </a:rPr>
              <a:t>Two-dimensional</a:t>
            </a:r>
            <a:r>
              <a:rPr lang="en-MY" dirty="0"/>
              <a:t> Array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7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9D93E81-2C83-424E-AAB6-45E890A4A47B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9FE85-BC9E-4C2C-AA23-93F68915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Initialization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Find the average of all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Find the largest element</a:t>
            </a:r>
          </a:p>
          <a:p>
            <a:endParaRPr lang="en-US" dirty="0"/>
          </a:p>
          <a:p>
            <a:r>
              <a:rPr lang="en-US" dirty="0"/>
              <a:t>Suppose the declaration as below: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89B6F8D-95B2-472B-8C01-755B8DDD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418" y="5344383"/>
            <a:ext cx="59991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row;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col;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matrix [][] = new int[7][6];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228600" y="466725"/>
            <a:ext cx="8686800" cy="2185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+mn-lt"/>
              </a:rPr>
              <a:t>Example: </a:t>
            </a:r>
            <a:r>
              <a:rPr lang="en-US" altLang="en-US" sz="3200" b="1" dirty="0">
                <a:latin typeface="+mn-lt"/>
              </a:rPr>
              <a:t>Initialization</a:t>
            </a:r>
          </a:p>
          <a:p>
            <a:pPr eaLnBrk="1" hangingPunct="1"/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(col = 0; col &lt; matrix[row].length; col++)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matrix[row][col] = 10;</a:t>
            </a: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6"/>
          <p:cNvSpPr>
            <a:spLocks noChangeArrowheads="1"/>
          </p:cNvSpPr>
          <p:nvPr/>
        </p:nvSpPr>
        <p:spPr bwMode="auto">
          <a:xfrm>
            <a:off x="609600" y="28194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matrix</a:t>
            </a:r>
          </a:p>
        </p:txBody>
      </p:sp>
      <p:pic>
        <p:nvPicPr>
          <p:cNvPr id="84996" name="Picture 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54864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6021" name="Line 7"/>
          <p:cNvSpPr>
            <a:spLocks noChangeShapeType="1"/>
          </p:cNvSpPr>
          <p:nvPr/>
        </p:nvSpPr>
        <p:spPr bwMode="auto">
          <a:xfrm>
            <a:off x="1905000" y="2971800"/>
            <a:ext cx="1295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6B3776-E882-4799-94BD-B4B1B9273EDC}" type="slidenum">
              <a:rPr lang="en-US" altLang="en-US" smtClean="0">
                <a:solidFill>
                  <a:schemeClr val="bg1"/>
                </a:solidFill>
              </a:rPr>
              <a:pPr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nimBg="1"/>
      <p:bldP spid="860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3"/>
          <p:cNvSpPr txBox="1">
            <a:spLocks noChangeArrowheads="1"/>
          </p:cNvSpPr>
          <p:nvPr/>
        </p:nvSpPr>
        <p:spPr bwMode="auto">
          <a:xfrm>
            <a:off x="874712" y="1773264"/>
            <a:ext cx="76962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+mj-lt"/>
              </a:rPr>
              <a:t>Print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urier New" panose="02070309020205020404" pitchFamily="49" charset="0"/>
              </a:rPr>
              <a:t> (row = 0; row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matrix.length</a:t>
            </a:r>
            <a:r>
              <a:rPr lang="en-US" altLang="en-US" sz="1600" dirty="0">
                <a:latin typeface="Courier New" panose="02070309020205020404" pitchFamily="49" charset="0"/>
              </a:rPr>
              <a:t>; row++)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urier New" panose="02070309020205020404" pitchFamily="49" charset="0"/>
              </a:rPr>
              <a:t> ( col = 0; col &lt; matrix[row].length; col++){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(matrix[row][col] + </a:t>
            </a:r>
            <a:r>
              <a:rPr lang="en-US" sz="1600" dirty="0">
                <a:latin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	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874712" y="3962400"/>
            <a:ext cx="7696200" cy="18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+mj-lt"/>
              </a:rPr>
              <a:t>Read Data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urier New" panose="02070309020205020404" pitchFamily="49" charset="0"/>
              </a:rPr>
              <a:t> (row = 0; row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matrix.length</a:t>
            </a:r>
            <a:r>
              <a:rPr lang="en-US" altLang="en-US" sz="1600" dirty="0">
                <a:latin typeface="Courier New" panose="02070309020205020404" pitchFamily="49" charset="0"/>
              </a:rPr>
              <a:t>; row++)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urier New" panose="02070309020205020404" pitchFamily="49" charset="0"/>
              </a:rPr>
              <a:t> (col = 0; col &lt; matrix[row].length; col++)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matrix[row][col] = </a:t>
            </a:r>
            <a:r>
              <a:rPr lang="en-US" altLang="en-US" sz="1600" dirty="0" err="1">
                <a:latin typeface="Courier New" panose="02070309020205020404" pitchFamily="49" charset="0"/>
              </a:rPr>
              <a:t>scan.nextInt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9B263A-3311-42D0-A787-EB4DD7A892ED}" type="slidenum">
              <a:rPr lang="en-US" smtClean="0">
                <a:solidFill>
                  <a:schemeClr val="bg1"/>
                </a:solidFill>
              </a:rPr>
              <a:pPr/>
              <a:t>37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8069" name="Rectangle 1"/>
          <p:cNvSpPr>
            <a:spLocks noChangeArrowheads="1"/>
          </p:cNvSpPr>
          <p:nvPr/>
        </p:nvSpPr>
        <p:spPr bwMode="auto">
          <a:xfrm>
            <a:off x="874713" y="685800"/>
            <a:ext cx="68083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dirty="0">
                <a:solidFill>
                  <a:schemeClr val="accent2"/>
                </a:solidFill>
                <a:latin typeface="+mn-lt"/>
              </a:rPr>
              <a:t>Example: </a:t>
            </a:r>
            <a:r>
              <a:rPr lang="en-US" altLang="en-US" sz="3200" b="1" dirty="0">
                <a:latin typeface="+mn-lt"/>
              </a:rPr>
              <a:t>Print &amp; Read Data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72996"/>
            <a:ext cx="7848600" cy="1007619"/>
          </a:xfrm>
        </p:spPr>
        <p:txBody>
          <a:bodyPr>
            <a:noAutofit/>
          </a:bodyPr>
          <a:lstStyle/>
          <a:p>
            <a:r>
              <a:rPr lang="en-US" altLang="en-US" sz="3200" b="1" cap="none" dirty="0">
                <a:solidFill>
                  <a:schemeClr val="accent2"/>
                </a:solidFill>
                <a:latin typeface="+mn-lt"/>
              </a:rPr>
              <a:t>Example: </a:t>
            </a:r>
            <a:r>
              <a:rPr lang="en-US" altLang="en-US" sz="3200" b="1" cap="none" dirty="0">
                <a:latin typeface="+mn-lt"/>
              </a:rPr>
              <a:t>Find Average of All Elements</a:t>
            </a:r>
            <a:endParaRPr lang="en-US" sz="3200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35" y="2057400"/>
            <a:ext cx="8458200" cy="4038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row, col,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=0;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sum=0.0,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sales [][]= {{100.0, 20.0, 350.0},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{150.0, 30.0, 40.0},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{100.0, 50.0, 50.0}};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(col = 0; col &lt; sales[row].length; col++){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sales[row][col];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avg = sum/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of all elements is%.2f " ,avg);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3AB2C-FA85-441D-864A-C854DA0D082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8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18252" y="1905000"/>
            <a:ext cx="8244748" cy="35702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latin typeface="Courier New" panose="02070309020205020404" pitchFamily="49" charset="0"/>
              </a:rPr>
              <a:t> (row = 0; row &lt; </a:t>
            </a:r>
            <a:r>
              <a:rPr lang="en-US" altLang="en-US" dirty="0" err="1">
                <a:latin typeface="Courier New" panose="02070309020205020404" pitchFamily="49" charset="0"/>
              </a:rPr>
              <a:t>matrix.length</a:t>
            </a:r>
            <a:r>
              <a:rPr lang="en-US" altLang="en-US" dirty="0">
                <a:latin typeface="Courier New" panose="02070309020205020404" pitchFamily="49" charset="0"/>
              </a:rPr>
              <a:t>; row++)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largest = matrix[row][0];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latin typeface="Courier New" panose="02070309020205020404" pitchFamily="49" charset="0"/>
              </a:rPr>
              <a:t> (col = 1; col &lt; matrix[row].length; col++)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 if </a:t>
            </a:r>
            <a:r>
              <a:rPr lang="en-US" altLang="en-US" dirty="0">
                <a:latin typeface="Courier New" panose="02070309020205020404" pitchFamily="49" charset="0"/>
              </a:rPr>
              <a:t>(largest &lt; matrix[row][col])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	    largest = matrix[row][col];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</a:rPr>
              <a:t>The largest element of row</a:t>
            </a:r>
            <a:r>
              <a:rPr lang="en-US" dirty="0">
                <a:latin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</a:rPr>
              <a:t> + (row+1)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                  + </a:t>
            </a:r>
            <a:r>
              <a:rPr lang="en-US" dirty="0">
                <a:latin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</a:rPr>
              <a:t> + largest);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     	</a:t>
            </a:r>
          </a:p>
        </p:txBody>
      </p:sp>
      <p:sp>
        <p:nvSpPr>
          <p:cNvPr id="901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5C535A-0E40-4746-A9E7-B265933987D4}" type="slidenum">
              <a:rPr lang="en-US" smtClean="0">
                <a:solidFill>
                  <a:schemeClr val="bg1"/>
                </a:solidFill>
              </a:rPr>
              <a:pPr/>
              <a:t>39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0117" name="Rectangle 1"/>
          <p:cNvSpPr>
            <a:spLocks noChangeArrowheads="1"/>
          </p:cNvSpPr>
          <p:nvPr/>
        </p:nvSpPr>
        <p:spPr bwMode="auto">
          <a:xfrm>
            <a:off x="609600" y="859572"/>
            <a:ext cx="7175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chemeClr val="accent2"/>
                </a:solidFill>
                <a:latin typeface="+mn-lt"/>
              </a:rPr>
              <a:t>Example: </a:t>
            </a:r>
            <a:r>
              <a:rPr lang="en-US" altLang="en-US" sz="2800" b="1" dirty="0">
                <a:latin typeface="+mn-lt"/>
              </a:rPr>
              <a:t>Largest Element in Each Row 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7BB10F-0F68-4655-B59A-429DA7D6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MY" dirty="0"/>
              <a:t>One-Dimensional Array Declaration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DED177DC-721A-42AE-ACA7-A75931998F1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2590800" y="4572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94D3BB4C-9616-4623-95C8-A59448C3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31382"/>
            <a:ext cx="470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kumimoji="1" lang="en-US" altLang="en-US" sz="2400" dirty="0">
                <a:latin typeface="+mn-lt"/>
              </a:rPr>
              <a:t> Syntax to declare an array: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AFEC05F2-3903-436D-A44C-886A6289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06" y="2991208"/>
            <a:ext cx="8648700" cy="3124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666699"/>
              </a:buClr>
              <a:buFont typeface="Wingdings" panose="05000000000000000000" pitchFamily="2" charset="2"/>
              <a:buNone/>
              <a:defRPr/>
            </a:pPr>
            <a:endParaRPr lang="en-US" altLang="en-US" sz="1900" b="1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666699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&gt;[]</a:t>
            </a:r>
            <a:r>
              <a:rPr lang="en-US" altLang="en-US" sz="19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alt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new &lt;</a:t>
            </a:r>
            <a:r>
              <a:rPr lang="en-US" altLang="en-US" sz="1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en-US" altLang="en-US" sz="1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intSize</a:t>
            </a:r>
            <a:r>
              <a:rPr lang="en-US" altLang="en-US" sz="1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defRPr/>
            </a:pPr>
            <a:r>
              <a:rPr kumimoji="1" lang="en-US" altLang="en-US" sz="19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eaLnBrk="1" hangingPunct="1">
              <a:defRPr/>
            </a:pPr>
            <a:r>
              <a:rPr kumimoji="1" lang="en-US" altLang="en-US" sz="19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&gt;[]= new &lt;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intSize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 a type of data that will be stored in</a:t>
            </a:r>
          </a:p>
          <a:p>
            <a:pPr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array or component type</a:t>
            </a:r>
          </a:p>
          <a:p>
            <a:pPr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: a reference variable for array</a:t>
            </a:r>
          </a:p>
          <a:p>
            <a:pPr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intSize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: size of an array (&gt; 0)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1"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9E19C-A2AD-4187-A938-A421DA39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0728"/>
            <a:ext cx="7772400" cy="1298448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27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A5D47B-D0D1-4CA9-B33D-B210B3829270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58D04D11-9FA1-435F-BC57-EB70944A48C4}"/>
              </a:ext>
            </a:extLst>
          </p:cNvPr>
          <p:cNvGrpSpPr>
            <a:grpSpLocks/>
          </p:cNvGrpSpPr>
          <p:nvPr/>
        </p:nvGrpSpPr>
        <p:grpSpPr bwMode="auto">
          <a:xfrm>
            <a:off x="438205" y="1905000"/>
            <a:ext cx="4590994" cy="765036"/>
            <a:chOff x="392907" y="2286000"/>
            <a:chExt cx="4411662" cy="765036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5D0AC932-1A3A-489D-9E8D-8D746B25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7" y="2286000"/>
              <a:ext cx="4411662" cy="762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AFD9705-CF09-4448-A185-39E3111C7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90" y="2343150"/>
              <a:ext cx="4170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int[] num = </a:t>
              </a:r>
              <a:r>
                <a:rPr kumimoji="1" lang="en-US" altLang="en-US" sz="20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1"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int[5];	or</a:t>
              </a:r>
            </a:p>
            <a:p>
              <a:pPr eaLnBrk="1" hangingPunct="1"/>
              <a:r>
                <a:rPr kumimoji="1"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num[] = </a:t>
              </a:r>
              <a:r>
                <a:rPr kumimoji="1" lang="en-US" altLang="en-US" sz="20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1"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int[5];</a:t>
              </a:r>
            </a:p>
          </p:txBody>
        </p:sp>
      </p:grpSp>
      <p:sp>
        <p:nvSpPr>
          <p:cNvPr id="18" name="Text Box 9">
            <a:extLst>
              <a:ext uri="{FF2B5EF4-FFF2-40B4-BE49-F238E27FC236}">
                <a16:creationId xmlns:a16="http://schemas.microsoft.com/office/drawing/2014/main" id="{DBFB65FB-0D3B-4050-9221-FCA9BFD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04" y="2782824"/>
            <a:ext cx="503390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kumimoji="1" lang="en-US" altLang="en-US" sz="2400" dirty="0">
                <a:latin typeface="+mn-lt"/>
              </a:rPr>
              <a:t>This statement declares and                               creates the array</a:t>
            </a:r>
            <a:r>
              <a:rPr kumimoji="1" lang="en-US" altLang="en-US" sz="2400" dirty="0">
                <a:solidFill>
                  <a:srgbClr val="3366FF"/>
                </a:solidFill>
                <a:latin typeface="+mn-lt"/>
              </a:rPr>
              <a:t> </a:t>
            </a:r>
            <a:r>
              <a:rPr kumimoji="1" lang="en-US" altLang="en-US" sz="24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num</a:t>
            </a:r>
            <a:r>
              <a:rPr kumimoji="1" lang="en-US" altLang="en-US" sz="24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en-US" sz="2400" dirty="0">
                <a:latin typeface="+mn-lt"/>
              </a:rPr>
              <a:t>of size 5.    </a:t>
            </a:r>
          </a:p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kumimoji="1" lang="en-US" altLang="en-US" sz="2400" dirty="0">
                <a:latin typeface="+mn-lt"/>
              </a:rPr>
              <a:t>Each element is </a:t>
            </a:r>
            <a:r>
              <a:rPr kumimoji="1" lang="en-US" altLang="en-US" sz="24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int</a:t>
            </a:r>
            <a:r>
              <a:rPr kumimoji="1" lang="en-US" altLang="en-US" sz="24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en-US" sz="2400" dirty="0">
                <a:latin typeface="+mn-lt"/>
              </a:rPr>
              <a:t>data type.</a:t>
            </a:r>
          </a:p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kumimoji="1" lang="en-US" altLang="en-US" sz="2400" dirty="0">
                <a:latin typeface="+mn-lt"/>
              </a:rPr>
              <a:t>The elements will be placed at </a:t>
            </a:r>
            <a:r>
              <a:rPr kumimoji="1" lang="en-US" altLang="en-US" sz="2000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kumimoji="1" lang="en-US" altLang="en-US" sz="20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[0], </a:t>
            </a:r>
            <a:r>
              <a:rPr kumimoji="1" lang="en-US" altLang="en-US" sz="2000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kumimoji="1" lang="en-US" altLang="en-US" sz="20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[1], </a:t>
            </a:r>
            <a:r>
              <a:rPr kumimoji="1" lang="en-US" altLang="en-US" sz="2000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kumimoji="1" lang="en-US" altLang="en-US" sz="20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[2], </a:t>
            </a:r>
            <a:r>
              <a:rPr kumimoji="1" lang="en-US" altLang="en-US" sz="2000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kumimoji="1" lang="en-US" altLang="en-US" sz="20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[3], </a:t>
            </a:r>
            <a:r>
              <a:rPr kumimoji="1" lang="en-US" altLang="en-US" sz="2000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kumimoji="1" lang="en-US" altLang="en-US" sz="20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[4]</a:t>
            </a:r>
          </a:p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kumimoji="1" lang="en-US" altLang="en-US" sz="2400" dirty="0">
                <a:latin typeface="+mn-lt"/>
              </a:rPr>
              <a:t>The value in square bracket [ ] is   called </a:t>
            </a:r>
            <a:r>
              <a:rPr kumimoji="1" lang="en-US" alt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index</a:t>
            </a:r>
            <a:r>
              <a:rPr kumimoji="1" lang="en-US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en-US" sz="2400" dirty="0">
                <a:latin typeface="+mn-lt"/>
              </a:rPr>
              <a:t>and it starts at </a:t>
            </a:r>
            <a:r>
              <a:rPr kumimoji="1" lang="en-US" alt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0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8696F7F1-4493-490D-9594-32BA08B74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96" y="2780467"/>
            <a:ext cx="3124200" cy="323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22EBC22C-C7E1-47EB-96C2-96EA2900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095500"/>
            <a:ext cx="6858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164633B2-BAFA-4502-91D8-B63B4F49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6" y="2052935"/>
            <a:ext cx="739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GB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3E068BCD-3FD1-4A7E-AB6D-AB59ABFD0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167" y="2473559"/>
            <a:ext cx="685800" cy="6096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4114800" y="2286000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GB" altLang="en-US" sz="2000">
              <a:latin typeface="+mn-lt"/>
            </a:endParaRPr>
          </a:p>
        </p:txBody>
      </p:sp>
      <p:sp>
        <p:nvSpPr>
          <p:cNvPr id="29700" name="Text Box 13"/>
          <p:cNvSpPr txBox="1">
            <a:spLocks noChangeArrowheads="1"/>
          </p:cNvSpPr>
          <p:nvPr/>
        </p:nvSpPr>
        <p:spPr bwMode="auto">
          <a:xfrm>
            <a:off x="7315200" y="3429000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en-US" sz="2400">
                <a:latin typeface="+mn-lt"/>
              </a:rPr>
              <a:t>elements</a:t>
            </a:r>
          </a:p>
        </p:txBody>
      </p:sp>
      <p:sp>
        <p:nvSpPr>
          <p:cNvPr id="29701" name="Text Box 15"/>
          <p:cNvSpPr txBox="1">
            <a:spLocks noChangeArrowheads="1"/>
          </p:cNvSpPr>
          <p:nvPr/>
        </p:nvSpPr>
        <p:spPr bwMode="auto">
          <a:xfrm>
            <a:off x="374247" y="3810000"/>
            <a:ext cx="1291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en-US" sz="2400" dirty="0">
                <a:latin typeface="+mn-lt"/>
              </a:rPr>
              <a:t>indexes</a:t>
            </a:r>
          </a:p>
        </p:txBody>
      </p:sp>
      <p:sp>
        <p:nvSpPr>
          <p:cNvPr id="29702" name="Text Box 16"/>
          <p:cNvSpPr txBox="1">
            <a:spLocks noChangeArrowheads="1"/>
          </p:cNvSpPr>
          <p:nvPr/>
        </p:nvSpPr>
        <p:spPr bwMode="auto">
          <a:xfrm>
            <a:off x="685800" y="5668963"/>
            <a:ext cx="807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GB" altLang="en-US" sz="2000">
              <a:latin typeface="+mn-lt"/>
            </a:endParaRPr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685800" y="5562600"/>
            <a:ext cx="80772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 eaLnBrk="1" hangingPunct="1">
              <a:spcBef>
                <a:spcPct val="50000"/>
              </a:spcBef>
              <a:defRPr/>
            </a:pPr>
            <a:r>
              <a:rPr kumimoji="1" lang="en-US" altLang="en-US" sz="2400" dirty="0">
                <a:latin typeface="+mn-lt"/>
              </a:rPr>
              <a:t>In Java, [ ] is called as </a:t>
            </a: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array subscripting operator </a:t>
            </a:r>
          </a:p>
          <a:p>
            <a:pPr algn="justLow" eaLnBrk="1" hangingPunct="1">
              <a:spcBef>
                <a:spcPts val="600"/>
              </a:spcBef>
              <a:defRPr/>
            </a:pPr>
            <a:r>
              <a:rPr kumimoji="1" lang="en-US" altLang="en-US" sz="2400" dirty="0">
                <a:latin typeface="+mn-lt"/>
              </a:rPr>
              <a:t>Items in an array is called </a:t>
            </a: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elements</a:t>
            </a:r>
          </a:p>
        </p:txBody>
      </p:sp>
      <p:pic>
        <p:nvPicPr>
          <p:cNvPr id="35848" name="Picture 18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133600"/>
            <a:ext cx="3124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705" name="Line 19"/>
          <p:cNvSpPr>
            <a:spLocks noChangeShapeType="1"/>
          </p:cNvSpPr>
          <p:nvPr/>
        </p:nvSpPr>
        <p:spPr bwMode="auto">
          <a:xfrm flipH="1" flipV="1">
            <a:off x="5334000" y="2667000"/>
            <a:ext cx="2057400" cy="10668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9706" name="Line 20"/>
          <p:cNvSpPr>
            <a:spLocks noChangeShapeType="1"/>
          </p:cNvSpPr>
          <p:nvPr/>
        </p:nvSpPr>
        <p:spPr bwMode="auto">
          <a:xfrm flipH="1">
            <a:off x="5334000" y="3733800"/>
            <a:ext cx="2057400" cy="11430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9707" name="Line 21"/>
          <p:cNvSpPr>
            <a:spLocks noChangeShapeType="1"/>
          </p:cNvSpPr>
          <p:nvPr/>
        </p:nvSpPr>
        <p:spPr bwMode="auto">
          <a:xfrm flipV="1">
            <a:off x="1676400" y="3276600"/>
            <a:ext cx="2590800" cy="8382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9708" name="Line 22"/>
          <p:cNvSpPr>
            <a:spLocks noChangeShapeType="1"/>
          </p:cNvSpPr>
          <p:nvPr/>
        </p:nvSpPr>
        <p:spPr bwMode="auto">
          <a:xfrm>
            <a:off x="1676400" y="4114800"/>
            <a:ext cx="2590800" cy="6096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74A41-C9D2-4858-8FCB-FAFC5718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>
                <a:latin typeface="+mn-lt"/>
              </a:rPr>
              <a:t>Continued…</a:t>
            </a:r>
          </a:p>
        </p:txBody>
      </p:sp>
      <p:sp>
        <p:nvSpPr>
          <p:cNvPr id="297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DAEDC0-8FB1-4F28-818A-8106E7240B52}" type="slidenum">
              <a:rPr lang="en-US" sz="1050" smtClean="0">
                <a:solidFill>
                  <a:schemeClr val="bg1"/>
                </a:solidFill>
                <a:latin typeface="+mn-lt"/>
              </a:rPr>
              <a:pPr/>
              <a:t>6</a:t>
            </a:fld>
            <a:endParaRPr lang="en-US" sz="105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DECC4-ACA2-4304-A448-CBBEAFC4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Assigning values into an array</a:t>
            </a:r>
            <a:endParaRPr lang="en-MY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F565434-5C43-4E79-9AF0-A5C28702F57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7344DDD-D433-4815-A2DC-5FEC49E8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86025"/>
            <a:ext cx="4992688" cy="609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list = </a:t>
            </a:r>
            <a:r>
              <a:rPr kumimoji="1"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int[10];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5002562B-E8D0-41A3-BDEC-FBA5953FB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78" y="3331071"/>
            <a:ext cx="591642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kumimoji="1" lang="en-US" altLang="en-US" sz="2200" dirty="0">
                <a:latin typeface="+mn-lt"/>
              </a:rPr>
              <a:t>Assume the declaration as above.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kumimoji="1" lang="en-US" altLang="en-US" sz="2200" dirty="0">
                <a:latin typeface="+mn-lt"/>
              </a:rPr>
              <a:t>Statement;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kumimoji="1" lang="en-US" altLang="en-US" sz="2200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list[3] = 10;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kumimoji="1"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list[6] = 35;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kumimoji="1"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list[5] = list[3] + list[6];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kumimoji="1" lang="en-US" altLang="en-US" sz="2200" dirty="0">
                <a:latin typeface="+mn-lt"/>
              </a:rPr>
              <a:t>will store </a:t>
            </a:r>
            <a:r>
              <a:rPr kumimoji="1" lang="en-US" altLang="en-US" sz="2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10, 45 </a:t>
            </a:r>
            <a:r>
              <a:rPr kumimoji="1" lang="en-US" altLang="en-US" sz="2200" dirty="0">
                <a:latin typeface="+mn-lt"/>
              </a:rPr>
              <a:t>and</a:t>
            </a:r>
            <a:r>
              <a:rPr kumimoji="1" lang="en-US" alt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en-US" sz="2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35</a:t>
            </a:r>
            <a:r>
              <a:rPr kumimoji="1" lang="en-US" altLang="en-US" sz="2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kumimoji="1" lang="en-US" altLang="en-US" sz="2200" dirty="0">
                <a:latin typeface="+mn-lt"/>
              </a:rPr>
              <a:t>into the array in                                   </a:t>
            </a:r>
            <a:r>
              <a:rPr kumimoji="1" lang="en-US" altLang="en-US" sz="2200" b="1" dirty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list[3], list[5] </a:t>
            </a:r>
            <a:r>
              <a:rPr kumimoji="1" lang="en-US" altLang="en-US" sz="2200" dirty="0">
                <a:latin typeface="+mn-lt"/>
              </a:rPr>
              <a:t>and</a:t>
            </a:r>
            <a:r>
              <a:rPr kumimoji="1" lang="en-US" alt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en-US" sz="2200" b="1" dirty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list[6]</a:t>
            </a:r>
            <a:r>
              <a:rPr kumimoji="1" lang="en-US" altLang="en-US" sz="2200" dirty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en-US" sz="2200" dirty="0">
                <a:latin typeface="+mn-lt"/>
              </a:rPr>
              <a:t>respectively. </a:t>
            </a:r>
          </a:p>
        </p:txBody>
      </p:sp>
      <p:pic>
        <p:nvPicPr>
          <p:cNvPr id="19" name="Picture 18" descr="Fig09-04">
            <a:extLst>
              <a:ext uri="{FF2B5EF4-FFF2-40B4-BE49-F238E27FC236}">
                <a16:creationId xmlns:a16="http://schemas.microsoft.com/office/drawing/2014/main" id="{A24B1DF1-6A21-4BF8-B38F-44A4D2784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2EEE1"/>
              </a:clrFrom>
              <a:clrTo>
                <a:srgbClr val="F2EE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9" t="2564" r="50326" b="11539"/>
          <a:stretch/>
        </p:blipFill>
        <p:spPr bwMode="auto">
          <a:xfrm>
            <a:off x="6719887" y="2133600"/>
            <a:ext cx="1103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7D838021-136D-4591-8519-3ED2DBAD4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42376"/>
              </p:ext>
            </p:extLst>
          </p:nvPr>
        </p:nvGraphicFramePr>
        <p:xfrm>
          <a:off x="7888287" y="2790825"/>
          <a:ext cx="762000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9760474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7615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172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4704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4711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6255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4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521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929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777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MY" sz="1200" dirty="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606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3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8" y="480059"/>
            <a:ext cx="8428482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5" name="Picture 5" descr="Fig09-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720" y="803062"/>
            <a:ext cx="6308557" cy="52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38339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E69E2D6F-C47C-4BE5-88D9-0F9D80C6A3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838200" y="6858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58674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1104900" y="153988"/>
            <a:ext cx="6297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en-US" sz="32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More Examples</a:t>
            </a: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838200" y="1066800"/>
            <a:ext cx="3135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en-US" sz="2400" dirty="0">
                <a:latin typeface="+mn-lt"/>
              </a:rPr>
              <a:t>Array of five </a:t>
            </a:r>
            <a:r>
              <a:rPr kumimoji="1" lang="en-US" altLang="en-US" sz="2400" u="sng" dirty="0">
                <a:latin typeface="+mn-lt"/>
              </a:rPr>
              <a:t>integers </a:t>
            </a:r>
            <a:r>
              <a:rPr kumimoji="1" lang="en-US" altLang="en-US" sz="2400" dirty="0">
                <a:latin typeface="+mn-lt"/>
              </a:rPr>
              <a:t>called </a:t>
            </a: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test</a:t>
            </a:r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4926012" y="1063625"/>
            <a:ext cx="3684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en-US" sz="2400" dirty="0">
                <a:latin typeface="+mn-lt"/>
              </a:rPr>
              <a:t>Array of five </a:t>
            </a:r>
            <a:r>
              <a:rPr kumimoji="1" lang="en-US" altLang="en-US" sz="2400" u="sng" dirty="0">
                <a:latin typeface="+mn-lt"/>
              </a:rPr>
              <a:t>characters </a:t>
            </a:r>
            <a:r>
              <a:rPr kumimoji="1" lang="en-US" altLang="en-US" sz="2400" dirty="0">
                <a:latin typeface="+mn-lt"/>
              </a:rPr>
              <a:t>called </a:t>
            </a:r>
            <a:r>
              <a:rPr kumimoji="1" lang="en-US" altLang="en-US" sz="2400" dirty="0">
                <a:solidFill>
                  <a:schemeClr val="accent2"/>
                </a:solidFill>
                <a:latin typeface="+mn-lt"/>
              </a:rPr>
              <a:t>grade</a:t>
            </a:r>
          </a:p>
        </p:txBody>
      </p:sp>
      <p:sp>
        <p:nvSpPr>
          <p:cNvPr id="35845" name="Text Box 13"/>
          <p:cNvSpPr txBox="1">
            <a:spLocks noChangeArrowheads="1"/>
          </p:cNvSpPr>
          <p:nvPr/>
        </p:nvSpPr>
        <p:spPr bwMode="auto">
          <a:xfrm>
            <a:off x="381000" y="2819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1660525" y="2860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Text Box 24"/>
          <p:cNvSpPr txBox="1">
            <a:spLocks noChangeArrowheads="1"/>
          </p:cNvSpPr>
          <p:nvPr/>
        </p:nvSpPr>
        <p:spPr bwMode="auto">
          <a:xfrm>
            <a:off x="2057400" y="3352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48" name="Text Box 31"/>
          <p:cNvSpPr txBox="1">
            <a:spLocks noChangeArrowheads="1"/>
          </p:cNvSpPr>
          <p:nvPr/>
        </p:nvSpPr>
        <p:spPr bwMode="auto">
          <a:xfrm>
            <a:off x="4860925" y="2936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Text Box 40"/>
          <p:cNvSpPr txBox="1">
            <a:spLocks noChangeArrowheads="1"/>
          </p:cNvSpPr>
          <p:nvPr/>
        </p:nvSpPr>
        <p:spPr bwMode="auto">
          <a:xfrm>
            <a:off x="8061325" y="2936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pic>
        <p:nvPicPr>
          <p:cNvPr id="37898" name="Picture 50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7899" name="Picture 5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2133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5852" name="Text Box 53"/>
          <p:cNvSpPr txBox="1">
            <a:spLocks noChangeArrowheads="1"/>
          </p:cNvSpPr>
          <p:nvPr/>
        </p:nvSpPr>
        <p:spPr bwMode="auto">
          <a:xfrm>
            <a:off x="1104900" y="4689475"/>
            <a:ext cx="2362200" cy="16319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test[0] = 85;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test[1] = 98;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test[2] = 75;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test[3] = 87;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test[4] = 68;</a:t>
            </a: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5265738" y="4689475"/>
            <a:ext cx="2574925" cy="16319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grade[0] = ‘B’;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grade[1] = ‘C’;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grade[2] = ‘B’;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grade[3] = ‘A’;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grade[4] = ‘C’;</a:t>
            </a: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3CC2BF-442F-49AF-A07F-D795D7B68BE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3059</Words>
  <Application>Microsoft Office PowerPoint</Application>
  <PresentationFormat>On-screen Show (4:3)</PresentationFormat>
  <Paragraphs>409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Wingdings</vt:lpstr>
      <vt:lpstr>Wingdings 3</vt:lpstr>
      <vt:lpstr>Wood Type</vt:lpstr>
      <vt:lpstr>PowerPoint Presentation</vt:lpstr>
      <vt:lpstr>PowerPoint Presentation</vt:lpstr>
      <vt:lpstr>PowerPoint Presentation</vt:lpstr>
      <vt:lpstr>One-Dimensional Array Declaration</vt:lpstr>
      <vt:lpstr>Example</vt:lpstr>
      <vt:lpstr>Continued…</vt:lpstr>
      <vt:lpstr>Assigning values into an array</vt:lpstr>
      <vt:lpstr>PowerPoint Presentation</vt:lpstr>
      <vt:lpstr>PowerPoint Presentation</vt:lpstr>
      <vt:lpstr>Specifying Array Size during Runtime</vt:lpstr>
      <vt:lpstr>Array Initialization during Declaration</vt:lpstr>
      <vt:lpstr>Arrays and the length</vt:lpstr>
      <vt:lpstr>Accessing Elements in Array</vt:lpstr>
      <vt:lpstr>Array of String</vt:lpstr>
      <vt:lpstr>PowerPoint Presentation</vt:lpstr>
      <vt:lpstr>PowerPoint Presentation</vt:lpstr>
      <vt:lpstr>PowerPoint Presentation</vt:lpstr>
      <vt:lpstr>Initializing an Array to a Specific Value</vt:lpstr>
      <vt:lpstr>2. Input data into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Index Out of Bounds</vt:lpstr>
      <vt:lpstr>Example: Array Index Out of Bounds </vt:lpstr>
      <vt:lpstr>Example: Array Index Out of Bounds</vt:lpstr>
      <vt:lpstr>Two-dimensional Array</vt:lpstr>
      <vt:lpstr>Two-dimensional Array Declaration</vt:lpstr>
      <vt:lpstr>PowerPoint Presentation</vt:lpstr>
      <vt:lpstr>Accessing Array Components</vt:lpstr>
      <vt:lpstr>PowerPoint Presentation</vt:lpstr>
      <vt:lpstr>Array Initialization During Declaration</vt:lpstr>
      <vt:lpstr>Processing Two-dimensional Array</vt:lpstr>
      <vt:lpstr>PowerPoint Presentation</vt:lpstr>
      <vt:lpstr>PowerPoint Presentation</vt:lpstr>
      <vt:lpstr>Example: Find Average of All Elements</vt:lpstr>
      <vt:lpstr>PowerPoint Presentation</vt:lpstr>
    </vt:vector>
  </TitlesOfParts>
  <Company>demo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Fathey</cp:lastModifiedBy>
  <cp:revision>233</cp:revision>
  <dcterms:created xsi:type="dcterms:W3CDTF">2005-08-22T07:56:01Z</dcterms:created>
  <dcterms:modified xsi:type="dcterms:W3CDTF">2022-01-03T00:16:49Z</dcterms:modified>
</cp:coreProperties>
</file>