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660" r:id="rId2"/>
    <p:sldMasterId id="2147484673" r:id="rId3"/>
    <p:sldMasterId id="2147484687" r:id="rId4"/>
  </p:sldMasterIdLst>
  <p:notesMasterIdLst>
    <p:notesMasterId r:id="rId33"/>
  </p:notesMasterIdLst>
  <p:sldIdLst>
    <p:sldId id="363" r:id="rId5"/>
    <p:sldId id="257" r:id="rId6"/>
    <p:sldId id="298" r:id="rId7"/>
    <p:sldId id="300" r:id="rId8"/>
    <p:sldId id="316" r:id="rId9"/>
    <p:sldId id="364" r:id="rId10"/>
    <p:sldId id="315" r:id="rId11"/>
    <p:sldId id="355" r:id="rId12"/>
    <p:sldId id="327" r:id="rId13"/>
    <p:sldId id="365" r:id="rId14"/>
    <p:sldId id="366" r:id="rId15"/>
    <p:sldId id="367" r:id="rId16"/>
    <p:sldId id="356" r:id="rId17"/>
    <p:sldId id="317" r:id="rId18"/>
    <p:sldId id="368" r:id="rId19"/>
    <p:sldId id="369" r:id="rId20"/>
    <p:sldId id="352" r:id="rId21"/>
    <p:sldId id="370" r:id="rId22"/>
    <p:sldId id="371" r:id="rId23"/>
    <p:sldId id="372" r:id="rId24"/>
    <p:sldId id="360" r:id="rId25"/>
    <p:sldId id="322" r:id="rId26"/>
    <p:sldId id="361" r:id="rId27"/>
    <p:sldId id="357" r:id="rId28"/>
    <p:sldId id="334" r:id="rId29"/>
    <p:sldId id="323" r:id="rId30"/>
    <p:sldId id="324" r:id="rId31"/>
    <p:sldId id="35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495899"/>
    <a:srgbClr val="91CB43"/>
    <a:srgbClr val="E6E43A"/>
    <a:srgbClr val="E3D638"/>
    <a:srgbClr val="FFFF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2" d="100"/>
          <a:sy n="62" d="100"/>
        </p:scale>
        <p:origin x="13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97BD52-736B-49D1-94E8-EE2D416AA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30DC443-F8C8-4746-B221-35A3A6E955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6C4032A-59A6-4384-A2D1-E001CCBDA3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9D1AE08-19DF-4C00-AB2C-CD87837EC6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1C0B3E2-7953-4545-8C33-C5D5F47E7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6AFD60F-01E3-47F8-8E1D-EB1898D86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1946B614-0833-45A3-ADA5-D079E5B40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FF42CE-A2C9-4A5C-AFCE-9D8A92F098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3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116E894-92C1-4921-B7C6-C01005BD1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D943CB-C4FF-4CA7-8D50-38C4062E2B34}" type="slidenum">
              <a:rPr kumimoji="0" lang="en-US" altLang="en-US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FBD1423-1053-4CFF-9AB5-1139477EE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75D0DE4-8DC9-48AD-9C61-F3867475E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116E894-92C1-4921-B7C6-C01005BD1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943CB-C4FF-4CA7-8D50-38C4062E2B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FBD1423-1053-4CFF-9AB5-1139477EE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75D0DE4-8DC9-48AD-9C61-F3867475E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194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116E894-92C1-4921-B7C6-C01005BD1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943CB-C4FF-4CA7-8D50-38C4062E2B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FBD1423-1053-4CFF-9AB5-1139477EE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75D0DE4-8DC9-48AD-9C61-F3867475E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4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E222CB-24B6-4B06-BBCA-4B52F11AD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16888C-912A-44FF-9CAE-37D86C89422C}" type="slidenum">
              <a:rPr kumimoji="0" lang="en-US" altLang="en-US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2BE0A2-2B09-41D0-8D56-03A4679A7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52E1EF-9BD6-4242-B500-E519A1B0A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E222CB-24B6-4B06-BBCA-4B52F11AD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16888C-912A-44FF-9CAE-37D86C8942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2BE0A2-2B09-41D0-8D56-03A4679A7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52E1EF-9BD6-4242-B500-E519A1B0A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0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E222CB-24B6-4B06-BBCA-4B52F11AD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16888C-912A-44FF-9CAE-37D86C8942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2BE0A2-2B09-41D0-8D56-03A4679A7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52E1EF-9BD6-4242-B500-E519A1B0A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1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E222CB-24B6-4B06-BBCA-4B52F11AD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16888C-912A-44FF-9CAE-37D86C8942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2BE0A2-2B09-41D0-8D56-03A4679A7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52E1EF-9BD6-4242-B500-E519A1B0A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5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0C9F07A-9A1B-4311-B74E-1288963DB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55E2FA-5EE3-42FE-A7F3-10092DBC0907}" type="slidenum">
              <a:rPr kumimoji="0" lang="en-US" altLang="en-US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FFAE5CF-BF71-4FA9-B8FC-542BB686A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9CED8BF-7202-444A-BDD2-C91A2323F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75A9668-D403-4A8A-8CBE-CF063BACB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77FD55-164A-4208-9F39-724DF209D06B}" type="slidenum">
              <a:rPr kumimoji="0" lang="en-US" altLang="en-US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BAA6321-449F-4C70-AFAE-8D55B1A7F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420331-6ED4-4D79-998C-5D4A8D47D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2AF5594-261D-49D6-A352-041163C83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493B52-D441-4893-86E2-558FA6206C08}" type="slidenum">
              <a:rPr kumimoji="0" lang="en-US" altLang="en-US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EEA34AB-00C5-4148-9A5B-32DBF21EE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D94937F-CFC7-45A7-9725-99ED11529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DC9A2C7-E2B1-4D28-BFFB-AEA55AA42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36A8C2-50DE-419E-8824-28DAF31D9E29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539D1FC-A47B-4E32-A370-B88A41688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08AAE87-FF83-44CA-A2A8-C46E3C779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Semasa panggilan method dilakukan, boleh ada lebih dari satu jenis data pada parameter.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DC9A2C7-E2B1-4D28-BFFB-AEA55AA42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36A8C2-50DE-419E-8824-28DAF31D9E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539D1FC-A47B-4E32-A370-B88A41688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08AAE87-FF83-44CA-A2A8-C46E3C779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Semasa panggilan method dilakukan, boleh ada lebih dari satu jenis data pada parameter.</a:t>
            </a:r>
          </a:p>
        </p:txBody>
      </p:sp>
    </p:spTree>
    <p:extLst>
      <p:ext uri="{BB962C8B-B14F-4D97-AF65-F5344CB8AC3E}">
        <p14:creationId xmlns:p14="http://schemas.microsoft.com/office/powerpoint/2010/main" val="344679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49B7C2-E8CE-4F89-9F71-C58C19445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F9CD2E-320A-492F-9F8F-A643C905F1A6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E1C4DC7-F58C-4880-A2A6-02B89DA2F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56EA165-43F4-4603-B17D-C0F7E85E1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CE25B10-6B45-4AE8-B901-891C6830B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277678-EAD4-4091-9048-0C5C1D124352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D2F2A66-26D6-4985-847D-8B878228D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ABCF12F-3F3E-4ABE-98F3-9D8D3BF32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C880E42-47CF-48DA-A4E6-31A69C70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90468C-4208-48EB-B05A-7B068C2B9782}" type="slidenum">
              <a:rPr kumimoji="0" lang="en-US" altLang="en-US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1A09FEB-E6C4-4A95-95BF-F87CB2EBA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445B5-2673-4BB4-A858-F05E641C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C880E42-47CF-48DA-A4E6-31A69C70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0468C-4208-48EB-B05A-7B068C2B97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1A09FEB-E6C4-4A95-95BF-F87CB2EBA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445B5-2673-4BB4-A858-F05E641C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16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C880E42-47CF-48DA-A4E6-31A69C70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0468C-4208-48EB-B05A-7B068C2B97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1A09FEB-E6C4-4A95-95BF-F87CB2EBA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445B5-2673-4BB4-A858-F05E641C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36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C880E42-47CF-48DA-A4E6-31A69C70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0468C-4208-48EB-B05A-7B068C2B97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1A09FEB-E6C4-4A95-95BF-F87CB2EBA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445B5-2673-4BB4-A858-F05E641C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8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4F0456-DC74-484A-A013-BD5A1B2BF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aseline="0"/>
              <a:t>Copyright © 2010 Pearson Education, Inc. Publishing as Pearson Addison-Wesley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1F5BB3A-9D3E-49C4-BF0E-1C26D31EB6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CCCDCC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MY" altLang="en-US"/>
          </a:p>
        </p:txBody>
      </p:sp>
      <p:pic>
        <p:nvPicPr>
          <p:cNvPr id="4" name="Picture 4" descr="Pearson-logo_AW-imprint_black-text_CMYK">
            <a:extLst>
              <a:ext uri="{FF2B5EF4-FFF2-40B4-BE49-F238E27FC236}">
                <a16:creationId xmlns:a16="http://schemas.microsoft.com/office/drawing/2014/main" id="{8FCD8B75-6772-4FD7-BB32-674853944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67400"/>
            <a:ext cx="1143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8254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D90C-3D30-48BD-AAA0-A92BC56F37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DB5707F-50C1-4863-B648-E83D2305E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28551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038C-2F07-43FC-9723-C00EABA294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BD139A2-A7D0-4CF5-96F0-0477155A76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12589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r>
              <a:rPr lang="en-US" altLang="en-US"/>
              <a:t>1-</a:t>
            </a:r>
            <a:fld id="{6D11F7B9-3DAB-4357-93CB-CD3997FD43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419008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C412113-71DA-49C7-96C1-D3B6CB2C22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7974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1-</a:t>
            </a:r>
            <a:fld id="{85C3341E-37C7-4C95-B9E4-0156BEA5A0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691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F7EF22D-AE6B-4062-B15A-660E0EDA89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43692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0C2C3BBC-370B-45C1-BBD5-F0F68D0FA0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97537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B682E012-D175-4A8E-AB97-314A59BA79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34670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645353E-D888-406C-AB22-BAE1A316A3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653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D159E481-5FF5-4D7B-8DF9-4BA8F0AA59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77705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61604-B802-401F-BC5C-0057E5BBC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B5DE33C-7CC4-47C3-B84E-4DBD0BE958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43631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9E0DCD93-EFFE-4927-AF18-FEBECCD527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26301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FBD7D020-7BCD-4A57-A327-1C406C56D0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8915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31929E3A-D40F-443A-BC40-B1DB0B9947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74851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D2DF8718-EC47-4A03-BBEB-10C49375DD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56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3AB2C-FA85-441D-864A-C854DA0D0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54DB7188-BED7-4810-AB49-B511585A2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CA42B-ED5B-4C23-A380-9A499EB6D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5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0A998-DA57-452C-93DE-0CB9F6AD7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ACCCA-DC63-46F8-8875-3795FC609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4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B172-3492-41D3-9D03-8A9080731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DD440-F279-4E94-9567-910CC94948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9CABAFF-D87B-4477-8CAC-C3C0F0D473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869212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96A65-A6F2-4754-B597-1C7024669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428C5-450B-453F-BE1D-A8714C48F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5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08F2C-3805-4D85-BA8E-86C119C6B6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5B6A9-481E-418A-8DD1-46867767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76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C474F-074D-4D29-9E90-91D64B0EE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849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53F84-B45D-42BD-AAC8-1C5684CD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932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5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C1BE4-035F-4A65-9E5C-421DECCE7C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00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27F209F5-7865-4D80-BA20-0D6839CB0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5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C3664-9156-47B3-8FD0-8E7FA5379F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70C445-9F59-407F-87DE-A577D4010C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040F672-C5CC-421B-A881-96B0C1C21B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924337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288E6-CC69-4056-9435-333E173A4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4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C8766-681A-4147-8856-0D1520ACAA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97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36DE3-9EB1-4F3E-A6A7-06B7F274D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53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8F51C-4C41-4FD5-A120-3827747B4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08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C2DF0-EC04-4ACB-B97E-149FD5025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00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D418-A305-4358-8A34-E46AD34DB0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5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364C2-C6F0-4676-8A5D-8022AEC61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0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310D-E0D2-4D45-9F4A-FBE579A2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BC2F17-452C-4A5D-8B09-1A16AAD049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6E55F0C-577A-4218-A125-0B721D4049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4411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0FF816-F360-4AF7-A276-FF90B89BAE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245C3F6-E8FB-436E-BD89-EB31F3A772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7766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BDD0F13-232C-4347-B3F9-791EF10F7A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F70E1E6-4267-47E5-A1B3-4FDAC6FECC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9096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25AFFB-1762-4E30-BA61-60A61E3D84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2F1C4B3-4704-4A59-AB38-CC8A43946C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5211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5AD2CE-4EAE-4D42-A23C-A5810F366F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BAF162B-AB58-4C2A-939D-A4B9B3697C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1286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ADE6B0CB-7978-4494-BE9E-08798391FC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3399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MY" altLang="en-US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3B8FC074-5916-4807-A1E2-6C6CF14BBE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2E28A4DA-1AC3-47B4-BA9F-13869B0CA2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774FD5-8D31-4CF2-B2A3-F9FF5A3B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aseline="0"/>
              <a:t>Copyright © 2010 Pearson Education, Inc. Publishing as Pearson Addison-Wesley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92B9CA5-451F-4AF8-87CE-F0DE71090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EC13F3-5334-494B-9DD3-6AFD09D9B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CC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2E28A4DA-1AC3-47B4-BA9F-13869B0CA2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0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B85D2CD-94BA-4B1A-B94E-F6AC9CF50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  <p:sldLayoutId id="2147484685" r:id="rId12"/>
    <p:sldLayoutId id="2147484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5131714-6C00-448E-A52F-D6635330F3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8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928117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21032" y="1432223"/>
            <a:ext cx="4542858" cy="3357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1" lang="en-US" altLang="en-US" sz="7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t>Methods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1" lang="en-US" altLang="en-US" sz="36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(Part 2)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5780565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BD2C96-3A83-4C45-A0A7-42679B3E0C69}"/>
              </a:ext>
            </a:extLst>
          </p:cNvPr>
          <p:cNvSpPr txBox="1"/>
          <p:nvPr/>
        </p:nvSpPr>
        <p:spPr>
          <a:xfrm>
            <a:off x="1060501" y="1651745"/>
            <a:ext cx="153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t>Topic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1743-4E45-449A-836A-9622D133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4AFF436-C847-4B09-BFC3-A85A8991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b="1" dirty="0"/>
              <a:t>What’s the output?</a:t>
            </a:r>
            <a:endParaRPr lang="en-US" altLang="en-US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4E03FF98-D143-4ACB-9513-FA99066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869410E-B115-4861-BBFF-8126CE5826FF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F1C6728-8A76-4947-905A-0DDC4419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98750"/>
            <a:ext cx="5943600" cy="393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3370BEC3-FACA-436E-B697-9CFCB211F7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6796" y="2590800"/>
            <a:ext cx="1057579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public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0EB853-54A6-40E7-B46D-A4552947CA3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42594" y="3709194"/>
            <a:ext cx="2286000" cy="1725612"/>
          </a:xfrm>
          <a:prstGeom prst="bentConnector3">
            <a:avLst>
              <a:gd name="adj1" fmla="val 5506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32">
            <a:extLst>
              <a:ext uri="{FF2B5EF4-FFF2-40B4-BE49-F238E27FC236}">
                <a16:creationId xmlns:a16="http://schemas.microsoft.com/office/drawing/2014/main" id="{9F5799B2-AB4B-49E1-9D60-88641AD028D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800600"/>
            <a:ext cx="2057400" cy="228600"/>
            <a:chOff x="4343400" y="4543425"/>
            <a:chExt cx="2667004" cy="257175"/>
          </a:xfrm>
        </p:grpSpPr>
        <p:cxnSp>
          <p:nvCxnSpPr>
            <p:cNvPr id="17" name="Straight Connector 13">
              <a:extLst>
                <a:ext uri="{FF2B5EF4-FFF2-40B4-BE49-F238E27FC236}">
                  <a16:creationId xmlns:a16="http://schemas.microsoft.com/office/drawing/2014/main" id="{D85BDC7A-8FCF-469B-8891-F5EE29E18A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4543425"/>
              <a:ext cx="266700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281C7A07-08BB-4604-9614-A35AF3E278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3400" y="4543425"/>
              <a:ext cx="0" cy="25717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50E31468-ECE3-4218-BFB6-58F1A39DF74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334000"/>
            <a:ext cx="2286000" cy="100013"/>
            <a:chOff x="4114800" y="5105400"/>
            <a:chExt cx="2895604" cy="17541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54F018-C5B6-42FC-A68C-617BE9C3DE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4800" y="5105400"/>
              <a:ext cx="289560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073EACF5-FA36-4CF4-9C47-9583C87C41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4800" y="5105400"/>
              <a:ext cx="0" cy="175419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1">
            <a:extLst>
              <a:ext uri="{FF2B5EF4-FFF2-40B4-BE49-F238E27FC236}">
                <a16:creationId xmlns:a16="http://schemas.microsoft.com/office/drawing/2014/main" id="{1698AD4D-498F-4962-AD3B-AD42C85D5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293" y="5220308"/>
            <a:ext cx="1143000" cy="1364476"/>
          </a:xfrm>
          <a:prstGeom prst="rect">
            <a:avLst/>
          </a:prstGeom>
          <a:solidFill>
            <a:schemeClr val="bg2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800" b="1" dirty="0">
                <a:solidFill>
                  <a:srgbClr val="C00000"/>
                </a:solidFill>
                <a:latin typeface="+mn-lt"/>
              </a:rPr>
              <a:t>Output</a:t>
            </a:r>
            <a:r>
              <a:rPr lang="en-MY" altLang="en-US" sz="2800" b="1" dirty="0">
                <a:latin typeface="+mn-lt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dirty="0">
                <a:latin typeface="+mn-lt"/>
              </a:rPr>
              <a:t>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dirty="0">
                <a:latin typeface="+mn-lt"/>
              </a:rPr>
              <a:t>16</a:t>
            </a:r>
            <a:endParaRPr lang="en-MY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078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1743-4E45-449A-836A-9622D133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4AFF436-C847-4B09-BFC3-A85A8991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/>
              <a:t>What’s wrong here?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4E03FF98-D143-4ACB-9513-FA99066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869410E-B115-4861-BBFF-8126CE5826FF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370BEC3-FACA-436E-B697-9CFCB211F7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8818" y="2592304"/>
            <a:ext cx="1057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public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F46A54B-3C86-4A61-AF6A-EB902BE9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69683"/>
            <a:ext cx="6138863" cy="357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4">
            <a:extLst>
              <a:ext uri="{FF2B5EF4-FFF2-40B4-BE49-F238E27FC236}">
                <a16:creationId xmlns:a16="http://schemas.microsoft.com/office/drawing/2014/main" id="{DAC401ED-F09B-479E-9A33-46AFDEC1332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281534" y="5486400"/>
            <a:ext cx="2347866" cy="352355"/>
            <a:chOff x="4343400" y="4543425"/>
            <a:chExt cx="2667004" cy="257175"/>
          </a:xfrm>
        </p:grpSpPr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1082161F-8ED0-4A37-82E7-86F6FFDBB1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4543425"/>
              <a:ext cx="266700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6">
              <a:extLst>
                <a:ext uri="{FF2B5EF4-FFF2-40B4-BE49-F238E27FC236}">
                  <a16:creationId xmlns:a16="http://schemas.microsoft.com/office/drawing/2014/main" id="{ED13F233-AB30-4CC7-AC11-08A474D3E4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3400" y="4543425"/>
              <a:ext cx="0" cy="25717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CB4E4BC2-5D41-4E05-8D0C-AF18B76E8C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3398638"/>
            <a:ext cx="0" cy="244011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F22416-7E70-41BB-A680-78919D9154B0}"/>
              </a:ext>
            </a:extLst>
          </p:cNvPr>
          <p:cNvCxnSpPr/>
          <p:nvPr/>
        </p:nvCxnSpPr>
        <p:spPr>
          <a:xfrm rot="5400000" flipH="1" flipV="1">
            <a:off x="4576763" y="3431601"/>
            <a:ext cx="1752600" cy="167640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484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1743-4E45-449A-836A-9622D133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4AFF436-C847-4B09-BFC3-A85A8991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/>
              <a:t>What’s wrong here?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4E03FF98-D143-4ACB-9513-FA99066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869410E-B115-4861-BBFF-8126CE5826FF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370BEC3-FACA-436E-B697-9CFCB211F7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8818" y="2592304"/>
            <a:ext cx="1057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public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F46A54B-3C86-4A61-AF6A-EB902BE9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69683"/>
            <a:ext cx="6138863" cy="357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F3822E-5B0B-4A1A-B27B-C8CD2A062D9F}"/>
              </a:ext>
            </a:extLst>
          </p:cNvPr>
          <p:cNvCxnSpPr/>
          <p:nvPr/>
        </p:nvCxnSpPr>
        <p:spPr>
          <a:xfrm flipH="1">
            <a:off x="5002212" y="5132387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CC31E9-6F0A-4C30-8DEC-4A6E4553148A}"/>
              </a:ext>
            </a:extLst>
          </p:cNvPr>
          <p:cNvCxnSpPr/>
          <p:nvPr/>
        </p:nvCxnSpPr>
        <p:spPr>
          <a:xfrm flipH="1">
            <a:off x="5002212" y="5589587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">
            <a:extLst>
              <a:ext uri="{FF2B5EF4-FFF2-40B4-BE49-F238E27FC236}">
                <a16:creationId xmlns:a16="http://schemas.microsoft.com/office/drawing/2014/main" id="{9F50EE7A-116B-4661-AECB-0F1F54FB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2" y="5157787"/>
            <a:ext cx="1021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double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E8FB931-33E9-4571-9D59-987CF16144C9}"/>
              </a:ext>
            </a:extLst>
          </p:cNvPr>
          <p:cNvSpPr/>
          <p:nvPr/>
        </p:nvSpPr>
        <p:spPr>
          <a:xfrm>
            <a:off x="7252672" y="4887912"/>
            <a:ext cx="291127" cy="827085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MY" sz="200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1367952B-3984-4443-869D-CCE42447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117" y="4878041"/>
            <a:ext cx="1501775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MY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Type mismatched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F8B45900-A5E4-4DB6-9861-53395A7D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485" y="4800600"/>
            <a:ext cx="851515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54533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id="{08D69A84-6BFB-4200-A107-F257E645F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1CDADCA-3355-4880-B603-37139CE1B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Create a class with a main() method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name,matric,cgpa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/>
              <a:t>method.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In the main method, user is prompted for name, matric and </a:t>
            </a:r>
            <a:r>
              <a:rPr lang="en-US" altLang="en-US" sz="2400" dirty="0" err="1"/>
              <a:t>cgpa</a:t>
            </a:r>
            <a:r>
              <a:rPr lang="en-US" altLang="en-US" sz="2400" dirty="0"/>
              <a:t>. Then, the method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name,matric,cgpa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is called and the three inputs are passed to the method.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/>
              <a:t>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name,matric,cgpa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/>
              <a:t>method, the name, matric number and </a:t>
            </a:r>
            <a:r>
              <a:rPr lang="en-US" altLang="en-US" sz="2400" dirty="0" err="1"/>
              <a:t>cgpa</a:t>
            </a:r>
            <a:r>
              <a:rPr lang="en-US" altLang="en-US" sz="2400" dirty="0"/>
              <a:t> of the user will be displayed.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B95A6AB-C655-4EE9-9620-1D4332385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1-</a:t>
            </a:r>
            <a:fld id="{53A4AF6A-F59D-4E60-B63B-3F7C6EDD6F02}" type="slidenum">
              <a:rPr lang="en-US" altLang="en-US" sz="18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D4E371-84A0-45E6-8446-CD7779A07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Value-returning Method: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F79357-4BE4-4A53-BCA3-22B4F8853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altLang="en-US" sz="2400" dirty="0"/>
              <a:t>On certain occasion, a method must return a value after finishing its task.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altLang="en-US" sz="2400" dirty="0"/>
              <a:t>Returned value: The result that the method has computed and returns it to the caller. 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altLang="en-US" sz="2400" dirty="0"/>
              <a:t>If a  method returns a value, it can only return exactly 1 value.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9492D5C2-7C89-418C-990B-E362E5B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5433DB36-3C2E-425A-80ED-2A5C244B66E7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D4E371-84A0-45E6-8446-CD7779A07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Value-returning Method: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F79357-4BE4-4A53-BCA3-22B4F8853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 fontScale="55000" lnSpcReduction="20000"/>
          </a:bodyPr>
          <a:lstStyle/>
          <a:p>
            <a:pPr marL="0" indent="0">
              <a:spcAft>
                <a:spcPts val="2400"/>
              </a:spcAft>
              <a:buNone/>
              <a:defRPr/>
            </a:pPr>
            <a:r>
              <a:rPr lang="en-US" sz="4400" b="1" u="sng" dirty="0">
                <a:solidFill>
                  <a:srgbClr val="C00000"/>
                </a:solidFill>
              </a:rPr>
              <a:t>In the method body</a:t>
            </a:r>
            <a:r>
              <a:rPr lang="en-US" sz="4400" b="1" dirty="0">
                <a:solidFill>
                  <a:srgbClr val="C00000"/>
                </a:solidFill>
              </a:rPr>
              <a:t>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800" dirty="0"/>
              <a:t>The body must contain a </a:t>
            </a:r>
            <a:r>
              <a:rPr lang="en-US" sz="3800" dirty="0">
                <a:solidFill>
                  <a:srgbClr val="0070C0"/>
                </a:solidFill>
              </a:rPr>
              <a:t>return statement </a:t>
            </a:r>
            <a:r>
              <a:rPr lang="en-US" sz="3800" dirty="0"/>
              <a:t>at the end of method.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800" dirty="0"/>
              <a:t>A return statement will result in execution flow to </a:t>
            </a:r>
            <a:r>
              <a:rPr lang="en-US" sz="3800" u="sng" dirty="0"/>
              <a:t>jump back to the caller </a:t>
            </a:r>
            <a:r>
              <a:rPr lang="en-US" sz="3800" dirty="0"/>
              <a:t>&amp; passes a value to the caller.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800" dirty="0"/>
              <a:t>Syntax of  return statement: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3800" dirty="0">
                <a:latin typeface="Courier New" pitchFamily="49" charset="0"/>
              </a:rPr>
              <a:t>	</a:t>
            </a:r>
            <a:r>
              <a:rPr lang="en-US" sz="4400" dirty="0">
                <a:latin typeface="Courier New" pitchFamily="49" charset="0"/>
              </a:rPr>
              <a:t>return expr;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3800" dirty="0">
              <a:latin typeface="Courier New" pitchFamily="49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Where</a:t>
            </a:r>
            <a:r>
              <a:rPr lang="en-US" sz="3800" dirty="0"/>
              <a:t> </a:t>
            </a:r>
            <a:r>
              <a:rPr lang="en-US" sz="2900" dirty="0">
                <a:latin typeface="Courier New" pitchFamily="49" charset="0"/>
              </a:rPr>
              <a:t>expr</a:t>
            </a:r>
            <a:r>
              <a:rPr lang="en-US" sz="2900" dirty="0"/>
              <a:t> can be </a:t>
            </a:r>
            <a:r>
              <a:rPr lang="en-US" sz="2900" b="1" dirty="0"/>
              <a:t>Variable, Constant value or Expression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9492D5C2-7C89-418C-990B-E362E5B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433DB36-3C2E-425A-80ED-2A5C244B66E7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130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D4E371-84A0-45E6-8446-CD7779A07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Value-returning Method: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 header</a:t>
            </a:r>
            <a:endParaRPr lang="en-US" altLang="en-US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F79357-4BE4-4A53-BCA3-22B4F8853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C00000"/>
                </a:solidFill>
              </a:rPr>
              <a:t>header</a:t>
            </a:r>
            <a:r>
              <a:rPr lang="en-US" altLang="en-US" sz="2400" dirty="0"/>
              <a:t> must specify </a:t>
            </a:r>
            <a:r>
              <a:rPr lang="en-US" altLang="en-US" sz="2400" b="1" dirty="0">
                <a:solidFill>
                  <a:srgbClr val="C00000"/>
                </a:solidFill>
              </a:rPr>
              <a:t>the type </a:t>
            </a:r>
            <a:r>
              <a:rPr lang="en-US" altLang="en-US" sz="2400" dirty="0"/>
              <a:t>of the value returned (cannot use </a:t>
            </a:r>
            <a:r>
              <a:rPr lang="en-US" altLang="en-US" sz="2400" dirty="0">
                <a:solidFill>
                  <a:srgbClr val="C00000"/>
                </a:solidFill>
              </a:rPr>
              <a:t>void</a:t>
            </a:r>
            <a:r>
              <a:rPr lang="en-US" altLang="en-US" sz="2400" dirty="0"/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type in the method header </a:t>
            </a:r>
            <a:r>
              <a:rPr lang="en-US" altLang="en-US" sz="2400" u="sng" dirty="0"/>
              <a:t>must match </a:t>
            </a:r>
            <a:r>
              <a:rPr lang="en-US" altLang="en-US" sz="2400" dirty="0"/>
              <a:t>with the type of the </a:t>
            </a:r>
            <a:r>
              <a:rPr lang="en-US" altLang="en-US" sz="2400" dirty="0">
                <a:solidFill>
                  <a:srgbClr val="C00000"/>
                </a:solidFill>
              </a:rPr>
              <a:t>return</a:t>
            </a:r>
            <a:r>
              <a:rPr lang="en-US" altLang="en-US" sz="2400" dirty="0"/>
              <a:t> statement.</a:t>
            </a:r>
          </a:p>
          <a:p>
            <a:pPr marL="0" indent="0" eaLnBrk="1" hangingPunct="1">
              <a:spcBef>
                <a:spcPts val="2400"/>
              </a:spcBef>
              <a:buNone/>
              <a:defRPr/>
            </a:pPr>
            <a:endParaRPr lang="en-US" altLang="en-US" sz="24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9492D5C2-7C89-418C-990B-E362E5B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433DB36-3C2E-425A-80ED-2A5C244B66E7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3663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92B7A11-43F8-4306-921D-1A6E286D3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Value-returning Method: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F47E3DD-0E68-4FEB-A88E-7780F4508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8069912" cy="38517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calculateArea</a:t>
            </a:r>
            <a:r>
              <a:rPr lang="en-US" altLang="en-US" sz="1600" dirty="0">
                <a:latin typeface="Courier New" panose="02070309020205020404" pitchFamily="49" charset="0"/>
              </a:rPr>
              <a:t>(double length, double width)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double area;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area = length * width;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return area;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290CB23-6EC0-4C7B-ABE2-1095F5C0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35780AEC-827C-413B-A7F6-59345852AC29}" type="slidenum">
              <a:rPr lang="en-US" altLang="en-US" sz="1800" smtClean="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5168281B-F55A-4876-B6A2-24D7B6A1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789" y="4545908"/>
            <a:ext cx="9144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3A33E3EF-2F87-4A10-8228-CCDBAB883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74504"/>
            <a:ext cx="990600" cy="4079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C2788C2C-5DA7-41BF-9EF0-11677202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0"/>
            <a:ext cx="9144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92B7A11-43F8-4306-921D-1A6E286D3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Value-returning Method: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F47E3DD-0E68-4FEB-A88E-7780F4508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8069912" cy="38517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determineAchievementLevel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(int mark)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if(mark &gt;=75 &amp;&amp; mark &lt;=100)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 = ’Good’;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else if(mark &gt;=50 &amp;&amp; mark &lt;=74)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 = ’Medium’;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 = ’Low’;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return </a:t>
            </a:r>
            <a:r>
              <a:rPr lang="en-US" altLang="en-US" sz="1600" dirty="0" err="1">
                <a:latin typeface="Courier New" panose="02070309020205020404" pitchFamily="49" charset="0"/>
              </a:rPr>
              <a:t>achievementLevel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290CB23-6EC0-4C7B-ABE2-1095F5C0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5780AEC-827C-413B-A7F6-59345852AC29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575AD1E4-D7D1-4588-8550-3DE66CF8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22860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9B8A41E-18E2-4B1D-ACE9-3D376B09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22568"/>
            <a:ext cx="876300" cy="371984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9D3B821A-87F8-4BED-BC30-82F5EF30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743200"/>
            <a:ext cx="22860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69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92B7A11-43F8-4306-921D-1A6E286D3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Value-returning Method: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method call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F47E3DD-0E68-4FEB-A88E-7780F4508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611747" cy="42327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200" b="1" u="sng" dirty="0">
                <a:solidFill>
                  <a:srgbClr val="C00000"/>
                </a:solidFill>
              </a:rPr>
              <a:t>In the method call: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when you call the method, the method will produce a value after it is executed.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Be sure to </a:t>
            </a:r>
            <a:r>
              <a:rPr lang="en-US" altLang="en-US" sz="2200" dirty="0">
                <a:solidFill>
                  <a:srgbClr val="0070C0"/>
                </a:solidFill>
              </a:rPr>
              <a:t>do something with the returned value </a:t>
            </a:r>
            <a:r>
              <a:rPr lang="en-US" altLang="en-US" sz="2200" dirty="0"/>
              <a:t>such as assign the value to a variable, pass to another method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Examples</a:t>
            </a:r>
          </a:p>
          <a:p>
            <a:pPr marL="36036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200" dirty="0"/>
              <a:t>    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 area= 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(10,30); </a:t>
            </a:r>
          </a:p>
          <a:p>
            <a:pPr marL="36036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 area= 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height,weight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36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determineGrade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(96);</a:t>
            </a:r>
          </a:p>
          <a:p>
            <a:pPr marL="36036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char grade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determineGrade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(mark);</a:t>
            </a:r>
          </a:p>
          <a:p>
            <a:pPr marL="36036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createMessage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290CB23-6EC0-4C7B-ABE2-1095F5C0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5780AEC-827C-413B-A7F6-59345852AC29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382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776" y="1679569"/>
            <a:ext cx="2624148" cy="3498858"/>
            <a:chOff x="1061035" y="1679569"/>
            <a:chExt cx="3498864" cy="3498858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>
                <a:solidFill>
                  <a:srgbClr val="FFFFFF"/>
                </a:solidFill>
              </a:rPr>
              <a:t>Objectives</a:t>
            </a:r>
            <a:r>
              <a:rPr lang="en-US" altLang="en-US" sz="2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55976" y="725394"/>
            <a:ext cx="4407024" cy="5407212"/>
          </a:xfrm>
        </p:spPr>
        <p:txBody>
          <a:bodyPr anchor="ctr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 Learn how to Pass Arguments to Methods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 Learn about Method that returns Value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 Learn about Method Overloading</a:t>
            </a:r>
            <a:endParaRPr lang="en-US" altLang="en-US" sz="3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92B7A11-43F8-4306-921D-1A6E286D3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Value-returning Method: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A290CB23-6EC0-4C7B-ABE2-1095F5C0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5780AEC-827C-413B-A7F6-59345852AC29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AFCD3E-1618-48DB-BD09-EC5097FE13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132" t="10417" r="45315" b="43750"/>
          <a:stretch/>
        </p:blipFill>
        <p:spPr>
          <a:xfrm>
            <a:off x="1752600" y="2183078"/>
            <a:ext cx="5857875" cy="4348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Oval 6">
            <a:extLst>
              <a:ext uri="{FF2B5EF4-FFF2-40B4-BE49-F238E27FC236}">
                <a16:creationId xmlns:a16="http://schemas.microsoft.com/office/drawing/2014/main" id="{34905234-2241-4719-8A6B-DB9F61F3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52748"/>
            <a:ext cx="3505200" cy="42385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5" name="Curved Connector 6">
            <a:extLst>
              <a:ext uri="{FF2B5EF4-FFF2-40B4-BE49-F238E27FC236}">
                <a16:creationId xmlns:a16="http://schemas.microsoft.com/office/drawing/2014/main" id="{68F4AEFF-681F-4F55-905D-D1F66F539EA0}"/>
              </a:ext>
            </a:extLst>
          </p:cNvPr>
          <p:cNvCxnSpPr>
            <a:cxnSpLocks/>
          </p:cNvCxnSpPr>
          <p:nvPr/>
        </p:nvCxnSpPr>
        <p:spPr>
          <a:xfrm rot="5400000">
            <a:off x="2315213" y="4655483"/>
            <a:ext cx="1663720" cy="150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9">
            <a:extLst>
              <a:ext uri="{FF2B5EF4-FFF2-40B4-BE49-F238E27FC236}">
                <a16:creationId xmlns:a16="http://schemas.microsoft.com/office/drawing/2014/main" id="{F23A0A4C-315A-49F4-BC94-42996E3F42B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25985" y="3991155"/>
            <a:ext cx="2216030" cy="914400"/>
          </a:xfrm>
          <a:prstGeom prst="bentConnector3">
            <a:avLst>
              <a:gd name="adj1" fmla="val 45364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3636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49D8368-4173-4EC7-AE71-27CA625E8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OUTPUT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241B3A1-CDCC-4E05-98D4-856E1F6F4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EC0D7450-BC8E-44F0-B274-9C98F7AC48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B159-1B7D-4AF7-B0C2-68C10C0CE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6" t="79167" r="50585" b="13542"/>
          <a:stretch/>
        </p:blipFill>
        <p:spPr>
          <a:xfrm>
            <a:off x="2438400" y="2819400"/>
            <a:ext cx="46482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EADF6C-C1C4-4655-A710-D8DBA7539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1" t="10417" r="45315" b="19791"/>
          <a:stretch/>
        </p:blipFill>
        <p:spPr>
          <a:xfrm>
            <a:off x="419100" y="381000"/>
            <a:ext cx="67818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7BA598A9-18CF-4B4A-8989-8EE04164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07137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83C3DB-FAA6-4E24-8F36-4DD78323C8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361F0315-01D9-4CE4-9B38-54D1B458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17587"/>
            <a:ext cx="33528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6290ACED-0802-4C49-9FCC-7B88079D0F0C}"/>
              </a:ext>
            </a:extLst>
          </p:cNvPr>
          <p:cNvCxnSpPr/>
          <p:nvPr/>
        </p:nvCxnSpPr>
        <p:spPr>
          <a:xfrm rot="5400000">
            <a:off x="1905000" y="3532187"/>
            <a:ext cx="1905000" cy="5334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9" name="Elbow Connector 9">
            <a:extLst>
              <a:ext uri="{FF2B5EF4-FFF2-40B4-BE49-F238E27FC236}">
                <a16:creationId xmlns:a16="http://schemas.microsoft.com/office/drawing/2014/main" id="{2E6C19B2-2029-413B-AA44-5B3DF20B5D9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571875" y="2646362"/>
            <a:ext cx="3352800" cy="85725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C2B23304-5098-4C8C-A3EF-DF694BDAA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631155F3-3424-408B-8EBB-F6A3C3D3ADE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641C1-B3DA-4271-B3BD-0481A07E1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88" t="54168" r="50000" b="13541"/>
          <a:stretch/>
        </p:blipFill>
        <p:spPr>
          <a:xfrm>
            <a:off x="1905000" y="2514600"/>
            <a:ext cx="54102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366CD3-8DFA-4E2F-AFA4-0D7079CFE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OUTPUT</a:t>
            </a: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Title 1">
            <a:extLst>
              <a:ext uri="{FF2B5EF4-FFF2-40B4-BE49-F238E27FC236}">
                <a16:creationId xmlns:a16="http://schemas.microsoft.com/office/drawing/2014/main" id="{ADD77178-9328-44BE-ADB2-C32F1517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/>
              <a:t>Exercise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02A400B-1BDD-4E97-9C93-EB9F9322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sz="1800" dirty="0"/>
              <a:t>Write the </a:t>
            </a:r>
            <a:r>
              <a:rPr lang="en-GB" sz="1800" b="1" dirty="0"/>
              <a:t>method header </a:t>
            </a:r>
            <a:r>
              <a:rPr lang="en-GB" sz="1800" dirty="0"/>
              <a:t>and </a:t>
            </a:r>
            <a:r>
              <a:rPr lang="en-GB" sz="1800" b="1" dirty="0"/>
              <a:t>method call </a:t>
            </a:r>
            <a:r>
              <a:rPr lang="en-GB" sz="1800" dirty="0"/>
              <a:t>for each of the following methods: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GB" sz="1800" dirty="0"/>
              <a:t> </a:t>
            </a: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Method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hypotenuse</a:t>
            </a:r>
            <a:r>
              <a:rPr lang="en-GB" sz="1800" dirty="0"/>
              <a:t> that takes two floating-point arguments,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side1</a:t>
            </a:r>
            <a:r>
              <a:rPr lang="en-GB" sz="1800" dirty="0"/>
              <a:t> and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side2</a:t>
            </a:r>
            <a:r>
              <a:rPr lang="en-GB" sz="1800" dirty="0"/>
              <a:t>, and returns a floating-point result.</a:t>
            </a: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Method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smallest </a:t>
            </a:r>
            <a:r>
              <a:rPr lang="en-GB" sz="1800" dirty="0"/>
              <a:t>that takes three integers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</a:t>
            </a:r>
            <a:r>
              <a:rPr lang="en-GB" sz="1800" dirty="0"/>
              <a:t>, and returns an integer.</a:t>
            </a:r>
            <a:endParaRPr lang="en-US" sz="180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Method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r>
              <a:rPr lang="en-GB" sz="1800" dirty="0"/>
              <a:t> that does not receive any arguments and does not return a value.</a:t>
            </a:r>
            <a:endParaRPr lang="en-US" sz="180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GB" sz="1800" dirty="0"/>
              <a:t> </a:t>
            </a:r>
            <a:endParaRPr lang="en-US" sz="18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/>
              <a:t>Method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intToFloat</a:t>
            </a:r>
            <a:r>
              <a:rPr lang="en-GB" sz="1800" dirty="0"/>
              <a:t> that takes an integer argument,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GB" sz="1800" dirty="0"/>
              <a:t>, and returns a floating point result.</a:t>
            </a:r>
            <a:endParaRPr lang="en-US" sz="1800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30222CF3-7186-4CA1-812F-42412A55F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1-</a:t>
            </a:r>
            <a:fld id="{231B20F0-22AA-4F65-A9D0-D29689B8436A}" type="slidenum">
              <a:rPr lang="en-US" altLang="en-US" sz="18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FA9CC09-A7E1-4C4E-BCA5-C234DFE99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2590800" cy="676275"/>
          </a:xfrm>
        </p:spPr>
        <p:txBody>
          <a:bodyPr/>
          <a:lstStyle/>
          <a:p>
            <a:pPr eaLnBrk="1" hangingPunct="1"/>
            <a:r>
              <a:rPr lang="en-US" altLang="en-US" sz="3600" b="1" u="sng" dirty="0"/>
              <a:t>Exercise</a:t>
            </a:r>
            <a:r>
              <a:rPr lang="en-US" altLang="en-US" sz="3600" dirty="0"/>
              <a:t> </a:t>
            </a:r>
            <a:endParaRPr lang="en-US" altLang="en-US" sz="2400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5D75150-F547-442D-8EB3-896BD901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332252"/>
            <a:ext cx="8686800" cy="3200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Sphere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[ 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radius =7;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double PI = 3.142;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("Lets calculate the volume and area of sphere");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volume = 4.0/3.0*PI*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(radius,3);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area = 4.0*PI*radius*radius;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volume for sphere is %5.2f%n", volume);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area for sphere is %5.2f%n",area);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21EC82DB-4DFC-4077-B3BC-00A88CD5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anose="02020603050405020304" pitchFamily="18" charset="0"/>
              </a:rPr>
              <a:t>1-</a:t>
            </a:r>
            <a:fld id="{B5F518B6-631D-4B6B-9A1A-BFBEC51EBFCC}" type="slidenum">
              <a:rPr lang="en-US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7109" name="TextBox 1">
            <a:extLst>
              <a:ext uri="{FF2B5EF4-FFF2-40B4-BE49-F238E27FC236}">
                <a16:creationId xmlns:a16="http://schemas.microsoft.com/office/drawing/2014/main" id="{450ABE30-5A68-4501-9588-A60F26AE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03" y="804631"/>
            <a:ext cx="8229600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+mn-lt"/>
              </a:rPr>
              <a:t>Change this code into 3 methods: </a:t>
            </a:r>
            <a:br>
              <a:rPr lang="en-US" altLang="en-US" sz="2800" b="1" dirty="0">
                <a:latin typeface="+mn-lt"/>
              </a:rPr>
            </a:br>
            <a:r>
              <a:rPr lang="en-US" altLang="en-US" sz="2400" dirty="0">
                <a:latin typeface="courier"/>
              </a:rPr>
              <a:t>main(), </a:t>
            </a:r>
            <a:r>
              <a:rPr lang="en-US" altLang="en-US" sz="2400" dirty="0" err="1">
                <a:latin typeface="courier"/>
              </a:rPr>
              <a:t>calculateVolume</a:t>
            </a:r>
            <a:r>
              <a:rPr lang="en-US" altLang="en-US" sz="2400" dirty="0">
                <a:latin typeface="courier"/>
              </a:rPr>
              <a:t>(radius, PI) and </a:t>
            </a:r>
            <a:r>
              <a:rPr lang="en-US" altLang="en-US" sz="2400" dirty="0" err="1">
                <a:latin typeface="courier"/>
              </a:rPr>
              <a:t>calculateArea</a:t>
            </a:r>
            <a:r>
              <a:rPr lang="en-US" altLang="en-US" sz="2400" dirty="0">
                <a:latin typeface="courier"/>
              </a:rPr>
              <a:t>(</a:t>
            </a:r>
            <a:r>
              <a:rPr lang="en-US" altLang="en-US" sz="2400" dirty="0" err="1">
                <a:latin typeface="courier"/>
              </a:rPr>
              <a:t>radius,PI</a:t>
            </a:r>
            <a:r>
              <a:rPr lang="en-US" altLang="en-US" sz="2400" dirty="0">
                <a:latin typeface="courier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alibri" panose="020F0502020204030204" pitchFamily="34" charset="0"/>
              </a:rPr>
              <a:t>Hint: </a:t>
            </a:r>
            <a:r>
              <a:rPr lang="en-US" altLang="en-US" sz="2400" dirty="0">
                <a:latin typeface="Calibri" panose="020F0502020204030204" pitchFamily="34" charset="0"/>
              </a:rPr>
              <a:t>In the main()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method, the variable</a:t>
            </a:r>
            <a:r>
              <a:rPr lang="en-US" altLang="en-US" sz="2400" baseline="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 radius and constant</a:t>
            </a:r>
            <a:r>
              <a:rPr lang="en-US" altLang="en-US" sz="2400" baseline="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PI is declared and initiated. Then, the main() method calls value returning methods which are </a:t>
            </a:r>
            <a:r>
              <a:rPr lang="en-US" altLang="en-US" sz="2400" dirty="0" err="1">
                <a:latin typeface="Calibri" panose="020F0502020204030204" pitchFamily="34" charset="0"/>
              </a:rPr>
              <a:t>calculateVolume</a:t>
            </a:r>
            <a:r>
              <a:rPr lang="en-US" altLang="en-US" sz="2400" dirty="0">
                <a:latin typeface="Calibri" panose="020F0502020204030204" pitchFamily="34" charset="0"/>
              </a:rPr>
              <a:t>(</a:t>
            </a:r>
            <a:r>
              <a:rPr lang="en-US" altLang="en-US" sz="2400" dirty="0" err="1">
                <a:latin typeface="Calibri" panose="020F0502020204030204" pitchFamily="34" charset="0"/>
              </a:rPr>
              <a:t>radius,PI</a:t>
            </a:r>
            <a:r>
              <a:rPr lang="en-US" altLang="en-US" sz="2400" dirty="0">
                <a:latin typeface="Calibri" panose="020F0502020204030204" pitchFamily="34" charset="0"/>
              </a:rPr>
              <a:t>) and </a:t>
            </a:r>
            <a:r>
              <a:rPr lang="en-US" altLang="en-US" sz="2400" dirty="0" err="1">
                <a:latin typeface="Calibri" panose="020F0502020204030204" pitchFamily="34" charset="0"/>
              </a:rPr>
              <a:t>calculateArea</a:t>
            </a:r>
            <a:r>
              <a:rPr lang="en-US" altLang="en-US" sz="2400" dirty="0">
                <a:latin typeface="Calibri" panose="020F0502020204030204" pitchFamily="34" charset="0"/>
              </a:rPr>
              <a:t>(radius, PI). At</a:t>
            </a:r>
            <a:r>
              <a:rPr lang="en-US" altLang="en-US" sz="2400" baseline="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the end, the volume and area of the sphere is displayed in the main method.</a:t>
            </a:r>
            <a:r>
              <a:rPr lang="en-US" altLang="en-US" sz="1600" baseline="0" dirty="0">
                <a:latin typeface="Calibri" panose="020F0502020204030204" pitchFamily="34" charset="0"/>
              </a:rPr>
              <a:t> 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E7199DA-B7EB-4604-BA35-911FC811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Method Overloading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1ECF284-C9AA-4728-9C27-5C7F0AFCE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Aft>
                <a:spcPts val="2400"/>
              </a:spcAft>
              <a:defRPr/>
            </a:pPr>
            <a:r>
              <a:rPr lang="en-US" altLang="en-US" dirty="0"/>
              <a:t>Within a class, we can define more than one method with the same name but </a:t>
            </a:r>
            <a:r>
              <a:rPr lang="en-US" altLang="en-US" dirty="0">
                <a:solidFill>
                  <a:srgbClr val="C00000"/>
                </a:solidFill>
              </a:rPr>
              <a:t>different parameter signature</a:t>
            </a:r>
            <a:r>
              <a:rPr lang="en-US" altLang="en-US" dirty="0"/>
              <a:t>. We call this method </a:t>
            </a:r>
            <a:r>
              <a:rPr lang="en-US" altLang="en-US" dirty="0">
                <a:solidFill>
                  <a:srgbClr val="C00000"/>
                </a:solidFill>
              </a:rPr>
              <a:t>overloading</a:t>
            </a:r>
            <a:r>
              <a:rPr lang="en-US" altLang="en-US" dirty="0"/>
              <a:t>.</a:t>
            </a:r>
          </a:p>
          <a:p>
            <a:pPr eaLnBrk="1" hangingPunct="1">
              <a:spcAft>
                <a:spcPts val="2400"/>
              </a:spcAft>
              <a:defRPr/>
            </a:pPr>
            <a:r>
              <a:rPr lang="en-GB" altLang="en-US" dirty="0">
                <a:solidFill>
                  <a:srgbClr val="C00000"/>
                </a:solidFill>
              </a:rPr>
              <a:t>Parameter signature </a:t>
            </a:r>
            <a:r>
              <a:rPr lang="en-GB" altLang="en-US" dirty="0"/>
              <a:t>is the number and types of the parameters.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dirty="0"/>
              <a:t>Two methods are said to have different parameter  signature: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en-US" dirty="0">
                <a:cs typeface="Arial" panose="020B0604020202020204" pitchFamily="34" charset="0"/>
              </a:rPr>
              <a:t>If both methods have a different number of formal parameters.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en-US" dirty="0">
                <a:cs typeface="Arial" panose="020B0604020202020204" pitchFamily="34" charset="0"/>
              </a:rPr>
              <a:t>If the number of formal parameters is the same, the type of the formal parameters must differ.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8909EB64-C949-4ED4-95CC-97A98245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31A8C429-16B0-4774-9D11-FCF7A2B98C9C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B71E834-F361-4D57-9E07-5A48E15A0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Method Overloading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C84F027A-CBF4-4B3D-B597-9CF13C5C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4D586534-670A-495F-A8C8-A88CA22EEFCD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5CD4968-8CF4-475E-A74E-DB8BBF1974D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738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baseline="0"/>
              <a:t>Different parameter signatures example: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400" baseline="0"/>
              <a:t>    </a:t>
            </a:r>
            <a:r>
              <a:rPr lang="en-US" altLang="en-US" baseline="0"/>
              <a:t>(method body not shown)</a:t>
            </a:r>
            <a:endParaRPr lang="en-US" altLang="en-US" sz="2400" baseline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900" baseline="0">
              <a:latin typeface="courier" charset="0"/>
            </a:endParaRP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methodABC()</a:t>
            </a: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x)</a:t>
            </a:r>
          </a:p>
          <a:p>
            <a:pPr lvl="1" fontAlgn="auto">
              <a:buFontTx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x)</a:t>
            </a: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y)</a:t>
            </a: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y)</a:t>
            </a: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y)</a:t>
            </a:r>
          </a:p>
          <a:p>
            <a:pPr lvl="1" fontAlgn="auto">
              <a:buFont typeface="Wingdings" pitchFamily="2" charset="2"/>
              <a:buNone/>
              <a:defRPr/>
            </a:pPr>
            <a:r>
              <a:rPr lang="en-US" altLang="en-US" sz="2000" b="1" baseline="0">
                <a:solidFill>
                  <a:srgbClr val="0000C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static 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 methodABC(String x,</a:t>
            </a:r>
            <a:r>
              <a:rPr lang="en-US" altLang="en-US" sz="2000" b="1" baseline="0">
                <a:solidFill>
                  <a:srgbClr val="C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b="1" baseline="0">
                <a:solidFill>
                  <a:srgbClr val="000000"/>
                </a:solidFill>
                <a:latin typeface="Courier New" panose="02070309020205020404" pitchFamily="49" charset="0"/>
              </a:rPr>
              <a:t>y)</a:t>
            </a:r>
            <a:endParaRPr lang="en-US" altLang="en-US" sz="2000" b="1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624ACAEB-A297-472B-A590-F4079B9B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anose="02020603050405020304" pitchFamily="18" charset="0"/>
              </a:rPr>
              <a:t>1-</a:t>
            </a:r>
            <a:fld id="{358A89B9-18DA-479F-B1A4-ECDF868DE7BA}" type="slidenum">
              <a:rPr lang="en-US" altLang="en-US" sz="10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90DAD5F4-704F-4EE6-B5E5-B01E24B4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763000" cy="6067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public class Exam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 (String [] args)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double test1=75, test2=68, total_test1, total_test2;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System.out.println("Exam results");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total_test1 = result(test1);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System.out.println("Total test 1 : "+ total_test1);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total_test2 = result(test1,test2);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System.out.println("Total test 2 : "+ total_test2);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public static double result (double i)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double bonusMark = i + 5;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return bonusMark;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public static double result (double i, double j)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double finalMark = 20.0 / 100 * (i + j) 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return finalMark;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9" name="Oval 8">
            <a:extLst>
              <a:ext uri="{FF2B5EF4-FFF2-40B4-BE49-F238E27FC236}">
                <a16:creationId xmlns:a16="http://schemas.microsoft.com/office/drawing/2014/main" id="{0C7F826F-6B98-41FA-A75A-264E74F4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27432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  <p:sp>
        <p:nvSpPr>
          <p:cNvPr id="47110" name="Oval 8">
            <a:extLst>
              <a:ext uri="{FF2B5EF4-FFF2-40B4-BE49-F238E27FC236}">
                <a16:creationId xmlns:a16="http://schemas.microsoft.com/office/drawing/2014/main" id="{AC0C8BA1-A336-48DB-9A64-51CE39A3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76800"/>
            <a:ext cx="4343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FB28552-A0AA-4CC0-822E-77D726309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Arguments/Data to Methods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8E86A3B-7355-4002-A328-D3F2217B1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Sometimes, one or more pieces of data need to be sent to a method.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An </a:t>
            </a:r>
            <a:r>
              <a:rPr lang="en-US" altLang="en-US" b="1" dirty="0">
                <a:solidFill>
                  <a:srgbClr val="C00000"/>
                </a:solidFill>
              </a:rPr>
              <a:t>actual parameter </a:t>
            </a:r>
            <a:r>
              <a:rPr lang="en-US" altLang="en-US" dirty="0"/>
              <a:t>is any piece of data that is passed into a method when the </a:t>
            </a:r>
            <a:r>
              <a:rPr lang="en-US" altLang="en-US" u="sng" dirty="0"/>
              <a:t>method is called</a:t>
            </a:r>
            <a:r>
              <a:rPr lang="en-US" alt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C00000"/>
                </a:solidFill>
              </a:rPr>
              <a:t>formal parameter </a:t>
            </a:r>
            <a:r>
              <a:rPr lang="en-US" altLang="en-US" dirty="0"/>
              <a:t>is a variable listed </a:t>
            </a:r>
            <a:r>
              <a:rPr lang="en-US" altLang="en-US" u="sng" dirty="0"/>
              <a:t>in the method’s header</a:t>
            </a:r>
            <a:r>
              <a:rPr lang="en-US" altLang="en-US" dirty="0"/>
              <a:t> that receives the actual parameter that is passed into a method.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actual and the formal parameter variable must be of the same/compatible data type.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Multiple parameters can be passed sequentially into a </a:t>
            </a:r>
            <a:r>
              <a:rPr lang="en-US" altLang="en-US" b="1" dirty="0">
                <a:solidFill>
                  <a:srgbClr val="C00000"/>
                </a:solidFill>
              </a:rPr>
              <a:t>parameter list</a:t>
            </a:r>
            <a:r>
              <a:rPr lang="en-US" altLang="en-US" dirty="0"/>
              <a:t>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BCA6BF0-61FE-477A-A99B-8C4B6670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6CE99AE-F641-407F-A535-3C4420A2286E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6" name="Rectangle 4">
            <a:extLst>
              <a:ext uri="{FF2B5EF4-FFF2-40B4-BE49-F238E27FC236}">
                <a16:creationId xmlns:a16="http://schemas.microsoft.com/office/drawing/2014/main" id="{A22F797E-2CFE-49C5-8A3D-DFE8C9907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Arguments/Data to Methods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70C9F16-D127-40C3-85F3-2E2C323BA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altLang="en-US" sz="2400" dirty="0"/>
              <a:t>In Java, data are passed by value.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en-US" sz="2400" b="1" dirty="0"/>
              <a:t>‘</a:t>
            </a:r>
            <a:r>
              <a:rPr lang="en-US" altLang="en-US" sz="2400" b="1" dirty="0">
                <a:solidFill>
                  <a:srgbClr val="C00000"/>
                </a:solidFill>
              </a:rPr>
              <a:t>Pass by Value</a:t>
            </a:r>
            <a:r>
              <a:rPr lang="en-US" altLang="en-US" sz="2400" b="1" dirty="0"/>
              <a:t>’ </a:t>
            </a:r>
            <a:r>
              <a:rPr lang="en-US" altLang="en-US" sz="2400" dirty="0"/>
              <a:t>means that only a copy of the actual data’s value is passed into the method through the formal parameter.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altLang="en-US" sz="2400" dirty="0"/>
              <a:t>One-directional communication: called method </a:t>
            </a:r>
            <a:r>
              <a:rPr lang="en-US" altLang="en-US" sz="2400" b="1" dirty="0"/>
              <a:t>cannot</a:t>
            </a:r>
            <a:r>
              <a:rPr lang="en-US" altLang="en-US" sz="2400" dirty="0"/>
              <a:t> modify the value of the actual data.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27FBF8B-1254-45E1-8DCD-B512FF9F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3B3D8A2B-A2F8-40FB-A5F9-58C1D329F3E3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4725400-FD44-4D26-9B57-EFDFF59F4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Formal Parameter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5F9A51-731A-4496-81EE-250C1E75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Syntax: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b="1" dirty="0"/>
              <a:t>In method header:</a:t>
            </a:r>
            <a:endParaRPr lang="en-MY" altLang="en-US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baseline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aseline="0" dirty="0">
                <a:solidFill>
                  <a:srgbClr val="C00000"/>
                </a:solidFill>
              </a:rPr>
              <a:t>Note: </a:t>
            </a:r>
            <a:r>
              <a:rPr lang="en-US" altLang="en-US" baseline="0" dirty="0"/>
              <a:t>If more than 1 parameters, each parameter is separated with comma (,)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/>
              <a:t>Eg.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public static void showMessage( String  name )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public static void showMessage( String  name, int num )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997F69AB-F46B-4276-A5EA-27581B71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EFBE68C-053A-471F-90BE-334A3E0047D9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2C35F5A-2C64-4017-9ACF-D9BADBD6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89088"/>
            <a:ext cx="18473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E02749C-B20E-4A65-985E-61CEA646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69" y="3127132"/>
            <a:ext cx="7991231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240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</a:rPr>
              <a:t>variableName,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240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</a:rPr>
              <a:t>variableName,....)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4725400-FD44-4D26-9B57-EFDFF59F4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Actual Parameter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5F9A51-731A-4496-81EE-250C1E75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Syntax: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b="1" dirty="0"/>
              <a:t>In method call:</a:t>
            </a:r>
            <a:endParaRPr lang="en-MY" altLang="en-US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baseline="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aseline="0" dirty="0">
                <a:solidFill>
                  <a:srgbClr val="C00000"/>
                </a:solidFill>
              </a:rPr>
              <a:t>Note: </a:t>
            </a:r>
            <a:r>
              <a:rPr lang="en-US" altLang="en-US" baseline="0" dirty="0"/>
              <a:t>If more than 1 parameters, each parameter is separated with comma (,)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/>
              <a:t>Eg.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showMessage( name 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showMessage( name, num 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997F69AB-F46B-4276-A5EA-27581B71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EFBE68C-053A-471F-90BE-334A3E0047D9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2C35F5A-2C64-4017-9ACF-D9BADBD6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89088"/>
            <a:ext cx="18473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MY" altLang="en-US" sz="3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E02749C-B20E-4A65-985E-61CEA646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31" y="3123831"/>
            <a:ext cx="7611291" cy="670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</a:rPr>
              <a:t>variableName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variableName</a:t>
            </a:r>
            <a:r>
              <a:rPr lang="en-US" altLang="en-US" sz="2800" dirty="0">
                <a:latin typeface="Courier New" panose="02070309020205020404" pitchFamily="49" charset="0"/>
              </a:rPr>
              <a:t>,....)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13E79-AD15-46CF-A723-0EFC2D8A229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29200" y="5092700"/>
            <a:ext cx="3522092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+mn-lt"/>
              </a:rPr>
              <a:t>showMessage( 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String</a:t>
            </a:r>
            <a:r>
              <a:rPr lang="en-US" altLang="en-US" sz="2800" b="1" dirty="0">
                <a:latin typeface="+mn-lt"/>
              </a:rPr>
              <a:t> name</a:t>
            </a:r>
            <a:r>
              <a:rPr lang="en-US" altLang="en-US" sz="28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)</a:t>
            </a:r>
            <a:r>
              <a:rPr lang="en-US" altLang="en-US" sz="2800" dirty="0">
                <a:latin typeface="+mn-lt"/>
              </a:rPr>
              <a:t> 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6BB83BD2-34B9-486C-B9B0-570E14293517}"/>
              </a:ext>
            </a:extLst>
          </p:cNvPr>
          <p:cNvSpPr/>
          <p:nvPr/>
        </p:nvSpPr>
        <p:spPr bwMode="auto">
          <a:xfrm>
            <a:off x="6069013" y="4800600"/>
            <a:ext cx="1855787" cy="1068387"/>
          </a:xfrm>
          <a:prstGeom prst="mathMultiply">
            <a:avLst>
              <a:gd name="adj1" fmla="val 11105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MY" baseline="0"/>
          </a:p>
        </p:txBody>
      </p:sp>
    </p:spTree>
    <p:extLst>
      <p:ext uri="{BB962C8B-B14F-4D97-AF65-F5344CB8AC3E}">
        <p14:creationId xmlns:p14="http://schemas.microsoft.com/office/powerpoint/2010/main" val="188794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ED1CB7F-99C9-4F20-B177-ED73C3372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8" y="435225"/>
            <a:ext cx="7315200" cy="992188"/>
          </a:xfrm>
        </p:spPr>
        <p:txBody>
          <a:bodyPr/>
          <a:lstStyle/>
          <a:p>
            <a:pPr eaLnBrk="1" hangingPunct="1"/>
            <a:r>
              <a:rPr lang="en-US" altLang="en-US" dirty="0"/>
              <a:t>Formal vs Actual Parameters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B3C4B11-48B4-4323-A622-F2E9D4B3D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924800" cy="1219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When a method is called, the </a:t>
            </a:r>
            <a:r>
              <a:rPr lang="en-US" altLang="en-US" sz="2400" b="1" dirty="0">
                <a:solidFill>
                  <a:srgbClr val="C00000"/>
                </a:solidFill>
              </a:rPr>
              <a:t>actual parameters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in the method call </a:t>
            </a:r>
            <a:r>
              <a:rPr lang="en-US" altLang="en-US" sz="2400" u="sng" dirty="0"/>
              <a:t>are copied </a:t>
            </a:r>
            <a:r>
              <a:rPr lang="en-US" altLang="en-US" sz="2400" dirty="0"/>
              <a:t>into the </a:t>
            </a:r>
            <a:r>
              <a:rPr lang="en-US" altLang="en-US" sz="2400" b="1" dirty="0">
                <a:solidFill>
                  <a:srgbClr val="C00000"/>
                </a:solidFill>
              </a:rPr>
              <a:t>formal parameters </a:t>
            </a:r>
            <a:r>
              <a:rPr lang="en-US" altLang="en-US" sz="2400" dirty="0"/>
              <a:t>in the method header of the method definition.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60979B48-D60C-4E4A-906D-2C37C0C9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76E26-929F-4238-8CCE-A250CA3BFD5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CBB2DA66-3580-4B03-B1B2-99B9D055105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746625"/>
            <a:ext cx="7685088" cy="1806575"/>
            <a:chOff x="658" y="2338"/>
            <a:chExt cx="2756" cy="1069"/>
          </a:xfrm>
        </p:grpSpPr>
        <p:sp>
          <p:nvSpPr>
            <p:cNvPr id="16403" name="Text Box 5">
              <a:extLst>
                <a:ext uri="{FF2B5EF4-FFF2-40B4-BE49-F238E27FC236}">
                  <a16:creationId xmlns:a16="http://schemas.microsoft.com/office/drawing/2014/main" id="{65C49BFC-2E83-47D8-9424-4826A11D0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338"/>
              <a:ext cx="275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public static void showMessage(String name, int num)</a:t>
              </a:r>
            </a:p>
          </p:txBody>
        </p:sp>
        <p:sp>
          <p:nvSpPr>
            <p:cNvPr id="16404" name="Text Box 6">
              <a:extLst>
                <a:ext uri="{FF2B5EF4-FFF2-40B4-BE49-F238E27FC236}">
                  <a16:creationId xmlns:a16="http://schemas.microsoft.com/office/drawing/2014/main" id="{070DBA0A-DFD8-4FD3-B4B5-10403B834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563"/>
              <a:ext cx="2500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   for (int </a:t>
              </a:r>
              <a:r>
                <a:rPr lang="en-US" altLang="en-US" sz="28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=1;</a:t>
              </a:r>
              <a:r>
                <a:rPr lang="en-US" altLang="en-US" sz="2800" b="1" baseline="0" dirty="0">
                  <a:latin typeface="Courier New" panose="02070309020205020404" pitchFamily="49" charset="0"/>
                </a:rPr>
                <a:t> </a:t>
              </a:r>
              <a:r>
                <a:rPr lang="en-US" altLang="en-US" sz="28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 &lt;= num; </a:t>
              </a:r>
              <a:r>
                <a:rPr lang="en-US" altLang="en-US" sz="28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++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  	</a:t>
              </a:r>
              <a:r>
                <a:rPr lang="en-US" altLang="en-US" sz="2800" b="1" dirty="0" err="1">
                  <a:latin typeface="Courier New" panose="02070309020205020404" pitchFamily="49" charset="0"/>
                </a:rPr>
                <a:t>System.out.println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(</a:t>
              </a:r>
              <a:r>
                <a:rPr lang="en-US" altLang="en-US" sz="2800" dirty="0">
                  <a:latin typeface="Courier New" panose="02070309020205020404" pitchFamily="49" charset="0"/>
                </a:rPr>
                <a:t>"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Hello, </a:t>
              </a:r>
              <a:r>
                <a:rPr lang="en-US" altLang="en-US" sz="2800" dirty="0">
                  <a:latin typeface="Courier New" panose="02070309020205020404" pitchFamily="49" charset="0"/>
                </a:rPr>
                <a:t>"</a:t>
              </a:r>
              <a:r>
                <a:rPr lang="en-US" altLang="en-US" sz="2800" b="1" dirty="0">
                  <a:latin typeface="Courier New" panose="02070309020205020404" pitchFamily="49" charset="0"/>
                </a:rPr>
                <a:t> +name);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6390" name="Text Box 7">
            <a:extLst>
              <a:ext uri="{FF2B5EF4-FFF2-40B4-BE49-F238E27FC236}">
                <a16:creationId xmlns:a16="http://schemas.microsoft.com/office/drawing/2014/main" id="{6A339BE9-1D1A-4688-8B2D-82B2B737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525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baseline="0" dirty="0">
                <a:latin typeface="Courier New" panose="02070309020205020404" pitchFamily="49" charset="0"/>
              </a:rPr>
              <a:t>   </a:t>
            </a:r>
            <a:r>
              <a:rPr lang="en-US" altLang="en-US" sz="3600" b="1" dirty="0">
                <a:latin typeface="Courier New" panose="02070309020205020404" pitchFamily="49" charset="0"/>
              </a:rPr>
              <a:t>showMessage(</a:t>
            </a:r>
            <a:r>
              <a:rPr lang="en-US" altLang="en-US" sz="3600" dirty="0">
                <a:latin typeface="Courier New" panose="02070309020205020404" pitchFamily="49" charset="0"/>
              </a:rPr>
              <a:t>"</a:t>
            </a:r>
            <a:r>
              <a:rPr lang="en-US" altLang="en-US" sz="3600" b="1" dirty="0">
                <a:latin typeface="Courier New" panose="02070309020205020404" pitchFamily="49" charset="0"/>
              </a:rPr>
              <a:t>Ali</a:t>
            </a:r>
            <a:r>
              <a:rPr lang="en-US" altLang="en-US" sz="3600" dirty="0">
                <a:latin typeface="Courier New" panose="02070309020205020404" pitchFamily="49" charset="0"/>
              </a:rPr>
              <a:t>"</a:t>
            </a:r>
            <a:r>
              <a:rPr lang="en-US" altLang="en-US" sz="3600" b="1" dirty="0">
                <a:latin typeface="Courier New" panose="02070309020205020404" pitchFamily="49" charset="0"/>
              </a:rPr>
              <a:t>,3);</a:t>
            </a:r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4D5BBC30-0049-4560-A01E-A708A6149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8" y="4038600"/>
            <a:ext cx="8305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cxnSp>
        <p:nvCxnSpPr>
          <p:cNvPr id="36872" name="AutoShape 10">
            <a:extLst>
              <a:ext uri="{FF2B5EF4-FFF2-40B4-BE49-F238E27FC236}">
                <a16:creationId xmlns:a16="http://schemas.microsoft.com/office/drawing/2014/main" id="{AA9E5317-49AC-4800-BF60-02F64A9789D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94337" y="4030663"/>
            <a:ext cx="1279525" cy="5334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AutoShape 11">
            <a:extLst>
              <a:ext uri="{FF2B5EF4-FFF2-40B4-BE49-F238E27FC236}">
                <a16:creationId xmlns:a16="http://schemas.microsoft.com/office/drawing/2014/main" id="{4DF63895-9DD3-40DF-B10A-6A8FE66CB77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23050" y="3740150"/>
            <a:ext cx="1279525" cy="111442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Rectangle 11">
            <a:extLst>
              <a:ext uri="{FF2B5EF4-FFF2-40B4-BE49-F238E27FC236}">
                <a16:creationId xmlns:a16="http://schemas.microsoft.com/office/drawing/2014/main" id="{3B2121B5-6976-41F2-97AA-D8837507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2379177" cy="3795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Method definition:</a:t>
            </a:r>
            <a:endParaRPr lang="en-MY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8139" name="Rectangle 12">
            <a:extLst>
              <a:ext uri="{FF2B5EF4-FFF2-40B4-BE49-F238E27FC236}">
                <a16:creationId xmlns:a16="http://schemas.microsoft.com/office/drawing/2014/main" id="{C75A6E1C-FEF0-451E-B73B-0B9E6007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1988"/>
            <a:ext cx="2057400" cy="379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Method call:</a:t>
            </a:r>
            <a:endParaRPr lang="en-MY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8140" name="TextBox 1">
            <a:extLst>
              <a:ext uri="{FF2B5EF4-FFF2-40B4-BE49-F238E27FC236}">
                <a16:creationId xmlns:a16="http://schemas.microsoft.com/office/drawing/2014/main" id="{E0826484-E4FA-4E15-9AD4-ADEB23A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808" y="3365499"/>
            <a:ext cx="176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(Copy &amp; pass the values to method)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94993FF-40FC-4CEE-8BDB-486C39F325BC}"/>
              </a:ext>
            </a:extLst>
          </p:cNvPr>
          <p:cNvSpPr>
            <a:spLocks/>
          </p:cNvSpPr>
          <p:nvPr/>
        </p:nvSpPr>
        <p:spPr bwMode="auto">
          <a:xfrm rot="-5400000">
            <a:off x="6068219" y="2575719"/>
            <a:ext cx="241300" cy="1185862"/>
          </a:xfrm>
          <a:prstGeom prst="rightBrace">
            <a:avLst>
              <a:gd name="adj1" fmla="val 8327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E3F94-0C90-4807-AEED-D734BBC9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541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+mn-lt"/>
              </a:rPr>
              <a:t>Actual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C02240A-036E-4F64-9DF5-596A0E4511BB}"/>
              </a:ext>
            </a:extLst>
          </p:cNvPr>
          <p:cNvSpPr>
            <a:spLocks/>
          </p:cNvSpPr>
          <p:nvPr/>
        </p:nvSpPr>
        <p:spPr bwMode="auto">
          <a:xfrm rot="5400000">
            <a:off x="6573044" y="3842544"/>
            <a:ext cx="265112" cy="2895600"/>
          </a:xfrm>
          <a:prstGeom prst="rightBrace">
            <a:avLst>
              <a:gd name="adj1" fmla="val 8343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55335-0E92-48BF-8F14-3EBC9591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56" y="5360570"/>
            <a:ext cx="22288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+mn-lt"/>
              </a:rPr>
              <a:t>Formal Parameters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7E30C6AA-3E36-4BE0-BF08-60080BD4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86723"/>
            <a:ext cx="297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(Should be the same data type)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02D42630-460C-42ED-BC13-67B0D8D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108" y="5644518"/>
            <a:ext cx="1349375" cy="107791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>
                <a:latin typeface="Times New Roman" panose="02020603050405020304" pitchFamily="18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>
                <a:latin typeface="Times New Roman" panose="02020603050405020304" pitchFamily="18" charset="0"/>
              </a:rPr>
              <a:t>Hello 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>
                <a:latin typeface="Times New Roman" panose="02020603050405020304" pitchFamily="18" charset="0"/>
              </a:rPr>
              <a:t>Hello 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>
                <a:latin typeface="Times New Roman" panose="02020603050405020304" pitchFamily="18" charset="0"/>
              </a:rPr>
              <a:t>Hello Ali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/>
      <p:bldP spid="3" grpId="0" animBg="1"/>
      <p:bldP spid="4" grpId="0"/>
      <p:bldP spid="18" grpId="0" animBg="1"/>
      <p:bldP spid="19" grpId="0"/>
      <p:bldP spid="22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0089EBA-089C-419F-9E22-009A4475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58420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DBF75-7800-44CB-A7E1-74A8C05BD92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B4387B1C-FC41-4E09-B523-C252C788BD4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40225"/>
            <a:ext cx="7829550" cy="1806575"/>
            <a:chOff x="658" y="2338"/>
            <a:chExt cx="2808" cy="1069"/>
          </a:xfrm>
        </p:grpSpPr>
        <p:sp>
          <p:nvSpPr>
            <p:cNvPr id="18449" name="Text Box 5">
              <a:extLst>
                <a:ext uri="{FF2B5EF4-FFF2-40B4-BE49-F238E27FC236}">
                  <a16:creationId xmlns:a16="http://schemas.microsoft.com/office/drawing/2014/main" id="{C96137BC-DE68-4F32-B2BA-AD96B4FF9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338"/>
              <a:ext cx="280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 dirty="0">
                  <a:latin typeface="Courier New" panose="02070309020205020404" pitchFamily="49" charset="0"/>
                </a:rPr>
                <a:t>public static void showMessage(int num, String name)</a:t>
              </a:r>
            </a:p>
          </p:txBody>
        </p:sp>
        <p:sp>
          <p:nvSpPr>
            <p:cNvPr id="18450" name="Text Box 6">
              <a:extLst>
                <a:ext uri="{FF2B5EF4-FFF2-40B4-BE49-F238E27FC236}">
                  <a16:creationId xmlns:a16="http://schemas.microsoft.com/office/drawing/2014/main" id="{B1D8689F-1CDB-4940-8AB5-38CD6FF4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563"/>
              <a:ext cx="2500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latin typeface="Courier New" panose="02070309020205020404" pitchFamily="49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latin typeface="Courier New" panose="02070309020205020404" pitchFamily="49" charset="0"/>
                </a:rPr>
                <a:t>   for (int i=1;</a:t>
              </a:r>
              <a:r>
                <a:rPr lang="en-US" altLang="en-US" sz="2800" b="1" baseline="0">
                  <a:latin typeface="Courier New" panose="02070309020205020404" pitchFamily="49" charset="0"/>
                </a:rPr>
                <a:t> </a:t>
              </a:r>
              <a:r>
                <a:rPr lang="en-US" altLang="en-US" sz="2800" b="1">
                  <a:latin typeface="Courier New" panose="02070309020205020404" pitchFamily="49" charset="0"/>
                </a:rPr>
                <a:t>i &lt;= num; i++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latin typeface="Courier New" panose="02070309020205020404" pitchFamily="49" charset="0"/>
                </a:rPr>
                <a:t>  	System.out.println(</a:t>
              </a:r>
              <a:r>
                <a:rPr lang="en-US" altLang="en-US" sz="2800">
                  <a:latin typeface="Courier New" panose="02070309020205020404" pitchFamily="49" charset="0"/>
                </a:rPr>
                <a:t>"</a:t>
              </a:r>
              <a:r>
                <a:rPr lang="en-US" altLang="en-US" sz="2800" b="1">
                  <a:latin typeface="Courier New" panose="02070309020205020404" pitchFamily="49" charset="0"/>
                </a:rPr>
                <a:t>Hello, </a:t>
              </a:r>
              <a:r>
                <a:rPr lang="en-US" altLang="en-US" sz="2800">
                  <a:latin typeface="Courier New" panose="02070309020205020404" pitchFamily="49" charset="0"/>
                </a:rPr>
                <a:t>"</a:t>
              </a:r>
              <a:r>
                <a:rPr lang="en-US" altLang="en-US" sz="2800" b="1">
                  <a:latin typeface="Courier New" panose="02070309020205020404" pitchFamily="49" charset="0"/>
                </a:rPr>
                <a:t> +name);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8437" name="Text Box 7">
            <a:extLst>
              <a:ext uri="{FF2B5EF4-FFF2-40B4-BE49-F238E27FC236}">
                <a16:creationId xmlns:a16="http://schemas.microsoft.com/office/drawing/2014/main" id="{534DA0F8-E271-4BD6-BB72-BA83ADA5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1981200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baseline="0" dirty="0">
                <a:latin typeface="Courier New" panose="02070309020205020404" pitchFamily="49" charset="0"/>
              </a:rPr>
              <a:t>String name = </a:t>
            </a:r>
            <a:r>
              <a:rPr lang="en-US" altLang="en-US" sz="2400" b="1" baseline="0" dirty="0">
                <a:latin typeface="Agency FB" panose="020B0503020202020204" pitchFamily="34" charset="0"/>
              </a:rPr>
              <a:t>“</a:t>
            </a:r>
            <a:r>
              <a:rPr lang="en-US" altLang="en-US" sz="24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Aina</a:t>
            </a:r>
            <a:r>
              <a:rPr lang="en-US" altLang="en-US" sz="2400" b="1" baseline="0" dirty="0">
                <a:latin typeface="Agency FB" panose="020B0503020202020204" pitchFamily="34" charset="0"/>
                <a:cs typeface="Courier New" panose="02070309020205020404" pitchFamily="49" charset="0"/>
              </a:rPr>
              <a:t>”;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showMessage(num, name)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8" name="Line 8">
            <a:extLst>
              <a:ext uri="{FF2B5EF4-FFF2-40B4-BE49-F238E27FC236}">
                <a16:creationId xmlns:a16="http://schemas.microsoft.com/office/drawing/2014/main" id="{84D1E2A1-74A0-407A-83C2-C52489152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708400"/>
            <a:ext cx="8305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cxnSp>
        <p:nvCxnSpPr>
          <p:cNvPr id="36872" name="AutoShape 10">
            <a:extLst>
              <a:ext uri="{FF2B5EF4-FFF2-40B4-BE49-F238E27FC236}">
                <a16:creationId xmlns:a16="http://schemas.microsoft.com/office/drawing/2014/main" id="{2D783241-E137-4EA1-BEFD-52532A3DC1FE}"/>
              </a:ext>
            </a:extLst>
          </p:cNvPr>
          <p:cNvCxnSpPr>
            <a:cxnSpLocks noChangeShapeType="1"/>
            <a:stCxn id="18437" idx="2"/>
          </p:cNvCxnSpPr>
          <p:nvPr/>
        </p:nvCxnSpPr>
        <p:spPr bwMode="auto">
          <a:xfrm rot="16200000" flipH="1">
            <a:off x="5260181" y="3694907"/>
            <a:ext cx="1349375" cy="322262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AutoShape 11">
            <a:extLst>
              <a:ext uri="{FF2B5EF4-FFF2-40B4-BE49-F238E27FC236}">
                <a16:creationId xmlns:a16="http://schemas.microsoft.com/office/drawing/2014/main" id="{EC25C034-530D-42DB-BA8E-2E8A4B99DD4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23050" y="3333750"/>
            <a:ext cx="1279525" cy="111442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Rectangle 11">
            <a:extLst>
              <a:ext uri="{FF2B5EF4-FFF2-40B4-BE49-F238E27FC236}">
                <a16:creationId xmlns:a16="http://schemas.microsoft.com/office/drawing/2014/main" id="{E0824BE7-59F2-4968-9D6C-D000AA25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08400"/>
            <a:ext cx="2379177" cy="37959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Method definition:</a:t>
            </a:r>
            <a:endParaRPr lang="en-MY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8139" name="Rectangle 12">
            <a:extLst>
              <a:ext uri="{FF2B5EF4-FFF2-40B4-BE49-F238E27FC236}">
                <a16:creationId xmlns:a16="http://schemas.microsoft.com/office/drawing/2014/main" id="{9BC3C7F4-5FE2-4979-8C6A-EFE14410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95588"/>
            <a:ext cx="2057400" cy="379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Method call:</a:t>
            </a:r>
            <a:endParaRPr lang="en-MY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8140" name="TextBox 1">
            <a:extLst>
              <a:ext uri="{FF2B5EF4-FFF2-40B4-BE49-F238E27FC236}">
                <a16:creationId xmlns:a16="http://schemas.microsoft.com/office/drawing/2014/main" id="{456DDBE2-A49B-478E-8C1E-93ADF927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071813"/>
            <a:ext cx="176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alibri" panose="020F0502020204030204" pitchFamily="34" charset="0"/>
              </a:rPr>
              <a:t>(Copy &amp; pass the values to method)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8F133FE-71EB-4DC2-BBA7-B2D2A64F30AB}"/>
              </a:ext>
            </a:extLst>
          </p:cNvPr>
          <p:cNvSpPr>
            <a:spLocks/>
          </p:cNvSpPr>
          <p:nvPr/>
        </p:nvSpPr>
        <p:spPr bwMode="auto">
          <a:xfrm rot="16200000">
            <a:off x="6171407" y="1867693"/>
            <a:ext cx="171450" cy="1719263"/>
          </a:xfrm>
          <a:prstGeom prst="rightBrace">
            <a:avLst>
              <a:gd name="adj1" fmla="val 8356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6D14B-D9CE-4DE0-94F4-CE02E38C9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2317750"/>
            <a:ext cx="1865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alibri" panose="020F0502020204030204" pitchFamily="34" charset="0"/>
              </a:rPr>
              <a:t>Actual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FE20FF-3A7B-4F9D-8226-F5F1BF6D3FC5}"/>
              </a:ext>
            </a:extLst>
          </p:cNvPr>
          <p:cNvSpPr>
            <a:spLocks/>
          </p:cNvSpPr>
          <p:nvPr/>
        </p:nvSpPr>
        <p:spPr bwMode="auto">
          <a:xfrm rot="5400000">
            <a:off x="6573044" y="3436144"/>
            <a:ext cx="265112" cy="2895600"/>
          </a:xfrm>
          <a:prstGeom prst="rightBrace">
            <a:avLst>
              <a:gd name="adj1" fmla="val 8343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7453F-4EFA-41CD-90B1-19E67DFD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967288"/>
            <a:ext cx="1866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alibri" panose="020F0502020204030204" pitchFamily="34" charset="0"/>
              </a:rPr>
              <a:t>Formal Parameters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6D64C883-C595-4450-83C2-6611C856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913" y="5638968"/>
            <a:ext cx="1349375" cy="1015663"/>
          </a:xfrm>
          <a:prstGeom prst="rect">
            <a:avLst/>
          </a:prstGeom>
          <a:solidFill>
            <a:schemeClr val="bg2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 dirty="0">
                <a:latin typeface="Times New Roman" panose="02020603050405020304" pitchFamily="18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 dirty="0">
                <a:latin typeface="Times New Roman" panose="02020603050405020304" pitchFamily="18" charset="0"/>
              </a:rPr>
              <a:t>Hello </a:t>
            </a:r>
            <a:r>
              <a:rPr lang="en-MY" altLang="en-US" sz="2400" b="1" dirty="0" err="1">
                <a:latin typeface="Times New Roman" panose="02020603050405020304" pitchFamily="18" charset="0"/>
              </a:rPr>
              <a:t>Aina</a:t>
            </a:r>
            <a:endParaRPr lang="en-MY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MY" altLang="en-US" sz="2400" b="1" dirty="0">
                <a:latin typeface="Times New Roman" panose="02020603050405020304" pitchFamily="18" charset="0"/>
              </a:rPr>
              <a:t>Hello </a:t>
            </a:r>
            <a:r>
              <a:rPr lang="en-MY" altLang="en-US" sz="2400" b="1" dirty="0" err="1">
                <a:latin typeface="Times New Roman" panose="02020603050405020304" pitchFamily="18" charset="0"/>
              </a:rPr>
              <a:t>Aina</a:t>
            </a:r>
            <a:endParaRPr lang="en-MY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MY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7CB63F3-9EDB-41D0-92FB-462AEFBBF040}"/>
              </a:ext>
            </a:extLst>
          </p:cNvPr>
          <p:cNvSpPr txBox="1">
            <a:spLocks noChangeArrowheads="1"/>
          </p:cNvSpPr>
          <p:nvPr/>
        </p:nvSpPr>
        <p:spPr>
          <a:xfrm>
            <a:off x="1131888" y="435225"/>
            <a:ext cx="7315200" cy="99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/>
              <a:t>Formal vs Actual Parameters</a:t>
            </a:r>
            <a:endParaRPr lang="en-US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/>
      <p:bldP spid="3" grpId="0" animBg="1"/>
      <p:bldP spid="4" grpId="0"/>
      <p:bldP spid="18" grpId="0" animBg="1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1743-4E45-449A-836A-9622D133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4AFF436-C847-4B09-BFC3-A85A8991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b="1" dirty="0"/>
              <a:t>What’s the output?</a:t>
            </a:r>
            <a:endParaRPr lang="en-US" altLang="en-US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4E03FF98-D143-4ACB-9513-FA99066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869410E-B115-4861-BBFF-8126CE5826FF}" type="slidenum">
              <a:rPr lang="en-US" altLang="en-US" sz="1800" smtClean="0">
                <a:latin typeface="Times New Roman" panose="02020603050405020304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F1C6728-8A76-4947-905A-0DDC4419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98750"/>
            <a:ext cx="5943600" cy="393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3370BEC3-FACA-436E-B697-9CFCB211F7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6796" y="2590800"/>
            <a:ext cx="1057579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MY" altLang="en-US" sz="3200" b="1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Gaddis_PL PPT template">
  <a:themeElements>
    <a:clrScheme name="1_Gaddis_PL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Gaddis_PL PPT templat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Gaddis_PL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ddis_PL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ddis_PL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2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1661</Words>
  <Application>Microsoft Office PowerPoint</Application>
  <PresentationFormat>On-screen Show (4:3)</PresentationFormat>
  <Paragraphs>231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Agency FB</vt:lpstr>
      <vt:lpstr>Arial</vt:lpstr>
      <vt:lpstr>Arial Narrow</vt:lpstr>
      <vt:lpstr>Calibri</vt:lpstr>
      <vt:lpstr>courier</vt:lpstr>
      <vt:lpstr>Courier New</vt:lpstr>
      <vt:lpstr>Rockwell</vt:lpstr>
      <vt:lpstr>Rockwell Condensed</vt:lpstr>
      <vt:lpstr>Rockwell Extra Bold</vt:lpstr>
      <vt:lpstr>Times New Roman</vt:lpstr>
      <vt:lpstr>Wingdings</vt:lpstr>
      <vt:lpstr>Wingdings 3</vt:lpstr>
      <vt:lpstr>1_Gaddis_PL PPT template</vt:lpstr>
      <vt:lpstr>Wood Type</vt:lpstr>
      <vt:lpstr>1_Wood Type</vt:lpstr>
      <vt:lpstr>2_Wood Type</vt:lpstr>
      <vt:lpstr>PowerPoint Presentation</vt:lpstr>
      <vt:lpstr>Objectives </vt:lpstr>
      <vt:lpstr>Passing Arguments/Data to Methods</vt:lpstr>
      <vt:lpstr>Passing Arguments/Data to Methods</vt:lpstr>
      <vt:lpstr>Formal Parameter List</vt:lpstr>
      <vt:lpstr>Actual Parameter List</vt:lpstr>
      <vt:lpstr>Formal vs Actual Parameters</vt:lpstr>
      <vt:lpstr>PowerPoint Presentation</vt:lpstr>
      <vt:lpstr>Exercise</vt:lpstr>
      <vt:lpstr>Exercise</vt:lpstr>
      <vt:lpstr>Exercise</vt:lpstr>
      <vt:lpstr>Exercise</vt:lpstr>
      <vt:lpstr>Exercise</vt:lpstr>
      <vt:lpstr>Value-returning Method: return statement</vt:lpstr>
      <vt:lpstr>Value-returning Method: return statement</vt:lpstr>
      <vt:lpstr>Value-returning Method: method header</vt:lpstr>
      <vt:lpstr>Value-returning Method: Example</vt:lpstr>
      <vt:lpstr>Value-returning Method: Example</vt:lpstr>
      <vt:lpstr>Value-returning Method: method call</vt:lpstr>
      <vt:lpstr>Value-returning Method: Examples</vt:lpstr>
      <vt:lpstr>OUTPUT</vt:lpstr>
      <vt:lpstr>PowerPoint Presentation</vt:lpstr>
      <vt:lpstr>OUTPUT</vt:lpstr>
      <vt:lpstr>Exercise</vt:lpstr>
      <vt:lpstr>Exercise </vt:lpstr>
      <vt:lpstr>Method Overloading</vt:lpstr>
      <vt:lpstr>Method Overloading</vt:lpstr>
      <vt:lpstr>PowerPoint Presentation</vt:lpstr>
    </vt:vector>
  </TitlesOfParts>
  <Company>Copyright © 2008 Pearson Education, Inc. Publishing as Pearson Addison-Wesley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Starting Out with Programming Logic and Design</dc:subject>
  <dc:creator>Tony Gaddis</dc:creator>
  <cp:lastModifiedBy>Fathey</cp:lastModifiedBy>
  <cp:revision>148</cp:revision>
  <cp:lastPrinted>2009-04-22T19:24:48Z</cp:lastPrinted>
  <dcterms:created xsi:type="dcterms:W3CDTF">2007-10-26T13:07:02Z</dcterms:created>
  <dcterms:modified xsi:type="dcterms:W3CDTF">2022-01-18T04:29:54Z</dcterms:modified>
</cp:coreProperties>
</file>