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d0e8dc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d0e8dc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d0e8dc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d0e8dc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0c015f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0c015f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d0e8d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0d0e8d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d0e8dc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d0e8dc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d0e8dc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d0e8dc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d0e8dc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0d0e8dc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d0e8dc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d0e8dc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d0e8dc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0d0e8dc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0d0e8dc0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0d0e8dc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04000" y="2663000"/>
            <a:ext cx="4434900" cy="114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Category Review : Chips</a:t>
            </a:r>
            <a:endParaRPr b="1" sz="2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</a:t>
            </a:r>
            <a:r>
              <a:rPr b="1"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 Analytics</a:t>
            </a:r>
            <a:endParaRPr b="1"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4000" y="0"/>
            <a:ext cx="4477800" cy="2663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JUNE 2020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850" y="0"/>
            <a:ext cx="4647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0"/>
            <a:ext cx="8832300" cy="1017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Control Store Vs Other Stores</a:t>
            </a:r>
            <a:endParaRPr sz="36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941950"/>
            <a:ext cx="8832300" cy="4201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6025"/>
            <a:ext cx="4373225" cy="39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925" y="823000"/>
            <a:ext cx="4459075" cy="3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6350" y="4315800"/>
            <a:ext cx="827650" cy="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0"/>
            <a:ext cx="8832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4260300" cy="44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44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1150" y="4340650"/>
            <a:ext cx="802850" cy="8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0"/>
            <a:ext cx="6126300" cy="11598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Our 17 year history assures best practice in privacy, security      and the ethical use of data</a:t>
            </a:r>
            <a:endParaRPr sz="160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91925" y="0"/>
            <a:ext cx="27522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have a responsibility  to use data for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Quantium believes in using data for progress, with great care and responsibility. As such please respect the commercial in confidence nature of this document.</a:t>
            </a:r>
            <a:endParaRPr sz="12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1159800"/>
            <a:ext cx="6126300" cy="3983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</a:t>
            </a:r>
            <a:r>
              <a:rPr b="1" lang="en">
                <a:solidFill>
                  <a:srgbClr val="434343"/>
                </a:solidFill>
              </a:rPr>
              <a:t>Privacy               Security           Ethical Use                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                                      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</a:rPr>
              <a:t>We have built our Business     We are ISO27001 certified          Applies to all our facets of our    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Based on privacy by design     internationally recognised for      work, from the initiatives we take  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principles for the past 17         o</a:t>
            </a:r>
            <a:r>
              <a:rPr lang="en" sz="1000">
                <a:solidFill>
                  <a:srgbClr val="434343"/>
                </a:solidFill>
              </a:rPr>
              <a:t>ur ability to uphold best              on, the information we use and 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Years                                       practice standards across            how our solutions impact our 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</a:rPr>
              <a:t>Quantium has strict                  information security,                    individuals, organizations and 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Protocols around the               </a:t>
            </a:r>
            <a:r>
              <a:rPr lang="en" sz="1000">
                <a:solidFill>
                  <a:srgbClr val="434343"/>
                </a:solidFill>
              </a:rPr>
              <a:t>We use ‘bank grade’ security      society.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Receipt and storage of            </a:t>
            </a:r>
            <a:r>
              <a:rPr lang="en" sz="1000">
                <a:solidFill>
                  <a:srgbClr val="434343"/>
                </a:solidFill>
              </a:rPr>
              <a:t>to store and process data.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Personal information               Comply with 200+ security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</a:rPr>
              <a:t>All information is                      requirements from NAB, Wool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De-identified using                   -worths and other data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an irreversible tokenisation       partners.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Process with no ability to         All partner data is held in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re -identify individuals</a:t>
            </a:r>
            <a:r>
              <a:rPr lang="en" sz="1000">
                <a:solidFill>
                  <a:srgbClr val="434343"/>
                </a:solidFill>
              </a:rPr>
              <a:t>              separate restricted environm-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Ents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All access to partner data is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Limited to essential staff only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Security environment and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Processes regularly audited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                                                     by our data partners</a:t>
            </a:r>
            <a:endParaRPr sz="1000">
              <a:solidFill>
                <a:srgbClr val="434343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>
            <a:off x="2418250" y="1454850"/>
            <a:ext cx="10500" cy="3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4259025" y="1428150"/>
            <a:ext cx="10800" cy="3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600" y="4412250"/>
            <a:ext cx="957400" cy="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0"/>
            <a:ext cx="8832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b="1" lang="en" sz="2600">
                <a:solidFill>
                  <a:srgbClr val="000000"/>
                </a:solidFill>
              </a:rPr>
              <a:t>Task 1      </a:t>
            </a:r>
            <a:endParaRPr b="1" sz="2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Here you will include your high level findings and any key callouts for task 1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600">
                <a:solidFill>
                  <a:srgbClr val="000000"/>
                </a:solidFill>
              </a:rPr>
              <a:t>Task 2</a:t>
            </a:r>
            <a:endParaRPr b="1" sz="2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</a:rPr>
              <a:t>     </a:t>
            </a:r>
            <a:r>
              <a:rPr lang="en" sz="2100">
                <a:solidFill>
                  <a:srgbClr val="000000"/>
                </a:solidFill>
              </a:rPr>
              <a:t>Here you will include your high level findings and any key callouts 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for task 2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500" y="4415000"/>
            <a:ext cx="728500" cy="7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832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</a:t>
            </a:r>
            <a:r>
              <a:rPr b="1"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Category</a:t>
            </a:r>
            <a:endParaRPr b="1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941900" y="619725"/>
            <a:ext cx="1648500" cy="16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</a:t>
            </a:r>
            <a:r>
              <a:rPr b="1" lang="en" sz="6300">
                <a:solidFill>
                  <a:srgbClr val="FFFFFF"/>
                </a:solidFill>
              </a:rPr>
              <a:t>1</a:t>
            </a:r>
            <a:endParaRPr b="1" sz="63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75" y="4375075"/>
            <a:ext cx="768425" cy="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0"/>
            <a:ext cx="8832300" cy="1239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</a:rPr>
              <a:t>Overview</a:t>
            </a:r>
            <a:endParaRPr b="1" sz="370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43650"/>
            <a:ext cx="8832300" cy="4399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Sales have mainly been due to </a:t>
            </a:r>
            <a:r>
              <a:rPr b="1" lang="en" sz="1600">
                <a:solidFill>
                  <a:srgbClr val="000000"/>
                </a:solidFill>
              </a:rPr>
              <a:t>Budget - older families, Mainstream young singles/couples, and Mainstream - retirees shoppers</a:t>
            </a:r>
            <a:r>
              <a:rPr lang="en" sz="1600">
                <a:solidFill>
                  <a:srgbClr val="000000"/>
                </a:solidFill>
              </a:rPr>
              <a:t>. We found that the </a:t>
            </a:r>
            <a:r>
              <a:rPr b="1" lang="en" sz="1600">
                <a:solidFill>
                  <a:srgbClr val="000000"/>
                </a:solidFill>
              </a:rPr>
              <a:t>high spend in chips for mainstream </a:t>
            </a:r>
            <a:r>
              <a:rPr lang="en" sz="1600">
                <a:solidFill>
                  <a:srgbClr val="000000"/>
                </a:solidFill>
              </a:rPr>
              <a:t>young singles/couples and retirees is due to there </a:t>
            </a:r>
            <a:r>
              <a:rPr b="1" lang="en" sz="1600">
                <a:solidFill>
                  <a:srgbClr val="000000"/>
                </a:solidFill>
              </a:rPr>
              <a:t>being more of them than other buyers</a:t>
            </a:r>
            <a:r>
              <a:rPr lang="en" sz="1600">
                <a:solidFill>
                  <a:srgbClr val="000000"/>
                </a:solidFill>
              </a:rPr>
              <a:t>. Mainstream, midage and young singles and couples are also more likely to </a:t>
            </a:r>
            <a:r>
              <a:rPr b="1" lang="en" sz="1600">
                <a:solidFill>
                  <a:srgbClr val="000000"/>
                </a:solidFill>
              </a:rPr>
              <a:t>pay more per packet</a:t>
            </a:r>
            <a:r>
              <a:rPr lang="en" sz="1600">
                <a:solidFill>
                  <a:srgbClr val="000000"/>
                </a:solidFill>
              </a:rPr>
              <a:t> of chips. This is indicative of impulse buying behaviour.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We’ve also found that </a:t>
            </a:r>
            <a:r>
              <a:rPr b="1" lang="en" sz="1600">
                <a:solidFill>
                  <a:srgbClr val="000000"/>
                </a:solidFill>
              </a:rPr>
              <a:t>Mainstream young singles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and couples </a:t>
            </a:r>
            <a:r>
              <a:rPr lang="en" sz="1600">
                <a:solidFill>
                  <a:srgbClr val="000000"/>
                </a:solidFill>
              </a:rPr>
              <a:t>are </a:t>
            </a:r>
            <a:r>
              <a:rPr b="1" lang="en" sz="1600">
                <a:solidFill>
                  <a:srgbClr val="000000"/>
                </a:solidFill>
              </a:rPr>
              <a:t>23% more</a:t>
            </a:r>
            <a:r>
              <a:rPr lang="en" sz="1600">
                <a:solidFill>
                  <a:srgbClr val="000000"/>
                </a:solidFill>
              </a:rPr>
              <a:t> likely to purchase </a:t>
            </a:r>
            <a:r>
              <a:rPr b="1" lang="en" sz="1600">
                <a:solidFill>
                  <a:srgbClr val="000000"/>
                </a:solidFill>
              </a:rPr>
              <a:t>Tyrrells chips</a:t>
            </a:r>
            <a:r>
              <a:rPr lang="en" sz="1600">
                <a:solidFill>
                  <a:srgbClr val="000000"/>
                </a:solidFill>
              </a:rPr>
              <a:t> compared to the rest of the population. The Category Manager may want to </a:t>
            </a:r>
            <a:r>
              <a:rPr b="1" lang="en" sz="1600">
                <a:solidFill>
                  <a:srgbClr val="000000"/>
                </a:solidFill>
              </a:rPr>
              <a:t>increase the category’s performance</a:t>
            </a:r>
            <a:r>
              <a:rPr lang="en" sz="1600">
                <a:solidFill>
                  <a:srgbClr val="000000"/>
                </a:solidFill>
              </a:rPr>
              <a:t> by </a:t>
            </a:r>
            <a:r>
              <a:rPr b="1" lang="en" sz="1600">
                <a:solidFill>
                  <a:srgbClr val="000000"/>
                </a:solidFill>
              </a:rPr>
              <a:t>off-locating some Tyrrells</a:t>
            </a:r>
            <a:r>
              <a:rPr lang="en" sz="1600">
                <a:solidFill>
                  <a:srgbClr val="000000"/>
                </a:solidFill>
              </a:rPr>
              <a:t> and smaller packs of chips in discretionary space near segments where young singles and couples frequent more often to increase visibility and impulse behaviour.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Quantium can help the Category Manager with recommendations of where these segments are and further help them with measuring the impact of the changed placement.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550" y="4353000"/>
            <a:ext cx="790450" cy="7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0"/>
            <a:ext cx="8878500" cy="842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5"/>
                </a:solidFill>
                <a:latin typeface="Roboto"/>
                <a:ea typeface="Roboto"/>
                <a:cs typeface="Roboto"/>
                <a:sym typeface="Roboto"/>
              </a:rPr>
              <a:t>Affluence and its Effect on consumer buying for the category of chips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1090800"/>
            <a:ext cx="4306500" cy="40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572000" y="1090800"/>
            <a:ext cx="4572000" cy="405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842800"/>
            <a:ext cx="8878501" cy="43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925" y="4365425"/>
            <a:ext cx="778075" cy="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0"/>
            <a:ext cx="8832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6000" y="4325500"/>
            <a:ext cx="818000" cy="8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750"/>
            <a:ext cx="8832299" cy="4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0"/>
            <a:ext cx="8832300" cy="1017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05"/>
                </a:solidFill>
                <a:latin typeface="Roboto"/>
                <a:ea typeface="Roboto"/>
                <a:cs typeface="Roboto"/>
                <a:sym typeface="Roboto"/>
              </a:rPr>
              <a:t>Proportion of Customers by Affluence and Life Stage 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17600"/>
            <a:ext cx="8832300" cy="4125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11205" l="-12940" r="-15313" t="1792"/>
          <a:stretch/>
        </p:blipFill>
        <p:spPr>
          <a:xfrm>
            <a:off x="311700" y="1017600"/>
            <a:ext cx="8832300" cy="34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400" y="4303925"/>
            <a:ext cx="839575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0"/>
            <a:ext cx="8832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Trial Store Performance</a:t>
            </a:r>
            <a:endParaRPr b="1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425" y="4275925"/>
            <a:ext cx="867575" cy="8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227000" y="557725"/>
            <a:ext cx="1784700" cy="1735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   </a:t>
            </a:r>
            <a:r>
              <a:rPr lang="en" sz="7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7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