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BF0472-F7F0-40B7-9978-0B2390D46122}">
  <a:tblStyle styleId="{2ABF0472-F7F0-40B7-9978-0B2390D461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53" y="6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53973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555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465e7d8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465e7d8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175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47399318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47399318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595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147aa2a1d_0_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147aa2a1d_0_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011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473993181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473993181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836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473993181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473993181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701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24d9e645c_4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24d9e645c_4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827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24d9e645c_4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24d9e645c_4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528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24d9e645c_4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24d9e645c_4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010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47399318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947399318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145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47399318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47399318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7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47399318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47399318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032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47399318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47399318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051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47399318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47399318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7019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24d9e645c_4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924d9e645c_4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938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147aa2a1d_0_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9147aa2a1d_0_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1559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47399318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947399318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695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147aa2a1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147aa2a1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299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147aa2a1d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147aa2a1d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2939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4675e3ff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4675e3ff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21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4675e3ff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4675e3ff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273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473993181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473993181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091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47399318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47399318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687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4675e3f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4675e3f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27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aw.githubusercontent.com/nytimes/covid-19-data/master/us-states.csv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gif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gif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gif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gif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covid19/mobility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raw.githubusercontent.com/nytimes/covid-19-data/master/us-states.csv" TargetMode="External"/><Relationship Id="rId4" Type="http://schemas.openxmlformats.org/officeDocument/2006/relationships/hyperlink" Target="https://rt.liv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covid19/mobility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google.com/covid19/mobility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rt.live" TargetMode="External"/><Relationship Id="rId4" Type="http://schemas.openxmlformats.org/officeDocument/2006/relationships/hyperlink" Target="https://www.google.com/covid19/mobility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t.liv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19725" y="1902150"/>
            <a:ext cx="8520600" cy="13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chemeClr val="dk2"/>
                </a:solidFill>
              </a:rPr>
              <a:t>Effectiveness of shutdown policies</a:t>
            </a:r>
            <a:br>
              <a:rPr lang="en" sz="2800" b="1" dirty="0" smtClean="0">
                <a:solidFill>
                  <a:schemeClr val="dk2"/>
                </a:solidFill>
              </a:rPr>
            </a:br>
            <a:r>
              <a:rPr lang="en" sz="2800" b="1" dirty="0" smtClean="0">
                <a:solidFill>
                  <a:schemeClr val="dk2"/>
                </a:solidFill>
              </a:rPr>
              <a:t>on slowing SARS-CoV-2 transmissibility</a:t>
            </a:r>
            <a:endParaRPr sz="2800" b="1" dirty="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19725" y="3241350"/>
            <a:ext cx="7675800" cy="696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980000"/>
                </a:solidFill>
              </a:rPr>
              <a:t>Sawson Gholami, Grant </a:t>
            </a:r>
            <a:r>
              <a:rPr lang="en" sz="1600" b="1" dirty="0" smtClean="0">
                <a:solidFill>
                  <a:srgbClr val="980000"/>
                </a:solidFill>
              </a:rPr>
              <a:t>Pointon</a:t>
            </a:r>
            <a:endParaRPr lang="en" sz="1600" b="1" dirty="0">
              <a:solidFill>
                <a:srgbClr val="980000"/>
              </a:solidFill>
            </a:endParaRPr>
          </a:p>
          <a:p>
            <a:pPr marL="0" indent="0" algn="l"/>
            <a:r>
              <a:rPr lang="en" sz="1400" dirty="0">
                <a:solidFill>
                  <a:srgbClr val="980000"/>
                </a:solidFill>
              </a:rPr>
              <a:t>2020-08-25</a:t>
            </a:r>
            <a:endParaRPr sz="1200" dirty="0">
              <a:solidFill>
                <a:srgbClr val="98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Case and death counts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64" y="1188720"/>
            <a:ext cx="5296672" cy="385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311700" y="4663225"/>
            <a:ext cx="1656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Source: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NY Times</a:t>
            </a:r>
            <a:endParaRPr sz="1400"/>
          </a:p>
        </p:txBody>
      </p:sp>
      <p:sp>
        <p:nvSpPr>
          <p:cNvPr id="133" name="Google Shape;133;p22"/>
          <p:cNvSpPr/>
          <p:nvPr/>
        </p:nvSpPr>
        <p:spPr>
          <a:xfrm>
            <a:off x="0" y="1063350"/>
            <a:ext cx="9144000" cy="45600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Overview</a:t>
            </a: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311700" y="12468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For each of the 50 states: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Shutdown policies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Mobility of individuals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Basic reproduction number (R</a:t>
            </a:r>
            <a:r>
              <a:rPr lang="en" sz="1800" baseline="-25000"/>
              <a:t>0</a:t>
            </a:r>
            <a:r>
              <a:rPr lang="en" sz="1800"/>
              <a:t>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Case and death counts</a:t>
            </a:r>
            <a:endParaRPr sz="1800"/>
          </a:p>
        </p:txBody>
      </p:sp>
      <p:sp>
        <p:nvSpPr>
          <p:cNvPr id="140" name="Google Shape;14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0" y="1063350"/>
            <a:ext cx="9144000" cy="45600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analyses: Length of shutdown</a:t>
            </a:r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75" y="1316736"/>
            <a:ext cx="4297680" cy="3438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191" y="1316475"/>
            <a:ext cx="4284247" cy="342739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/>
          <p:nvPr/>
        </p:nvSpPr>
        <p:spPr>
          <a:xfrm>
            <a:off x="0" y="1063350"/>
            <a:ext cx="9144000" cy="45600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analyses: Clustering the states</a:t>
            </a:r>
            <a:endParaRPr sz="2200"/>
          </a:p>
        </p:txBody>
      </p:sp>
      <p:sp>
        <p:nvSpPr>
          <p:cNvPr id="156" name="Google Shape;15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0" y="1063350"/>
            <a:ext cx="9144000" cy="45600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14" y="1316736"/>
            <a:ext cx="5137572" cy="3736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analyses: Clustering the states</a:t>
            </a:r>
            <a:endParaRPr sz="2200"/>
          </a:p>
        </p:txBody>
      </p:sp>
      <p:sp>
        <p:nvSpPr>
          <p:cNvPr id="164" name="Google Shape;16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0" y="1063350"/>
            <a:ext cx="9144000" cy="45600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11" y="1270875"/>
            <a:ext cx="2127352" cy="1701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00" y="3227844"/>
            <a:ext cx="2127375" cy="170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13" y="1271025"/>
            <a:ext cx="2127375" cy="170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13" y="3225912"/>
            <a:ext cx="2127375" cy="170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646" y="1270866"/>
            <a:ext cx="2127375" cy="170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39648" y="3225923"/>
            <a:ext cx="2127375" cy="17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</a:t>
            </a:r>
            <a:r>
              <a:rPr lang="en" baseline="-25000"/>
              <a:t>0</a:t>
            </a:r>
            <a:r>
              <a:rPr lang="en"/>
              <a:t> during shutdown</a:t>
            </a:r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" y="1243587"/>
            <a:ext cx="4206225" cy="252373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/>
          <p:nvPr/>
        </p:nvSpPr>
        <p:spPr>
          <a:xfrm>
            <a:off x="0" y="1063350"/>
            <a:ext cx="9144000" cy="45600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744" y="1243584"/>
            <a:ext cx="4206240" cy="252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 descr="R_{0i} = \beta_0 + \eta_{state0} + (\beta_1 + \eta_{state1})x_i + (\beta_2 + \eta_{state2})x_i^2 + (\beta_3 + \eta_{state3})x_i^3 + \epsilon_i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488" y="4069080"/>
            <a:ext cx="8789036" cy="2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</a:t>
            </a:r>
            <a:r>
              <a:rPr lang="en" baseline="-25000"/>
              <a:t>0</a:t>
            </a:r>
            <a:r>
              <a:rPr lang="en"/>
              <a:t> during shutdown</a:t>
            </a:r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" y="1243587"/>
            <a:ext cx="4206225" cy="252373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0" y="1063350"/>
            <a:ext cx="9144000" cy="45600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744" y="1243584"/>
            <a:ext cx="4206240" cy="252374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/>
          <p:nvPr/>
        </p:nvSpPr>
        <p:spPr>
          <a:xfrm>
            <a:off x="1490450" y="4069080"/>
            <a:ext cx="731400" cy="36570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92" name="Google Shape;192;p28"/>
          <p:cNvSpPr/>
          <p:nvPr/>
        </p:nvSpPr>
        <p:spPr>
          <a:xfrm>
            <a:off x="3200400" y="4069080"/>
            <a:ext cx="731400" cy="36570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93" name="Google Shape;193;p28"/>
          <p:cNvSpPr/>
          <p:nvPr/>
        </p:nvSpPr>
        <p:spPr>
          <a:xfrm>
            <a:off x="5285232" y="4069080"/>
            <a:ext cx="731400" cy="36570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94" name="Google Shape;194;p28"/>
          <p:cNvSpPr/>
          <p:nvPr/>
        </p:nvSpPr>
        <p:spPr>
          <a:xfrm>
            <a:off x="7360920" y="4069080"/>
            <a:ext cx="731400" cy="36570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pic>
        <p:nvPicPr>
          <p:cNvPr id="195" name="Google Shape;195;p28" descr="R_{0i} = \beta_0 + \eta_{state0} + (\beta_1 + \eta_{state1})x_i + (\beta_2 + \eta_{state2})x_i^2 + (\beta_3 + \eta_{state3})x_i^3 + \epsilon_i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488" y="4069080"/>
            <a:ext cx="8789036" cy="2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</a:t>
            </a:r>
            <a:r>
              <a:rPr lang="en" baseline="-25000"/>
              <a:t>0</a:t>
            </a:r>
            <a:r>
              <a:rPr lang="en"/>
              <a:t> during shutdown</a:t>
            </a:r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" y="1243587"/>
            <a:ext cx="4206225" cy="252373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/>
          <p:nvPr/>
        </p:nvSpPr>
        <p:spPr>
          <a:xfrm>
            <a:off x="0" y="1063350"/>
            <a:ext cx="9144000" cy="45600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744" y="1243584"/>
            <a:ext cx="4206240" cy="252374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/>
          <p:nvPr/>
        </p:nvSpPr>
        <p:spPr>
          <a:xfrm>
            <a:off x="886968" y="4069080"/>
            <a:ext cx="320100" cy="32010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206" name="Google Shape;206;p29"/>
          <p:cNvSpPr/>
          <p:nvPr/>
        </p:nvSpPr>
        <p:spPr>
          <a:xfrm>
            <a:off x="2624328" y="4069080"/>
            <a:ext cx="320100" cy="32010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207" name="Google Shape;207;p29"/>
          <p:cNvSpPr/>
          <p:nvPr/>
        </p:nvSpPr>
        <p:spPr>
          <a:xfrm>
            <a:off x="4700016" y="4069080"/>
            <a:ext cx="320100" cy="32010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208" name="Google Shape;208;p29"/>
          <p:cNvSpPr/>
          <p:nvPr/>
        </p:nvSpPr>
        <p:spPr>
          <a:xfrm>
            <a:off x="6793992" y="4069080"/>
            <a:ext cx="320100" cy="32010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pic>
        <p:nvPicPr>
          <p:cNvPr id="209" name="Google Shape;209;p29" descr="R_{0i} = \beta_0 + \eta_{state0} + (\beta_1 + \eta_{state1})x_i + (\beta_2 + \eta_{state2})x_i^2 + (\beta_3 + \eta_{state3})x_i^3 + \epsilon_i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488" y="4069080"/>
            <a:ext cx="8789036" cy="2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</a:t>
            </a:r>
            <a:r>
              <a:rPr lang="en" baseline="-25000"/>
              <a:t>0</a:t>
            </a:r>
            <a:r>
              <a:rPr lang="en"/>
              <a:t> during </a:t>
            </a:r>
            <a:r>
              <a:rPr lang="en">
                <a:solidFill>
                  <a:srgbClr val="E06666"/>
                </a:solidFill>
              </a:rPr>
              <a:t>official</a:t>
            </a:r>
            <a:r>
              <a:rPr lang="en"/>
              <a:t> shutdown</a:t>
            </a:r>
            <a:endParaRPr/>
          </a:p>
        </p:txBody>
      </p:sp>
      <p:sp>
        <p:nvSpPr>
          <p:cNvPr id="215" name="Google Shape;21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aphicFrame>
        <p:nvGraphicFramePr>
          <p:cNvPr id="216" name="Google Shape;216;p30"/>
          <p:cNvGraphicFramePr/>
          <p:nvPr>
            <p:extLst>
              <p:ext uri="{D42A27DB-BD31-4B8C-83A1-F6EECF244321}">
                <p14:modId xmlns:p14="http://schemas.microsoft.com/office/powerpoint/2010/main" val="3236373854"/>
              </p:ext>
            </p:extLst>
          </p:nvPr>
        </p:nvGraphicFramePr>
        <p:xfrm>
          <a:off x="4493625" y="1243584"/>
          <a:ext cx="4114775" cy="1670785"/>
        </p:xfrm>
        <a:graphic>
          <a:graphicData uri="http://schemas.openxmlformats.org/drawingml/2006/table">
            <a:tbl>
              <a:tblPr>
                <a:noFill/>
                <a:tableStyleId>{2ABF0472-F7F0-40B7-9978-0B2390D46122}</a:tableStyleId>
              </a:tblPr>
              <a:tblGrid>
                <a:gridCol w="1422800"/>
                <a:gridCol w="657775"/>
                <a:gridCol w="619100"/>
                <a:gridCol w="737725"/>
                <a:gridCol w="677375"/>
              </a:tblGrid>
              <a:tr h="314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/>
                        <a:t>model</a:t>
                      </a:r>
                      <a:endParaRPr sz="900" b="1" dirty="0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AIC</a:t>
                      </a:r>
                      <a:endParaRPr sz="900" b="1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BIC</a:t>
                      </a:r>
                      <a:endParaRPr sz="900" b="1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𝛘</a:t>
                      </a:r>
                      <a:r>
                        <a:rPr lang="en" sz="900" b="1" baseline="30000"/>
                        <a:t>2</a:t>
                      </a:r>
                      <a:r>
                        <a:rPr lang="en" sz="900" b="1"/>
                        <a:t>(df)</a:t>
                      </a:r>
                      <a:endParaRPr sz="900" b="1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1"/>
                          </a:solidFill>
                        </a:rPr>
                        <a:t>𝙥</a:t>
                      </a:r>
                      <a:endParaRPr sz="900" b="1" dirty="0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</a:tr>
              <a:tr h="324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Linear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-</a:t>
                      </a:r>
                      <a:r>
                        <a:rPr lang="en" sz="800" dirty="0" smtClean="0"/>
                        <a:t>2935.8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-</a:t>
                      </a:r>
                      <a:r>
                        <a:rPr lang="en" sz="800" dirty="0" smtClean="0"/>
                        <a:t>2913.4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-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34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Linear + Linear random effect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-</a:t>
                      </a:r>
                      <a:r>
                        <a:rPr lang="en" sz="800" dirty="0" smtClean="0"/>
                        <a:t>4622.8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-4589.1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1691.0 </a:t>
                      </a:r>
                      <a:r>
                        <a:rPr lang="en" sz="800" dirty="0"/>
                        <a:t>(2)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&lt; 0.001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345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Quad + Linear random effect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-5949.5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-5910.2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1328.7 </a:t>
                      </a:r>
                      <a:r>
                        <a:rPr lang="en" sz="800" dirty="0"/>
                        <a:t>(1)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&lt; 0.001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34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Cubic + Linear random effect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-5985.9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-5941.0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38.4 </a:t>
                      </a:r>
                      <a:r>
                        <a:rPr lang="en" sz="800" dirty="0"/>
                        <a:t>(1)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&lt; 0.001</a:t>
                      </a:r>
                      <a:endParaRPr sz="8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217" name="Google Shape;217;p3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" y="1243587"/>
            <a:ext cx="4206225" cy="252373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0"/>
          <p:cNvSpPr/>
          <p:nvPr/>
        </p:nvSpPr>
        <p:spPr>
          <a:xfrm>
            <a:off x="0" y="1063350"/>
            <a:ext cx="9144000" cy="45600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</a:t>
            </a:r>
            <a:r>
              <a:rPr lang="en" baseline="-25000"/>
              <a:t>0</a:t>
            </a:r>
            <a:r>
              <a:rPr lang="en"/>
              <a:t> during </a:t>
            </a:r>
            <a:r>
              <a:rPr lang="en">
                <a:solidFill>
                  <a:srgbClr val="E06666"/>
                </a:solidFill>
              </a:rPr>
              <a:t>official</a:t>
            </a:r>
            <a:r>
              <a:rPr lang="en"/>
              <a:t> shutdown</a:t>
            </a:r>
            <a:endParaRPr/>
          </a:p>
        </p:txBody>
      </p:sp>
      <p:sp>
        <p:nvSpPr>
          <p:cNvPr id="224" name="Google Shape;22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aphicFrame>
        <p:nvGraphicFramePr>
          <p:cNvPr id="226" name="Google Shape;226;p31"/>
          <p:cNvGraphicFramePr/>
          <p:nvPr>
            <p:extLst>
              <p:ext uri="{D42A27DB-BD31-4B8C-83A1-F6EECF244321}">
                <p14:modId xmlns:p14="http://schemas.microsoft.com/office/powerpoint/2010/main" val="995664242"/>
              </p:ext>
            </p:extLst>
          </p:nvPr>
        </p:nvGraphicFramePr>
        <p:xfrm>
          <a:off x="4493625" y="3136392"/>
          <a:ext cx="4114050" cy="1948380"/>
        </p:xfrm>
        <a:graphic>
          <a:graphicData uri="http://schemas.openxmlformats.org/drawingml/2006/table">
            <a:tbl>
              <a:tblPr>
                <a:noFill/>
                <a:tableStyleId>{2ABF0472-F7F0-40B7-9978-0B2390D46122}</a:tableStyleId>
              </a:tblPr>
              <a:tblGrid>
                <a:gridCol w="1422550"/>
                <a:gridCol w="657675"/>
                <a:gridCol w="618975"/>
                <a:gridCol w="737600"/>
                <a:gridCol w="677250"/>
              </a:tblGrid>
              <a:tr h="0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Cubic + Linear random effect</a:t>
                      </a:r>
                      <a:endParaRPr sz="800" b="1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6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variable</a:t>
                      </a:r>
                      <a:endParaRPr sz="900" b="1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estimate</a:t>
                      </a:r>
                      <a:endParaRPr sz="900" b="1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SE</a:t>
                      </a:r>
                      <a:endParaRPr sz="900" b="1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𝙩</a:t>
                      </a:r>
                      <a:endParaRPr sz="900" b="1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𝙥</a:t>
                      </a:r>
                      <a:endParaRPr sz="900" b="1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</a:tr>
              <a:tr h="32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intercept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1.18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3.71E-02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31.67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&lt; 0.001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32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(shutdown day count)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-1.99E-02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1.40E-03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-</a:t>
                      </a:r>
                      <a:r>
                        <a:rPr lang="en" sz="800" dirty="0" smtClean="0"/>
                        <a:t>14.25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&lt; 0.001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33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(shutdown day count)</a:t>
                      </a:r>
                      <a:r>
                        <a:rPr lang="en" sz="1000" baseline="30000"/>
                        <a:t>2</a:t>
                      </a:r>
                      <a:endParaRPr sz="1000" baseline="30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4.52E-04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2.71E-05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16.68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&lt; 0.001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33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(shutdown day count)</a:t>
                      </a:r>
                      <a:r>
                        <a:rPr lang="en" sz="1000" baseline="30000"/>
                        <a:t>3</a:t>
                      </a:r>
                      <a:endParaRPr sz="1000" baseline="30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-</a:t>
                      </a:r>
                      <a:r>
                        <a:rPr lang="en" sz="800" dirty="0" smtClean="0"/>
                        <a:t>2.04E-06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3.28E-07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-6.23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&lt; 0.001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227" name="Google Shape;227;p31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00" y="1243570"/>
            <a:ext cx="4206225" cy="252373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1"/>
          <p:cNvSpPr/>
          <p:nvPr/>
        </p:nvSpPr>
        <p:spPr>
          <a:xfrm>
            <a:off x="0" y="1063350"/>
            <a:ext cx="9144000" cy="45600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Google Shape;216;p30"/>
          <p:cNvGraphicFramePr/>
          <p:nvPr>
            <p:extLst>
              <p:ext uri="{D42A27DB-BD31-4B8C-83A1-F6EECF244321}">
                <p14:modId xmlns:p14="http://schemas.microsoft.com/office/powerpoint/2010/main" val="3785879382"/>
              </p:ext>
            </p:extLst>
          </p:nvPr>
        </p:nvGraphicFramePr>
        <p:xfrm>
          <a:off x="4493625" y="1243584"/>
          <a:ext cx="4114775" cy="1670785"/>
        </p:xfrm>
        <a:graphic>
          <a:graphicData uri="http://schemas.openxmlformats.org/drawingml/2006/table">
            <a:tbl>
              <a:tblPr>
                <a:noFill/>
                <a:tableStyleId>{2ABF0472-F7F0-40B7-9978-0B2390D46122}</a:tableStyleId>
              </a:tblPr>
              <a:tblGrid>
                <a:gridCol w="1422800"/>
                <a:gridCol w="657775"/>
                <a:gridCol w="619100"/>
                <a:gridCol w="737725"/>
                <a:gridCol w="677375"/>
              </a:tblGrid>
              <a:tr h="314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/>
                        <a:t>model</a:t>
                      </a:r>
                      <a:endParaRPr sz="900" b="1" dirty="0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AIC</a:t>
                      </a:r>
                      <a:endParaRPr sz="900" b="1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BIC</a:t>
                      </a:r>
                      <a:endParaRPr sz="900" b="1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𝛘</a:t>
                      </a:r>
                      <a:r>
                        <a:rPr lang="en" sz="900" b="1" baseline="30000"/>
                        <a:t>2</a:t>
                      </a:r>
                      <a:r>
                        <a:rPr lang="en" sz="900" b="1"/>
                        <a:t>(df)</a:t>
                      </a:r>
                      <a:endParaRPr sz="900" b="1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1"/>
                          </a:solidFill>
                        </a:rPr>
                        <a:t>𝙥</a:t>
                      </a:r>
                      <a:endParaRPr sz="900" b="1" dirty="0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</a:tr>
              <a:tr h="324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Linear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-</a:t>
                      </a:r>
                      <a:r>
                        <a:rPr lang="en" sz="800" dirty="0" smtClean="0"/>
                        <a:t>2935.8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-</a:t>
                      </a:r>
                      <a:r>
                        <a:rPr lang="en" sz="800" dirty="0" smtClean="0"/>
                        <a:t>2913.4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-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34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Linear + Linear random effect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-</a:t>
                      </a:r>
                      <a:r>
                        <a:rPr lang="en" sz="800" dirty="0" smtClean="0"/>
                        <a:t>4622.8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-4589.1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1691.0 </a:t>
                      </a:r>
                      <a:r>
                        <a:rPr lang="en" sz="800" dirty="0"/>
                        <a:t>(2)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&lt; 0.001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345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Quad + Linear random effect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-5949.5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-5910.2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1328.7 </a:t>
                      </a:r>
                      <a:r>
                        <a:rPr lang="en" sz="800" dirty="0"/>
                        <a:t>(1)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&lt; 0.001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34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Cubic + Linear random effect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-5985.9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-5941.0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38.4 </a:t>
                      </a:r>
                      <a:r>
                        <a:rPr lang="en" sz="800" dirty="0"/>
                        <a:t>(1)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&lt; 0.001</a:t>
                      </a:r>
                      <a:endParaRPr sz="8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24358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Social distancing has been found to reduce the spread of COVID-19 in U.S.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(Courtemanche, Garuccio, Pinkston, &amp; Yelowitz, 2020)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One study estimated that 3-4 months of moderate social distancing could save 1.7 million lives and $8 trillion.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(Greenstone &amp; Nigam, 2020)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Social distancing is difficult to enforce.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Policies vary by state, in restrictions and duration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It is difficult to measure individuals’ adherence to social distancing mandates.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0" y="1063350"/>
            <a:ext cx="9144000" cy="45600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</a:t>
            </a:r>
            <a:r>
              <a:rPr lang="en" baseline="-25000"/>
              <a:t>0</a:t>
            </a:r>
            <a:r>
              <a:rPr lang="en"/>
              <a:t> during </a:t>
            </a:r>
            <a:r>
              <a:rPr lang="en">
                <a:solidFill>
                  <a:srgbClr val="4A86E8"/>
                </a:solidFill>
              </a:rPr>
              <a:t>mobility-defined</a:t>
            </a:r>
            <a:r>
              <a:rPr lang="en"/>
              <a:t> shutdown</a:t>
            </a:r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235" name="Google Shape;235;p32"/>
          <p:cNvGraphicFramePr/>
          <p:nvPr>
            <p:extLst>
              <p:ext uri="{D42A27DB-BD31-4B8C-83A1-F6EECF244321}">
                <p14:modId xmlns:p14="http://schemas.microsoft.com/office/powerpoint/2010/main" val="3521086180"/>
              </p:ext>
            </p:extLst>
          </p:nvPr>
        </p:nvGraphicFramePr>
        <p:xfrm>
          <a:off x="4493625" y="1243584"/>
          <a:ext cx="4114775" cy="1670785"/>
        </p:xfrm>
        <a:graphic>
          <a:graphicData uri="http://schemas.openxmlformats.org/drawingml/2006/table">
            <a:tbl>
              <a:tblPr>
                <a:noFill/>
                <a:tableStyleId>{2ABF0472-F7F0-40B7-9978-0B2390D46122}</a:tableStyleId>
              </a:tblPr>
              <a:tblGrid>
                <a:gridCol w="1422800"/>
                <a:gridCol w="657775"/>
                <a:gridCol w="619100"/>
                <a:gridCol w="737725"/>
                <a:gridCol w="677375"/>
              </a:tblGrid>
              <a:tr h="314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/>
                        <a:t>model</a:t>
                      </a:r>
                      <a:endParaRPr sz="900" b="1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AIC</a:t>
                      </a:r>
                      <a:endParaRPr sz="9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BIC</a:t>
                      </a:r>
                      <a:endParaRPr sz="9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𝛘</a:t>
                      </a:r>
                      <a:r>
                        <a:rPr lang="en" sz="900" b="1" baseline="30000"/>
                        <a:t>2</a:t>
                      </a:r>
                      <a:r>
                        <a:rPr lang="en" sz="900" b="1"/>
                        <a:t>(df)</a:t>
                      </a:r>
                      <a:endParaRPr sz="9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𝙥</a:t>
                      </a:r>
                      <a:endParaRPr sz="9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</a:tr>
              <a:tr h="324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Linear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-</a:t>
                      </a:r>
                      <a:r>
                        <a:rPr lang="en" sz="800" dirty="0" smtClean="0"/>
                        <a:t>1819.3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-1796.0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34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Linear + Linear random effect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-2757.9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-2723.1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942.6 </a:t>
                      </a:r>
                      <a:r>
                        <a:rPr lang="en" sz="800" dirty="0"/>
                        <a:t>(2)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&lt; 0.001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345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Quad + Linear random effect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-4966.0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-4925.4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2210.1 </a:t>
                      </a:r>
                      <a:r>
                        <a:rPr lang="en" sz="800" dirty="0"/>
                        <a:t>(2)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&lt; 0.001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34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Cubic + Linear random effect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-5504.8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-5458.4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540.8 </a:t>
                      </a:r>
                      <a:r>
                        <a:rPr lang="en" sz="800" dirty="0"/>
                        <a:t>(1)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&lt; 0.001</a:t>
                      </a:r>
                      <a:endParaRPr sz="8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36" name="Google Shape;236;p32"/>
          <p:cNvSpPr/>
          <p:nvPr/>
        </p:nvSpPr>
        <p:spPr>
          <a:xfrm>
            <a:off x="0" y="1063350"/>
            <a:ext cx="9144000" cy="45600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" name="Google Shape;237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" y="1243584"/>
            <a:ext cx="4206240" cy="252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</a:t>
            </a:r>
            <a:r>
              <a:rPr lang="en" baseline="-25000"/>
              <a:t>0</a:t>
            </a:r>
            <a:r>
              <a:rPr lang="en"/>
              <a:t> during </a:t>
            </a:r>
            <a:r>
              <a:rPr lang="en">
                <a:solidFill>
                  <a:srgbClr val="4A86E8"/>
                </a:solidFill>
              </a:rPr>
              <a:t>mobility-defined</a:t>
            </a:r>
            <a:r>
              <a:rPr lang="en"/>
              <a:t> shutdown</a:t>
            </a:r>
            <a:endParaRPr/>
          </a:p>
        </p:txBody>
      </p:sp>
      <p:sp>
        <p:nvSpPr>
          <p:cNvPr id="243" name="Google Shape;2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aphicFrame>
        <p:nvGraphicFramePr>
          <p:cNvPr id="245" name="Google Shape;245;p33"/>
          <p:cNvGraphicFramePr/>
          <p:nvPr>
            <p:extLst>
              <p:ext uri="{D42A27DB-BD31-4B8C-83A1-F6EECF244321}">
                <p14:modId xmlns:p14="http://schemas.microsoft.com/office/powerpoint/2010/main" val="3348433891"/>
              </p:ext>
            </p:extLst>
          </p:nvPr>
        </p:nvGraphicFramePr>
        <p:xfrm>
          <a:off x="4493625" y="3136392"/>
          <a:ext cx="4114775" cy="1958305"/>
        </p:xfrm>
        <a:graphic>
          <a:graphicData uri="http://schemas.openxmlformats.org/drawingml/2006/table">
            <a:tbl>
              <a:tblPr>
                <a:noFill/>
                <a:tableStyleId>{2ABF0472-F7F0-40B7-9978-0B2390D46122}</a:tableStyleId>
              </a:tblPr>
              <a:tblGrid>
                <a:gridCol w="1422800"/>
                <a:gridCol w="657775"/>
                <a:gridCol w="619100"/>
                <a:gridCol w="737725"/>
                <a:gridCol w="677375"/>
              </a:tblGrid>
              <a:tr h="302400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Cubic + Linear random effect</a:t>
                      </a:r>
                      <a:endParaRPr sz="800" b="1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variable</a:t>
                      </a:r>
                      <a:endParaRPr sz="9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estimate</a:t>
                      </a:r>
                      <a:endParaRPr sz="9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SE</a:t>
                      </a:r>
                      <a:endParaRPr sz="9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𝙩</a:t>
                      </a:r>
                      <a:endParaRPr sz="9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𝙥</a:t>
                      </a:r>
                      <a:endParaRPr sz="9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</a:tr>
              <a:tr h="321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intercept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1.57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3.84E-02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40.82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&lt; 0.001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33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(shutdown day count)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-</a:t>
                      </a:r>
                      <a:r>
                        <a:rPr lang="en" sz="800" dirty="0" smtClean="0"/>
                        <a:t>4.91E-02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1.35E-03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-</a:t>
                      </a:r>
                      <a:r>
                        <a:rPr lang="en" sz="800" dirty="0" smtClean="0"/>
                        <a:t>36.41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&lt; 0.001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33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(shutdown day count)</a:t>
                      </a:r>
                      <a:r>
                        <a:rPr lang="en" sz="1000" baseline="30000"/>
                        <a:t>2</a:t>
                      </a:r>
                      <a:endParaRPr sz="1000" baseline="30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1.14E-03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2.85E-05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39.81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&lt; 0.001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33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(shutdown day count)</a:t>
                      </a:r>
                      <a:r>
                        <a:rPr lang="en" sz="1000" baseline="30000"/>
                        <a:t>3</a:t>
                      </a:r>
                      <a:endParaRPr sz="1000" baseline="30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-7.64E-06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3.12E-07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-</a:t>
                      </a:r>
                      <a:r>
                        <a:rPr lang="en" sz="800" dirty="0" smtClean="0"/>
                        <a:t>24.62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&lt; 0.001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46" name="Google Shape;246;p33"/>
          <p:cNvSpPr/>
          <p:nvPr/>
        </p:nvSpPr>
        <p:spPr>
          <a:xfrm>
            <a:off x="0" y="1063350"/>
            <a:ext cx="9144000" cy="45600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7" name="Google Shape;247;p3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" y="1243584"/>
            <a:ext cx="4206240" cy="25237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Google Shape;235;p32"/>
          <p:cNvGraphicFramePr/>
          <p:nvPr>
            <p:extLst>
              <p:ext uri="{D42A27DB-BD31-4B8C-83A1-F6EECF244321}">
                <p14:modId xmlns:p14="http://schemas.microsoft.com/office/powerpoint/2010/main" val="1337804289"/>
              </p:ext>
            </p:extLst>
          </p:nvPr>
        </p:nvGraphicFramePr>
        <p:xfrm>
          <a:off x="4493625" y="1243584"/>
          <a:ext cx="4114775" cy="1670785"/>
        </p:xfrm>
        <a:graphic>
          <a:graphicData uri="http://schemas.openxmlformats.org/drawingml/2006/table">
            <a:tbl>
              <a:tblPr>
                <a:noFill/>
                <a:tableStyleId>{2ABF0472-F7F0-40B7-9978-0B2390D46122}</a:tableStyleId>
              </a:tblPr>
              <a:tblGrid>
                <a:gridCol w="1422800"/>
                <a:gridCol w="657775"/>
                <a:gridCol w="619100"/>
                <a:gridCol w="737725"/>
                <a:gridCol w="677375"/>
              </a:tblGrid>
              <a:tr h="314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/>
                        <a:t>model</a:t>
                      </a:r>
                      <a:endParaRPr sz="900" b="1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AIC</a:t>
                      </a:r>
                      <a:endParaRPr sz="9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BIC</a:t>
                      </a:r>
                      <a:endParaRPr sz="9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𝛘</a:t>
                      </a:r>
                      <a:r>
                        <a:rPr lang="en" sz="900" b="1" baseline="30000"/>
                        <a:t>2</a:t>
                      </a:r>
                      <a:r>
                        <a:rPr lang="en" sz="900" b="1"/>
                        <a:t>(df)</a:t>
                      </a:r>
                      <a:endParaRPr sz="9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𝙥</a:t>
                      </a:r>
                      <a:endParaRPr sz="9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</a:tr>
              <a:tr h="324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Linear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-</a:t>
                      </a:r>
                      <a:r>
                        <a:rPr lang="en" sz="800" dirty="0" smtClean="0"/>
                        <a:t>1819.3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-1796.0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34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Linear + Linear random effect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-2757.9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-2723.1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942.6 </a:t>
                      </a:r>
                      <a:r>
                        <a:rPr lang="en" sz="800" dirty="0"/>
                        <a:t>(2)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&lt; 0.001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345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Quad + Linear random effect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-4966.0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-4925.4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2210.1 </a:t>
                      </a:r>
                      <a:r>
                        <a:rPr lang="en" sz="800" dirty="0"/>
                        <a:t>(2)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&lt; 0.001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34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Cubic + Linear random effect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-5504.8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-5458.4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/>
                        <a:t>540.8 </a:t>
                      </a:r>
                      <a:r>
                        <a:rPr lang="en" sz="800" dirty="0"/>
                        <a:t>(1)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&lt; 0.001</a:t>
                      </a:r>
                      <a:endParaRPr sz="8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</a:t>
            </a:r>
            <a:r>
              <a:rPr lang="en" baseline="-25000"/>
              <a:t>0</a:t>
            </a:r>
            <a:r>
              <a:rPr lang="en"/>
              <a:t> during shutdown</a:t>
            </a:r>
            <a:endParaRPr/>
          </a:p>
        </p:txBody>
      </p:sp>
      <p:sp>
        <p:nvSpPr>
          <p:cNvPr id="253" name="Google Shape;25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54" name="Google Shape;254;p3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" y="1243587"/>
            <a:ext cx="4206225" cy="252373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4"/>
          <p:cNvSpPr/>
          <p:nvPr/>
        </p:nvSpPr>
        <p:spPr>
          <a:xfrm>
            <a:off x="0" y="1063350"/>
            <a:ext cx="9144000" cy="45600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6" name="Google Shape;256;p34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744" y="1243584"/>
            <a:ext cx="4206240" cy="252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4" descr="R_{0i} = \beta_0 + \eta_{state0} + (\beta_1 + \eta_{state1})x_i + (\beta_2 + \eta_{state2})x_i^2 + (\beta_3 + \eta_{state3})x_i^3 + \epsilon_i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488" y="4069080"/>
            <a:ext cx="8789036" cy="2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body" idx="1"/>
          </p:nvPr>
        </p:nvSpPr>
        <p:spPr>
          <a:xfrm>
            <a:off x="311700" y="124358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Nationwide, R</a:t>
            </a:r>
            <a:r>
              <a:rPr lang="en" baseline="-25000" dirty="0"/>
              <a:t>0</a:t>
            </a:r>
            <a:r>
              <a:rPr lang="en" dirty="0"/>
              <a:t> is related to shutdown length via a cubic relationship.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During shutdown, R</a:t>
            </a:r>
            <a:r>
              <a:rPr lang="en" baseline="-25000" dirty="0"/>
              <a:t>0</a:t>
            </a:r>
            <a:r>
              <a:rPr lang="en" dirty="0"/>
              <a:t> initially increased.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After </a:t>
            </a:r>
            <a:r>
              <a:rPr lang="en" dirty="0" smtClean="0"/>
              <a:t>80 </a:t>
            </a:r>
            <a:r>
              <a:rPr lang="en" dirty="0"/>
              <a:t>days of mobility-defined </a:t>
            </a:r>
            <a:r>
              <a:rPr lang="en" dirty="0" smtClean="0"/>
              <a:t>shutdown (or 166 days of official shutdown), </a:t>
            </a:r>
            <a:r>
              <a:rPr lang="en" dirty="0"/>
              <a:t>the national average R</a:t>
            </a:r>
            <a:r>
              <a:rPr lang="en" baseline="-25000" dirty="0"/>
              <a:t>0 </a:t>
            </a:r>
            <a:r>
              <a:rPr lang="en" dirty="0"/>
              <a:t>sank and stayed below 1</a:t>
            </a:r>
            <a:r>
              <a:rPr lang="en" dirty="0" smtClean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Limitations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Assumptions about adherence to mandates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Calculation of R</a:t>
            </a:r>
            <a:r>
              <a:rPr lang="en" baseline="-25000" dirty="0"/>
              <a:t>0</a:t>
            </a:r>
            <a:endParaRPr baseline="-25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Calculation of mobility data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Suggestions for further investigation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Individuals’ adherence to social distancing mandates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Capability of states to enforce social distancing mandates</a:t>
            </a:r>
            <a:endParaRPr dirty="0"/>
          </a:p>
        </p:txBody>
      </p:sp>
      <p:sp>
        <p:nvSpPr>
          <p:cNvPr id="264" name="Google Shape;264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65" name="Google Shape;265;p35"/>
          <p:cNvSpPr/>
          <p:nvPr/>
        </p:nvSpPr>
        <p:spPr>
          <a:xfrm>
            <a:off x="0" y="1063350"/>
            <a:ext cx="9144000" cy="45600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71" name="Google Shape;271;p36"/>
          <p:cNvSpPr txBox="1">
            <a:spLocks noGrp="1"/>
          </p:cNvSpPr>
          <p:nvPr>
            <p:ph type="body" idx="1"/>
          </p:nvPr>
        </p:nvSpPr>
        <p:spPr>
          <a:xfrm>
            <a:off x="311700" y="124358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Courtemanche, C., Garuccio, J., Le, A., Pinkston, J., &amp; Yelowitz, A. (2020). “Strong social distancing measures in the </a:t>
            </a:r>
            <a:endParaRPr sz="12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United States reduced the COVID-19 growth rate: Study evaluates the impact of social distancing measures on the growth rate of confirmed COVID-19 cases across the United States”. </a:t>
            </a:r>
            <a:r>
              <a:rPr lang="en" sz="1200" i="1" dirty="0"/>
              <a:t>Health Affairs</a:t>
            </a:r>
            <a:r>
              <a:rPr lang="en" sz="1200" dirty="0"/>
              <a:t>, 10-1377.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highlight>
                  <a:srgbClr val="FFFFFF"/>
                </a:highlight>
              </a:rPr>
              <a:t>Google LLC. (2020). </a:t>
            </a:r>
            <a:r>
              <a:rPr lang="en" sz="1200" i="1" dirty="0">
                <a:highlight>
                  <a:srgbClr val="FFFFFF"/>
                </a:highlight>
              </a:rPr>
              <a:t>"</a:t>
            </a:r>
            <a:r>
              <a:rPr lang="en" sz="1200" dirty="0">
                <a:highlight>
                  <a:srgbClr val="FFFFFF"/>
                </a:highlight>
              </a:rPr>
              <a:t>Google COVID-19 Community Mobility Reports</a:t>
            </a:r>
            <a:r>
              <a:rPr lang="en" sz="1200" i="1" dirty="0">
                <a:highlight>
                  <a:srgbClr val="FFFFFF"/>
                </a:highlight>
              </a:rPr>
              <a:t>"</a:t>
            </a:r>
            <a:r>
              <a:rPr lang="en" sz="1200" dirty="0">
                <a:highlight>
                  <a:srgbClr val="FFFFFF"/>
                </a:highlight>
              </a:rPr>
              <a:t>.</a:t>
            </a:r>
            <a:r>
              <a:rPr lang="en" sz="1200" dirty="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en" sz="1200" u="sng" dirty="0">
                <a:solidFill>
                  <a:schemeClr val="accent5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https://www.google.com/covid19/mobility/</a:t>
            </a:r>
            <a:endParaRPr sz="12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Greenstone, M., &amp; Nigam, V. (2020). “Does social distancing matter?”. </a:t>
            </a:r>
            <a:r>
              <a:rPr lang="en" sz="1200" i="1" dirty="0"/>
              <a:t>University of Chicago, Becker Friedman Institute for </a:t>
            </a:r>
            <a:endParaRPr sz="1200" i="1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/>
              <a:t>Economics</a:t>
            </a:r>
            <a:r>
              <a:rPr lang="en" sz="1200" dirty="0"/>
              <a:t>, 2020-26.</a:t>
            </a: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highlight>
                  <a:srgbClr val="FFFFFF"/>
                </a:highlight>
              </a:rPr>
              <a:t>Systrom, K., &amp; Vladeck, T. (2020). “Rt.live”. </a:t>
            </a:r>
            <a:r>
              <a:rPr lang="en" sz="1200" u="sng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https://rt.live/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highlight>
                  <a:srgbClr val="FFFFFF"/>
                </a:highlight>
              </a:rPr>
              <a:t>The New York Times. (2020). “COVID-19 data”. </a:t>
            </a:r>
            <a:endParaRPr sz="1200" dirty="0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 dirty="0">
                <a:solidFill>
                  <a:schemeClr val="hlink"/>
                </a:solidFill>
                <a:hlinkClick r:id="rId5"/>
              </a:rPr>
              <a:t>https://raw.githubusercontent.com/nytimes/covid-19-data/master/us-states.csv</a:t>
            </a:r>
            <a:endParaRPr sz="12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272" name="Google Shape;27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73" name="Google Shape;273;p36"/>
          <p:cNvSpPr/>
          <p:nvPr/>
        </p:nvSpPr>
        <p:spPr>
          <a:xfrm>
            <a:off x="0" y="1063350"/>
            <a:ext cx="9144000" cy="45600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24358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Explore the effects of economic shutdown policies on the transmission of SARS-CoV-2 and case-counts of COVID-19 within each state and nationwide.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b="1" dirty="0" smtClean="0"/>
              <a:t>Hypothesis</a:t>
            </a:r>
            <a:r>
              <a:rPr lang="en" dirty="0" smtClean="0"/>
              <a:t>: U.S. states </a:t>
            </a:r>
            <a:r>
              <a:rPr lang="en" dirty="0"/>
              <a:t>that implemented relatively longer shutdowns had fewer cases per capita and/or lesser R</a:t>
            </a:r>
            <a:r>
              <a:rPr lang="en" baseline="-25000" dirty="0"/>
              <a:t>0</a:t>
            </a:r>
            <a:r>
              <a:rPr lang="en" dirty="0"/>
              <a:t> values at the time of reopening.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0" y="1063350"/>
            <a:ext cx="9144000" cy="45600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Overview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2468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For each of the 50 states: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Shutdown policies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Mobility of individuals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Basic reproduction number (R</a:t>
            </a:r>
            <a:r>
              <a:rPr lang="en" sz="1800" baseline="-25000"/>
              <a:t>0</a:t>
            </a:r>
            <a:r>
              <a:rPr lang="en" sz="1800"/>
              <a:t>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Case and death counts</a:t>
            </a:r>
            <a:endParaRPr sz="1800"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0" y="1063350"/>
            <a:ext cx="9144000" cy="45600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Shutdown policies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24358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Type of order (e.g. stay-at-home order, state of emergency, health mandate)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Extent of restrictions (e.g. state-wide, county-based)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Limits on gathering sizes, during and after shutdown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/>
              <a:t>Dates of implementation and expiration</a:t>
            </a:r>
            <a:endParaRPr sz="1400" b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Shutdown dates</a:t>
            </a:r>
            <a:endParaRPr b="1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Mobility-defined: First date when </a:t>
            </a:r>
            <a:r>
              <a:rPr lang="en" u="sng" dirty="0"/>
              <a:t>weekday</a:t>
            </a:r>
            <a:r>
              <a:rPr lang="en" dirty="0"/>
              <a:t>-mobility decreased 20% from baseline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Official: Specified in policy, or when first businesses were asked to close</a:t>
            </a:r>
            <a:endParaRPr dirty="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Opening dates</a:t>
            </a:r>
            <a:endParaRPr b="1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Initial expiration: First expiration date on first order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Official: Specified in policy, or when first non-essential businesses allowed to open</a:t>
            </a:r>
            <a:endParaRPr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0" y="1063350"/>
            <a:ext cx="9144000" cy="45600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Mobility of individuals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4663225"/>
            <a:ext cx="1497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Source: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Google</a:t>
            </a:r>
            <a:endParaRPr sz="1400"/>
          </a:p>
        </p:txBody>
      </p:sp>
      <p:sp>
        <p:nvSpPr>
          <p:cNvPr id="95" name="Google Shape;95;p18"/>
          <p:cNvSpPr/>
          <p:nvPr/>
        </p:nvSpPr>
        <p:spPr>
          <a:xfrm>
            <a:off x="0" y="1063350"/>
            <a:ext cx="9144000" cy="45600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425" y="1370897"/>
            <a:ext cx="6309150" cy="338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Mobility of individuals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0" y="1063350"/>
            <a:ext cx="9144000" cy="45600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3" y="1371600"/>
            <a:ext cx="5669280" cy="356616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4663225"/>
            <a:ext cx="1497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Source: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Google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Mobility of individuals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0" y="1063350"/>
            <a:ext cx="9144000" cy="45600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2" y="1371600"/>
            <a:ext cx="5669276" cy="347472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4663225"/>
            <a:ext cx="2318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Sources: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Google</a:t>
            </a:r>
            <a:r>
              <a:rPr lang="en" sz="1400"/>
              <a:t>, </a:t>
            </a:r>
            <a:r>
              <a:rPr lang="en" sz="14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Rt.live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R</a:t>
            </a:r>
            <a:r>
              <a:rPr lang="en" baseline="-25000"/>
              <a:t>0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11700" y="1243584"/>
            <a:ext cx="389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measure of how many people are likely to be infected by a single carrier</a:t>
            </a:r>
            <a:endParaRPr sz="1200"/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</a:t>
            </a:r>
            <a:r>
              <a:rPr lang="en" sz="1200" baseline="-25000"/>
              <a:t>0</a:t>
            </a:r>
            <a:r>
              <a:rPr lang="en" sz="1200"/>
              <a:t> ≥ 1    →    virus is </a:t>
            </a:r>
            <a:r>
              <a:rPr lang="en" sz="1200" b="1"/>
              <a:t>spreading</a:t>
            </a:r>
            <a:endParaRPr sz="1200" b="1"/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</a:t>
            </a:r>
            <a:r>
              <a:rPr lang="en" sz="1200" baseline="-25000"/>
              <a:t>0</a:t>
            </a:r>
            <a:r>
              <a:rPr lang="en" sz="1200"/>
              <a:t> &lt; 1    →    virus is </a:t>
            </a:r>
            <a:r>
              <a:rPr lang="en" sz="1200" b="1"/>
              <a:t>not spreading</a:t>
            </a:r>
            <a:endParaRPr sz="1200" b="1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Dimensionless</a:t>
            </a:r>
            <a:endParaRPr sz="12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Not a biological constant</a:t>
            </a:r>
            <a:endParaRPr sz="12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Accounts for incubation period of virus</a:t>
            </a:r>
            <a:endParaRPr sz="12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4663225"/>
            <a:ext cx="137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Source: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Rt.live</a:t>
            </a:r>
            <a:endParaRPr sz="1400"/>
          </a:p>
        </p:txBody>
      </p:sp>
      <p:sp>
        <p:nvSpPr>
          <p:cNvPr id="123" name="Google Shape;123;p21"/>
          <p:cNvSpPr/>
          <p:nvPr/>
        </p:nvSpPr>
        <p:spPr>
          <a:xfrm>
            <a:off x="0" y="1063350"/>
            <a:ext cx="4352400" cy="45600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400" y="102870"/>
            <a:ext cx="4298027" cy="493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1005</Words>
  <Application>Microsoft Office PowerPoint</Application>
  <PresentationFormat>On-screen Show (16:9)</PresentationFormat>
  <Paragraphs>284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Arial</vt:lpstr>
      <vt:lpstr>Simple Light</vt:lpstr>
      <vt:lpstr>Effectiveness of shutdown policies on slowing SARS-CoV-2 transmissibility</vt:lpstr>
      <vt:lpstr>Introduction</vt:lpstr>
      <vt:lpstr>Objectives</vt:lpstr>
      <vt:lpstr>Data: Overview</vt:lpstr>
      <vt:lpstr>Data: Shutdown policies</vt:lpstr>
      <vt:lpstr>Data: Mobility of individuals</vt:lpstr>
      <vt:lpstr>Data: Mobility of individuals</vt:lpstr>
      <vt:lpstr>Data: Mobility of individuals</vt:lpstr>
      <vt:lpstr>Data: R0</vt:lpstr>
      <vt:lpstr>Data: Case and death counts</vt:lpstr>
      <vt:lpstr>Data: Overview</vt:lpstr>
      <vt:lpstr>Exploratory analyses: Length of shutdown</vt:lpstr>
      <vt:lpstr>Exploratory analyses: Clustering the states</vt:lpstr>
      <vt:lpstr>Exploratory analyses: Clustering the states</vt:lpstr>
      <vt:lpstr>Modeling R0 during shutdown</vt:lpstr>
      <vt:lpstr>Modeling R0 during shutdown</vt:lpstr>
      <vt:lpstr>Modeling R0 during shutdown</vt:lpstr>
      <vt:lpstr>Modeling R0 during official shutdown</vt:lpstr>
      <vt:lpstr>Modeling R0 during official shutdown</vt:lpstr>
      <vt:lpstr>Modeling R0 during mobility-defined shutdown</vt:lpstr>
      <vt:lpstr>Modeling R0 during mobility-defined shutdown</vt:lpstr>
      <vt:lpstr>Modeling R0 during shutdown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U.S. states’ responses to COVID-19</dc:title>
  <cp:lastModifiedBy>Microsoft account</cp:lastModifiedBy>
  <cp:revision>32</cp:revision>
  <dcterms:modified xsi:type="dcterms:W3CDTF">2024-01-20T19:42:40Z</dcterms:modified>
</cp:coreProperties>
</file>