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90" r:id="rId5"/>
    <p:sldId id="262" r:id="rId6"/>
    <p:sldId id="348" r:id="rId7"/>
    <p:sldId id="263" r:id="rId8"/>
    <p:sldId id="345" r:id="rId9"/>
    <p:sldId id="291" r:id="rId10"/>
    <p:sldId id="292" r:id="rId11"/>
    <p:sldId id="346" r:id="rId12"/>
    <p:sldId id="347" r:id="rId13"/>
    <p:sldId id="264" r:id="rId14"/>
    <p:sldId id="363" r:id="rId15"/>
    <p:sldId id="295" r:id="rId16"/>
    <p:sldId id="296" r:id="rId17"/>
    <p:sldId id="358" r:id="rId18"/>
    <p:sldId id="297" r:id="rId19"/>
    <p:sldId id="293" r:id="rId20"/>
    <p:sldId id="299" r:id="rId21"/>
    <p:sldId id="300" r:id="rId22"/>
    <p:sldId id="301" r:id="rId23"/>
    <p:sldId id="364" r:id="rId24"/>
    <p:sldId id="302" r:id="rId25"/>
    <p:sldId id="365" r:id="rId26"/>
    <p:sldId id="366" r:id="rId27"/>
    <p:sldId id="367" r:id="rId28"/>
    <p:sldId id="298" r:id="rId29"/>
    <p:sldId id="303" r:id="rId30"/>
    <p:sldId id="304" r:id="rId31"/>
    <p:sldId id="351" r:id="rId32"/>
    <p:sldId id="305" r:id="rId33"/>
    <p:sldId id="368" r:id="rId34"/>
    <p:sldId id="354" r:id="rId35"/>
    <p:sldId id="306" r:id="rId36"/>
    <p:sldId id="369" r:id="rId37"/>
    <p:sldId id="370" r:id="rId38"/>
    <p:sldId id="307" r:id="rId39"/>
    <p:sldId id="359" r:id="rId40"/>
    <p:sldId id="308" r:id="rId41"/>
    <p:sldId id="360" r:id="rId42"/>
    <p:sldId id="361" r:id="rId43"/>
    <p:sldId id="356" r:id="rId44"/>
    <p:sldId id="355" r:id="rId45"/>
    <p:sldId id="309" r:id="rId46"/>
    <p:sldId id="310" r:id="rId47"/>
    <p:sldId id="322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61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html/log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HTML Basics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2.3 </a:t>
            </a:r>
            <a:r>
              <a:rPr lang="en-US" sz="2800" b="0" dirty="0"/>
              <a:t>Code displayed in Notepad. Courtesy of Microsoft Corporation.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8518" y="2229868"/>
            <a:ext cx="7772400" cy="1143000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1" kern="1200">
                <a:solidFill>
                  <a:srgbClr val="007FA3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pPr algn="r"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Title  Element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Meta Element</a:t>
            </a:r>
          </a:p>
        </p:txBody>
      </p:sp>
      <p:sp>
        <p:nvSpPr>
          <p:cNvPr id="12" name="Notched Right Arrow 11" descr="Notched Right Arrow 2"/>
          <p:cNvSpPr/>
          <p:nvPr/>
        </p:nvSpPr>
        <p:spPr>
          <a:xfrm rot="10800000">
            <a:off x="4606413" y="2514600"/>
            <a:ext cx="792162" cy="31591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7FA3"/>
              </a:solidFill>
            </a:endParaRPr>
          </a:p>
        </p:txBody>
      </p:sp>
      <p:sp>
        <p:nvSpPr>
          <p:cNvPr id="13" name="Notched Right Arrow 2" descr="Notched Right Arrow 2"/>
          <p:cNvSpPr/>
          <p:nvPr/>
        </p:nvSpPr>
        <p:spPr>
          <a:xfrm rot="10800000">
            <a:off x="4606413" y="2895599"/>
            <a:ext cx="792162" cy="310132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7FA3"/>
              </a:solidFill>
            </a:endParaRPr>
          </a:p>
        </p:txBody>
      </p:sp>
      <p:pic>
        <p:nvPicPr>
          <p:cNvPr id="15" name="Picture 5" descr="An index h t m l notepad file displaying the codes.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1" y="1635600"/>
            <a:ext cx="3959069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2.5 </a:t>
            </a:r>
            <a:r>
              <a:rPr lang="en-US" sz="2800" b="0" dirty="0"/>
              <a:t>Web page displayed by Microsoft Edge. Courtesy of Microsoft Corporation.</a:t>
            </a:r>
          </a:p>
        </p:txBody>
      </p:sp>
      <p:pic>
        <p:nvPicPr>
          <p:cNvPr id="8" name="Picture 8" descr="A web page of Microsoft Edge titled My First H T M L 5 Web Page displays a phrase Hello World.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99" y="2349000"/>
            <a:ext cx="680400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40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&lt;h1&gt;Heading Level 1&lt;/h1&gt;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&lt;h2&gt;Heading Level 2&lt;/h2&gt;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&lt;h3&gt;Heading Level 3&lt;/h3&gt;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&lt;h4&gt;Heading Level 4&lt;/h4&gt;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&lt;h5&gt;Heading Level 5&lt;/h5&gt;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&lt;h6&gt;Heading Level 6&lt;/h6&gt;</a:t>
            </a:r>
          </a:p>
        </p:txBody>
      </p:sp>
      <p:pic>
        <p:nvPicPr>
          <p:cNvPr id="4" name="Picture 3" descr="A web page titled, Heading Example displays the Heading elements, Heading Level 1 through 6 from top to bottom. The size of the text is largest at the top and smallest at the bottom. There is empty space above and below the text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447800"/>
            <a:ext cx="41941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Paragraph element</a:t>
            </a:r>
          </a:p>
          <a:p>
            <a:pPr marL="0" indent="0"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&lt;p&gt; </a:t>
            </a:r>
            <a:r>
              <a:rPr lang="en-US" altLang="en-US" sz="2400" b="1" i="1" dirty="0">
                <a:cs typeface="Times New Roman" panose="02020603050405020304" pitchFamily="18" charset="0"/>
              </a:rPr>
              <a:t>…paragraph goes here… </a:t>
            </a:r>
            <a:r>
              <a:rPr lang="en-US" altLang="en-US" sz="2400" b="1" dirty="0">
                <a:cs typeface="Times New Roman" panose="02020603050405020304" pitchFamily="18" charset="0"/>
              </a:rPr>
              <a:t>&lt;/p&gt;</a:t>
            </a:r>
            <a:br>
              <a:rPr lang="en-US" altLang="en-US" sz="2400" dirty="0">
                <a:cs typeface="Times New Roman" panose="02020603050405020304" pitchFamily="18" charset="0"/>
              </a:rPr>
            </a:br>
            <a:endParaRPr lang="en-US" altLang="en-US" sz="2400" dirty="0">
              <a:cs typeface="Times New Roman" panose="02020603050405020304" pitchFamily="18" charset="0"/>
            </a:endParaRPr>
          </a:p>
          <a:p>
            <a:r>
              <a:rPr lang="en-US" altLang="en-US" sz="2400" dirty="0">
                <a:cs typeface="Times New Roman" panose="02020603050405020304" pitchFamily="18" charset="0"/>
              </a:rPr>
              <a:t>Groups sentences and sections of text together.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Block Display – Configures empty space above and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Line Break element</a:t>
            </a:r>
          </a:p>
          <a:p>
            <a:r>
              <a:rPr lang="en-US" dirty="0"/>
              <a:t>Stand-alone, or void tag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	</a:t>
            </a:r>
            <a:r>
              <a:rPr lang="en-US" b="1" i="1" dirty="0"/>
              <a:t>…text goes here </a:t>
            </a:r>
            <a:r>
              <a:rPr lang="en-US" b="1" dirty="0"/>
              <a:t>&lt;</a:t>
            </a:r>
            <a:r>
              <a:rPr lang="en-US" b="1" dirty="0" err="1"/>
              <a:t>br</a:t>
            </a:r>
            <a:r>
              <a:rPr lang="en-US" b="1" dirty="0"/>
              <a:t>&gt;</a:t>
            </a:r>
            <a:br>
              <a:rPr lang="en-US" b="1" dirty="0"/>
            </a:br>
            <a:r>
              <a:rPr lang="en-US" b="1" dirty="0"/>
              <a:t>	</a:t>
            </a:r>
            <a:r>
              <a:rPr lang="en-US" b="1" i="1" dirty="0"/>
              <a:t>This starts on a new line….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Causes the next element or text to display on a new line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Blockquote</a:t>
            </a:r>
            <a:r>
              <a:rPr lang="en-US" dirty="0"/>
              <a:t> Element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b="1" dirty="0" err="1"/>
              <a:t>Blockquote</a:t>
            </a:r>
            <a:r>
              <a:rPr lang="en-US" b="1" dirty="0"/>
              <a:t> element</a:t>
            </a:r>
          </a:p>
          <a:p>
            <a:pPr>
              <a:spcBef>
                <a:spcPts val="1200"/>
              </a:spcBef>
            </a:pPr>
            <a:r>
              <a:rPr lang="en-US" dirty="0"/>
              <a:t>Indents a block of text for special emphasis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</a:t>
            </a:r>
            <a:r>
              <a:rPr lang="en-US" b="1" i="1" dirty="0"/>
              <a:t>…text goes here…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b="1" dirty="0"/>
              <a:t>&lt;/</a:t>
            </a:r>
            <a:r>
              <a:rPr lang="en-US" b="1" dirty="0" err="1"/>
              <a:t>blockquote</a:t>
            </a:r>
            <a:r>
              <a:rPr lang="en-US" b="1" dirty="0"/>
              <a:t>&gt;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Block Display – Configures empty space above and below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2.1 </a:t>
            </a:r>
            <a:r>
              <a:rPr lang="en-AU" sz="2800" b="0" dirty="0"/>
              <a:t>Phrase Elements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063050"/>
              </p:ext>
            </p:extLst>
          </p:nvPr>
        </p:nvGraphicFramePr>
        <p:xfrm>
          <a:off x="562897" y="1682646"/>
          <a:ext cx="8153400" cy="4565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3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6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Example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Usage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bold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bold font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em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emphasized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Causes text to be emphasized in relation to other text; usually displayed in italics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</a:t>
                      </a:r>
                      <a:r>
                        <a:rPr lang="en-US" sz="1600" dirty="0" err="1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italicized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has no extra importance but is styled in italics by usage and convention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&lt;mark&gt;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mark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 that is highlighted in order to be easily referenced (HTML5 only)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&lt;small&gt;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small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Legal disclaimers and notices (“fine print”) displayed in small font-size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5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&lt;strong&gt;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Strong importance; causes text to stand out from surrounding text; usually displayed in bold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&lt;sub&gt;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-25000" dirty="0">
                          <a:effectLst/>
                        </a:rPr>
                        <a:t>sub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subscript as small text below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&lt;sup&gt;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rgbClr val="007F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30000" dirty="0">
                          <a:effectLst/>
                        </a:rPr>
                        <a:t>sup</a:t>
                      </a:r>
                      <a:r>
                        <a:rPr lang="en-US" sz="1600" dirty="0">
                          <a:effectLst/>
                        </a:rPr>
                        <a:t> text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Displays a superscript as small text above the baseline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Optima"/>
                        <a:ea typeface="Times New Roman"/>
                        <a:cs typeface="Optima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312652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Indicate the context and meaning of the text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 Nesting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CODE:</a:t>
            </a:r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</a:t>
            </a:r>
            <a:r>
              <a:rPr lang="en-US" dirty="0"/>
              <a:t>&gt;Call for a free quote for your web development needs: &lt;strong&gt;888.555.5555 &lt;/strong&gt;&lt;/</a:t>
            </a:r>
            <a:r>
              <a:rPr lang="en-US" dirty="0" err="1"/>
              <a:t>i</a:t>
            </a:r>
            <a:r>
              <a:rPr lang="en-US" dirty="0"/>
              <a:t>&gt;&lt;/p&gt;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DISPLAY: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i="1" dirty="0"/>
              <a:t>Call for a free quote for your web development needs: 888.555.5555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Unordered List</a:t>
            </a:r>
          </a:p>
          <a:p>
            <a:pPr marL="0" indent="0">
              <a:buNone/>
            </a:pPr>
            <a:r>
              <a:rPr lang="da-DK" dirty="0"/>
              <a:t>Ordered List</a:t>
            </a:r>
          </a:p>
          <a:p>
            <a:pPr marL="0" indent="0">
              <a:buNone/>
            </a:pPr>
            <a:r>
              <a:rPr lang="da-DK" dirty="0"/>
              <a:t>Description List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Displays a bullet, or list marker, </a:t>
            </a:r>
            <a:br>
              <a:rPr lang="en-US" dirty="0"/>
            </a:br>
            <a:r>
              <a:rPr lang="en-US" dirty="0"/>
              <a:t>before each entry in the list.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the unordered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&lt;li&gt;</a:t>
            </a:r>
            <a:br>
              <a:rPr lang="en-US" dirty="0"/>
            </a:br>
            <a:r>
              <a:rPr lang="en-US" dirty="0"/>
              <a:t>Contains an item in the list</a:t>
            </a:r>
          </a:p>
        </p:txBody>
      </p:sp>
      <p:pic>
        <p:nvPicPr>
          <p:cNvPr id="4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0480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the markup language in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html, head, body, title, and meta elements to code a template for a web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body of a web page with headings, paragraphs, line breaks, </a:t>
            </a:r>
            <a:r>
              <a:rPr lang="en-US" altLang="en-US" dirty="0" err="1"/>
              <a:t>divs</a:t>
            </a:r>
            <a:r>
              <a:rPr lang="en-US" altLang="en-US" dirty="0"/>
              <a:t>, lists, and </a:t>
            </a:r>
            <a:r>
              <a:rPr lang="en-US" altLang="en-US" dirty="0" err="1"/>
              <a:t>blockquotes</a:t>
            </a:r>
            <a:endParaRPr lang="en-US" altLang="en-US" dirty="0"/>
          </a:p>
          <a:p>
            <a:pPr>
              <a:spcBef>
                <a:spcPts val="600"/>
              </a:spcBef>
            </a:pPr>
            <a:r>
              <a:rPr lang="en-US" altLang="en-US" dirty="0"/>
              <a:t>Configure text with phrase elements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&lt;ul&gt;</a:t>
            </a:r>
          </a:p>
          <a:p>
            <a:pPr marL="0" indent="0">
              <a:buNone/>
            </a:pPr>
            <a:r>
              <a:rPr lang="it-IT" dirty="0"/>
              <a:t>   &lt;li&gt;TCP&lt;/li&gt;</a:t>
            </a:r>
          </a:p>
          <a:p>
            <a:pPr marL="0" indent="0">
              <a:buNone/>
            </a:pPr>
            <a:r>
              <a:rPr lang="it-IT" dirty="0"/>
              <a:t>   &lt;li&gt;IP&lt;/li&gt;</a:t>
            </a:r>
          </a:p>
          <a:p>
            <a:pPr marL="0" indent="0">
              <a:buNone/>
            </a:pPr>
            <a:r>
              <a:rPr lang="it-IT" dirty="0"/>
              <a:t>   &lt;li&gt;HTTP&lt;/li&gt;</a:t>
            </a:r>
          </a:p>
          <a:p>
            <a:pPr marL="0" indent="0">
              <a:buNone/>
            </a:pPr>
            <a:r>
              <a:rPr lang="it-IT" dirty="0"/>
              <a:t>   &lt;li&gt;FTP&lt;/li&gt;</a:t>
            </a:r>
          </a:p>
          <a:p>
            <a:pPr marL="0" indent="0">
              <a:buNone/>
            </a:pPr>
            <a:r>
              <a:rPr lang="it-IT" dirty="0"/>
              <a:t> &lt;/ul&gt;</a:t>
            </a:r>
            <a:endParaRPr lang="en-US" dirty="0"/>
          </a:p>
        </p:txBody>
      </p:sp>
      <p:pic>
        <p:nvPicPr>
          <p:cNvPr id="5" name="Picture 5" descr="A bulleted list shows items as T C P, I P, H T T P, and F T P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968500"/>
            <a:ext cx="2324100" cy="2009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47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Displays a numbering or lettering system to itemize the information contained in the list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ordered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 attribute determines numbering scheme of list, default is numerals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&lt;li&gt;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an item in the list</a:t>
            </a: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&lt;ol&gt;</a:t>
            </a:r>
          </a:p>
          <a:p>
            <a:pPr marL="0" indent="0">
              <a:buNone/>
            </a:pPr>
            <a:r>
              <a:rPr lang="it-IT" dirty="0"/>
              <a:t>   &lt;li&gt;Apply to school&lt;/li&gt;</a:t>
            </a:r>
          </a:p>
          <a:p>
            <a:pPr marL="0" indent="0">
              <a:buNone/>
            </a:pPr>
            <a:r>
              <a:rPr lang="it-IT" dirty="0"/>
              <a:t>   &lt;li&gt;Register for course&lt;/li&gt;</a:t>
            </a:r>
          </a:p>
          <a:p>
            <a:pPr marL="0" indent="0">
              <a:buNone/>
            </a:pPr>
            <a:r>
              <a:rPr lang="it-IT" dirty="0"/>
              <a:t>   &lt;li&gt;Pay tuition&lt;/li&gt;</a:t>
            </a:r>
          </a:p>
          <a:p>
            <a:pPr marL="0" indent="0">
              <a:buNone/>
            </a:pPr>
            <a:r>
              <a:rPr lang="it-IT" dirty="0"/>
              <a:t>   &lt;li&gt;Attend course&lt;/li&gt;</a:t>
            </a:r>
          </a:p>
          <a:p>
            <a:pPr marL="0" indent="0">
              <a:buNone/>
            </a:pPr>
            <a:r>
              <a:rPr lang="it-IT" dirty="0"/>
              <a:t> &lt;/ol&gt;</a:t>
            </a:r>
            <a:endParaRPr lang="en-US" dirty="0"/>
          </a:p>
        </p:txBody>
      </p:sp>
      <p:pic>
        <p:nvPicPr>
          <p:cNvPr id="6" name="Picture 4" descr="A numbered list shows items as follows. 1. Apply to school. 2. Register for course. 3. Pay tuition. 4. Attend course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3810000"/>
            <a:ext cx="35925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6145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Useful to display a list of terms and descriptions or a list of FAQ and answers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&lt;dl&gt;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the description list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 term/phrase/sentence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265113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a description of the term/phrase/sentence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Indents the text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Configures empty space above and below the text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26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 Example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&lt;dl&gt;</a:t>
            </a:r>
          </a:p>
          <a:p>
            <a:pPr marL="0" indent="0">
              <a:buNone/>
            </a:pPr>
            <a:r>
              <a:rPr lang="it-IT" b="1" dirty="0"/>
              <a:t>   &lt;dt&gt;IP&lt;/dt&gt;</a:t>
            </a:r>
          </a:p>
          <a:p>
            <a:pPr marL="0" indent="0">
              <a:buNone/>
            </a:pPr>
            <a:r>
              <a:rPr lang="it-IT" b="1" dirty="0"/>
              <a:t>        &lt;dd&gt;Internet Protocol&lt;/dd&gt;</a:t>
            </a:r>
          </a:p>
          <a:p>
            <a:pPr marL="0" indent="0">
              <a:buNone/>
            </a:pPr>
            <a:r>
              <a:rPr lang="it-IT" b="1" dirty="0"/>
              <a:t>    &lt;dt&gt;TCP&lt;/dt&gt;</a:t>
            </a:r>
          </a:p>
          <a:p>
            <a:pPr marL="0" indent="0">
              <a:buNone/>
            </a:pPr>
            <a:r>
              <a:rPr lang="it-IT" b="1" dirty="0"/>
              <a:t>         &lt;dd&gt;Transmission Control Protocol&lt;/dd&gt;</a:t>
            </a:r>
          </a:p>
          <a:p>
            <a:pPr marL="0" indent="0">
              <a:buNone/>
            </a:pPr>
            <a:r>
              <a:rPr lang="it-IT" b="1" dirty="0"/>
              <a:t>&lt;/dl&gt;</a:t>
            </a:r>
            <a:endParaRPr lang="en-US" b="1" dirty="0"/>
          </a:p>
        </p:txBody>
      </p:sp>
      <p:pic>
        <p:nvPicPr>
          <p:cNvPr id="5" name="Picture 4" descr="A nested list shows the item Internet protocol nested in IP and item transmission control protocol nested in T C P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419600"/>
            <a:ext cx="4878388" cy="1895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961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features of a heading element and how it configures the text.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ordered lists and unordered lists.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purpose of the </a:t>
            </a:r>
            <a:r>
              <a:rPr lang="en-US" i="1" dirty="0" err="1"/>
              <a:t>blockquote</a:t>
            </a:r>
            <a:r>
              <a:rPr lang="en-US" i="1" dirty="0"/>
              <a:t> tag.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Display special characters such as quotes, copyright symbol, etc.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058262"/>
              </p:ext>
            </p:extLst>
          </p:nvPr>
        </p:nvGraphicFramePr>
        <p:xfrm>
          <a:off x="914400" y="2819400"/>
          <a:ext cx="6096000" cy="312420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5184932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77949030"/>
                    </a:ext>
                  </a:extLst>
                </a:gridCol>
              </a:tblGrid>
              <a:tr h="391195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b="0" dirty="0">
                          <a:latin typeface="+mj-lt"/>
                          <a:cs typeface="Times New Roman" panose="02020603050405020304" pitchFamily="18" charset="0"/>
                        </a:rPr>
                        <a:t>Character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800" b="0" dirty="0">
                          <a:latin typeface="+mj-lt"/>
                          <a:cs typeface="Times New Roman" panose="02020603050405020304" pitchFamily="18" charset="0"/>
                        </a:rPr>
                        <a:t>Code</a:t>
                      </a:r>
                      <a:endParaRPr lang="en-AU" sz="1800" b="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18763"/>
                  </a:ext>
                </a:extLst>
              </a:tr>
              <a:tr h="6537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© 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&amp;copy;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432370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&lt;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lt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936089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&gt;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gt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750257"/>
                  </a:ext>
                </a:extLst>
              </a:tr>
              <a:tr h="56267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&amp;amp;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85854"/>
                  </a:ext>
                </a:extLst>
              </a:tr>
              <a:tr h="391195">
                <a:tc>
                  <a:txBody>
                    <a:bodyPr/>
                    <a:lstStyle/>
                    <a:p>
                      <a:endParaRPr lang="en-AU" sz="1800" dirty="0">
                        <a:latin typeface="+mj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en-US" altLang="en-US" sz="1800" dirty="0" err="1">
                          <a:latin typeface="+mj-lt"/>
                          <a:cs typeface="Arial" panose="020B0604020202020204" pitchFamily="34" charset="0"/>
                        </a:rPr>
                        <a:t>nbsp</a:t>
                      </a:r>
                      <a:r>
                        <a:rPr lang="en-US" altLang="en-US" sz="1800" dirty="0">
                          <a:latin typeface="+mj-lt"/>
                          <a:cs typeface="Arial" panose="020B0604020202020204" pitchFamily="34" charset="0"/>
                        </a:rPr>
                        <a:t>;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08643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486400" y="5943602"/>
            <a:ext cx="2065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"/>
              </a:rPr>
              <a:t>Also see Table 2.3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Element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Configures a structural block area or “division” on a web page with empty space above and below. </a:t>
            </a:r>
          </a:p>
          <a:p>
            <a:pPr marL="0" indent="0">
              <a:buNone/>
            </a:pPr>
            <a:r>
              <a:rPr lang="en-US" dirty="0"/>
              <a:t>Can contain other block display elements, including other div elements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&lt;div&gt;Home Services Contact&lt;/div&gt;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2.20 </a:t>
            </a:r>
            <a:r>
              <a:rPr lang="en-US" b="0" dirty="0"/>
              <a:t>Wireframe for Casita Sedona</a:t>
            </a:r>
            <a:endParaRPr lang="en-AU" dirty="0"/>
          </a:p>
        </p:txBody>
      </p:sp>
      <p:pic>
        <p:nvPicPr>
          <p:cNvPr id="7" name="Picture 2" descr="A home page wireframe displays elements inside the box from top to bottom that are header, nav, main, and footer. The element main has element div inside it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83" y="1547400"/>
            <a:ext cx="444483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  <a:r>
              <a:rPr lang="en-US" sz="2000" b="0" dirty="0"/>
              <a:t> (1 of 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header Element</a:t>
            </a:r>
          </a:p>
          <a:p>
            <a:pPr marL="0" indent="0">
              <a:buNone/>
            </a:pPr>
            <a:r>
              <a:rPr lang="en-US" dirty="0"/>
              <a:t>&lt;header&gt;&lt;/header&gt;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 document’s headings</a:t>
            </a:r>
          </a:p>
          <a:p>
            <a:pPr marL="0" indent="0">
              <a:buNone/>
            </a:pPr>
            <a:r>
              <a:rPr lang="en-US" dirty="0" err="1"/>
              <a:t>nav</a:t>
            </a:r>
            <a:r>
              <a:rPr lang="en-US" dirty="0"/>
              <a:t> Element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nav</a:t>
            </a:r>
            <a:r>
              <a:rPr lang="en-US" dirty="0"/>
              <a:t>&gt;&lt;/</a:t>
            </a:r>
            <a:r>
              <a:rPr lang="en-US" dirty="0" err="1"/>
              <a:t>nav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Contains web page </a:t>
            </a:r>
            <a:br>
              <a:rPr lang="en-US" dirty="0"/>
            </a:br>
            <a:r>
              <a:rPr lang="en-US" dirty="0"/>
              <a:t>      document’s main navigation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Configure a web page using structural elements including header, </a:t>
            </a:r>
            <a:r>
              <a:rPr lang="en-US" altLang="en-US" dirty="0" err="1"/>
              <a:t>nav</a:t>
            </a:r>
            <a:r>
              <a:rPr lang="en-US" altLang="en-US" dirty="0"/>
              <a:t>,  main, footer, section, aside, and article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special characters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anchor element to link from page to page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absolute, relative, and e-mail hyperlinks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Code, save, and display a web page document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Test a web page document for valid syntax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Structural Elements</a:t>
            </a:r>
            <a:r>
              <a:rPr lang="en-US" sz="2000" b="0" dirty="0"/>
              <a:t> (2 of 3)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main Element</a:t>
            </a:r>
            <a:br>
              <a:rPr lang="en-US" dirty="0"/>
            </a:br>
            <a:r>
              <a:rPr lang="en-US" dirty="0"/>
              <a:t>     &lt;main&gt;&lt;/main&gt;</a:t>
            </a:r>
            <a:br>
              <a:rPr lang="en-US" dirty="0"/>
            </a:br>
            <a:r>
              <a:rPr lang="en-US" dirty="0"/>
              <a:t>     Contains the web page </a:t>
            </a:r>
            <a:br>
              <a:rPr lang="en-US" dirty="0"/>
            </a:br>
            <a:r>
              <a:rPr lang="en-US" dirty="0"/>
              <a:t>            document’s main content</a:t>
            </a:r>
          </a:p>
          <a:p>
            <a:pPr marL="0" indent="0">
              <a:buNone/>
            </a:pPr>
            <a:r>
              <a:rPr lang="en-US" dirty="0"/>
              <a:t>footer Element</a:t>
            </a:r>
          </a:p>
          <a:p>
            <a:pPr marL="0" indent="0">
              <a:buNone/>
            </a:pPr>
            <a:r>
              <a:rPr lang="en-US" dirty="0"/>
              <a:t>&lt;footer&gt;&lt;/footer&gt;</a:t>
            </a:r>
            <a:br>
              <a:rPr lang="en-US" dirty="0"/>
            </a:br>
            <a:r>
              <a:rPr lang="en-US" dirty="0"/>
              <a:t>Contains the web page </a:t>
            </a:r>
            <a:br>
              <a:rPr lang="en-US" dirty="0"/>
            </a:br>
            <a:r>
              <a:rPr lang="en-US" dirty="0"/>
              <a:t>      document’s  footer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5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2.21 </a:t>
            </a:r>
            <a:r>
              <a:rPr lang="en-US" b="0" dirty="0"/>
              <a:t>Casita Sedona web page</a:t>
            </a:r>
            <a:endParaRPr lang="en-AU" dirty="0"/>
          </a:p>
        </p:txBody>
      </p:sp>
      <p:pic>
        <p:nvPicPr>
          <p:cNvPr id="5" name="Picture 3" descr="A screenshot shows the Casita Sedona web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64" y="1547400"/>
            <a:ext cx="419247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Structural Elements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&lt;header&gt; </a:t>
            </a:r>
            <a:r>
              <a:rPr lang="en-US" i="1" dirty="0"/>
              <a:t>document headings go here</a:t>
            </a:r>
            <a:r>
              <a:rPr lang="en-US" dirty="0"/>
              <a:t> &lt;/header&gt;</a:t>
            </a:r>
          </a:p>
          <a:p>
            <a:pPr marL="0" indent="0">
              <a:buNone/>
            </a:pPr>
            <a:r>
              <a:rPr lang="en-US" dirty="0"/>
              <a:t>  &lt;</a:t>
            </a:r>
            <a:r>
              <a:rPr lang="en-US" dirty="0" err="1"/>
              <a:t>nav</a:t>
            </a:r>
            <a:r>
              <a:rPr lang="en-US" dirty="0"/>
              <a:t>&gt; </a:t>
            </a:r>
            <a:r>
              <a:rPr lang="en-US" i="1" dirty="0"/>
              <a:t>main navigation goes here</a:t>
            </a:r>
            <a:r>
              <a:rPr lang="en-US" dirty="0"/>
              <a:t> &lt;/</a:t>
            </a:r>
            <a:r>
              <a:rPr lang="en-US" dirty="0" err="1"/>
              <a:t>nav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&lt;main&gt; </a:t>
            </a:r>
            <a:r>
              <a:rPr lang="en-US" i="1" dirty="0"/>
              <a:t>main content goes here</a:t>
            </a:r>
            <a:r>
              <a:rPr lang="en-US" dirty="0"/>
              <a:t> &lt;/main&gt;</a:t>
            </a:r>
          </a:p>
          <a:p>
            <a:pPr marL="0" indent="0">
              <a:buNone/>
            </a:pPr>
            <a:r>
              <a:rPr lang="en-US" dirty="0"/>
              <a:t>  &lt;footer&gt; </a:t>
            </a:r>
            <a:r>
              <a:rPr lang="en-US" i="1" dirty="0"/>
              <a:t>document footer information goes here</a:t>
            </a:r>
            <a:r>
              <a:rPr lang="en-US" dirty="0"/>
              <a:t> &lt;/footer&gt;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Elements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Aside Element</a:t>
            </a:r>
          </a:p>
          <a:p>
            <a:r>
              <a:rPr lang="en-US" dirty="0"/>
              <a:t>block display; contains a sidebar, a note, or other tangential content</a:t>
            </a:r>
          </a:p>
          <a:p>
            <a:pPr marL="0" indent="0">
              <a:buNone/>
            </a:pPr>
            <a:r>
              <a:rPr lang="en-US" b="1" dirty="0"/>
              <a:t>Section Element</a:t>
            </a:r>
          </a:p>
          <a:p>
            <a:r>
              <a:rPr lang="en-US" dirty="0"/>
              <a:t>contains a “section” of a document, such as a chapter or topic</a:t>
            </a:r>
          </a:p>
          <a:p>
            <a:r>
              <a:rPr lang="en-US" dirty="0"/>
              <a:t>block display</a:t>
            </a:r>
          </a:p>
        </p:txBody>
      </p:sp>
    </p:spTree>
    <p:extLst>
      <p:ext uri="{BB962C8B-B14F-4D97-AF65-F5344CB8AC3E}">
        <p14:creationId xmlns:p14="http://schemas.microsoft.com/office/powerpoint/2010/main" val="3842580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Structural Elements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Article Element</a:t>
            </a:r>
          </a:p>
          <a:p>
            <a:r>
              <a:rPr lang="en-US" dirty="0"/>
              <a:t>contains an independent entry, such as a blog posting, comment, or e-zine article that could stand on its own</a:t>
            </a:r>
          </a:p>
          <a:p>
            <a:pPr>
              <a:spcBef>
                <a:spcPts val="600"/>
              </a:spcBef>
            </a:pPr>
            <a:r>
              <a:rPr lang="en-US" dirty="0"/>
              <a:t>block display</a:t>
            </a:r>
          </a:p>
          <a:p>
            <a:pPr marL="0" indent="0">
              <a:buNone/>
            </a:pPr>
            <a:r>
              <a:rPr lang="en-US" b="1" dirty="0"/>
              <a:t>Time Element</a:t>
            </a:r>
          </a:p>
          <a:p>
            <a:pPr>
              <a:spcBef>
                <a:spcPts val="600"/>
              </a:spcBef>
            </a:pPr>
            <a:r>
              <a:rPr lang="en-US" dirty="0"/>
              <a:t>represents a date or a time </a:t>
            </a:r>
          </a:p>
          <a:p>
            <a:pPr>
              <a:spcBef>
                <a:spcPts val="600"/>
              </a:spcBef>
            </a:pPr>
            <a:r>
              <a:rPr lang="en-US" dirty="0"/>
              <a:t>could be useful to date articles </a:t>
            </a:r>
            <a:br>
              <a:rPr lang="en-US" dirty="0"/>
            </a:br>
            <a:r>
              <a:rPr lang="en-US" dirty="0"/>
              <a:t>or blog posts</a:t>
            </a:r>
          </a:p>
          <a:p>
            <a:pPr>
              <a:spcBef>
                <a:spcPts val="600"/>
              </a:spcBef>
            </a:pPr>
            <a:r>
              <a:rPr lang="en-US" dirty="0"/>
              <a:t>inline display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438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2.22 </a:t>
            </a:r>
            <a:r>
              <a:rPr lang="en-AU" sz="2800" b="0" dirty="0"/>
              <a:t>The blog page.</a:t>
            </a:r>
          </a:p>
        </p:txBody>
      </p:sp>
      <p:pic>
        <p:nvPicPr>
          <p:cNvPr id="4" name="Content Placeholder 3" descr="A screenshot shows the Lighthouse Bistro blog page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839" y="1699800"/>
            <a:ext cx="402432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Element (Anchor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Specifies a hyperlink reference (</a:t>
            </a:r>
            <a:r>
              <a:rPr lang="en-US" dirty="0" err="1"/>
              <a:t>href</a:t>
            </a:r>
            <a:r>
              <a:rPr lang="en-US" dirty="0"/>
              <a:t>) to a file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/>
              <a:t>Text between the &lt;a&gt; and &lt;/a&gt; is displayed on the web page.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="contact.html"&gt;Contact Us&lt;/a&gt;</a:t>
            </a:r>
          </a:p>
          <a:p>
            <a:pPr marL="354013" indent="-354013">
              <a:buFont typeface="Wingdings" panose="05000000000000000000" pitchFamily="2" charset="2"/>
              <a:buChar char="Ø"/>
            </a:pPr>
            <a:r>
              <a:rPr lang="en-US" dirty="0" err="1"/>
              <a:t>href</a:t>
            </a:r>
            <a:r>
              <a:rPr lang="en-US" dirty="0"/>
              <a:t> Attribute</a:t>
            </a:r>
          </a:p>
          <a:p>
            <a:pPr marL="628650" lvl="1" indent="-274638">
              <a:buFont typeface="Arial" panose="020B0604020202020204" pitchFamily="34" charset="0"/>
              <a:buChar char="•"/>
            </a:pPr>
            <a:r>
              <a:rPr lang="en-US" dirty="0"/>
              <a:t>Indicates the file name or URL</a:t>
            </a:r>
          </a:p>
          <a:p>
            <a:pPr marL="0" indent="0">
              <a:buNone/>
            </a:pP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Link in a New Browser Window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target attribute on the anchor element opens a link in a new browser window or new browser tab.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="https://google.com" target="_blank"&gt;Search Google&lt;/a&gt;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Block Anchor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block display elements within a hyperlink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="http://www.w3.org/TR/html-markup"&gt;</a:t>
            </a:r>
          </a:p>
          <a:p>
            <a:pPr marL="0" indent="0">
              <a:buNone/>
            </a:pPr>
            <a:r>
              <a:rPr lang="en-US" dirty="0"/>
              <a:t>&lt;h1&gt;HTML5 Reference&lt;/h1&gt;</a:t>
            </a:r>
          </a:p>
          <a:p>
            <a:pPr marL="0" indent="0">
              <a:buNone/>
            </a:pPr>
            <a:r>
              <a:rPr lang="en-US" dirty="0"/>
              <a:t>&lt;p&gt;Bookmark this site for a handy HTML5 reference.&lt;/p&gt;</a:t>
            </a:r>
          </a:p>
          <a:p>
            <a:pPr marL="0" indent="0">
              <a:buNone/>
            </a:pPr>
            <a:r>
              <a:rPr lang="en-US" dirty="0"/>
              <a:t>&lt;/a&gt;</a:t>
            </a:r>
            <a:endParaRPr lang="en-AU" dirty="0"/>
          </a:p>
        </p:txBody>
      </p:sp>
      <p:pic>
        <p:nvPicPr>
          <p:cNvPr id="4" name="Picture 2" descr="Hyperlinked text, H T M L 5 References with text below it as, bookmark this site for a handy H T M L 5 referenc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648200"/>
            <a:ext cx="314325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Absolute &amp; Relative 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Absolute link</a:t>
            </a:r>
          </a:p>
          <a:p>
            <a:r>
              <a:rPr lang="en-US" dirty="0"/>
              <a:t>Link to a different website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="http://yahoo.com"&gt;Yahoo&lt;/a&gt;</a:t>
            </a:r>
          </a:p>
          <a:p>
            <a:pPr marL="0" indent="0">
              <a:buNone/>
            </a:pPr>
            <a:r>
              <a:rPr lang="en-US" dirty="0"/>
              <a:t>Relative link</a:t>
            </a:r>
          </a:p>
          <a:p>
            <a:r>
              <a:rPr lang="en-US" dirty="0"/>
              <a:t>Link to pages on your own site</a:t>
            </a:r>
          </a:p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="index.htm"&gt;Home&lt;/a&gt;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HTML?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HTML: </a:t>
            </a:r>
            <a:br>
              <a:rPr lang="en-US" altLang="en-US" dirty="0"/>
            </a:br>
            <a:r>
              <a:rPr lang="en-US" altLang="en-US" dirty="0"/>
              <a:t>The set of markup symbols or codes placed in a file intended for display on a Web browser page.</a:t>
            </a:r>
          </a:p>
          <a:p>
            <a:pPr marL="0" indent="0">
              <a:spcBef>
                <a:spcPts val="900"/>
              </a:spcBef>
              <a:buNone/>
            </a:pPr>
            <a:endParaRPr lang="en-US" altLang="en-US" dirty="0"/>
          </a:p>
          <a:p>
            <a:pPr marL="0" indent="0">
              <a:spcBef>
                <a:spcPts val="900"/>
              </a:spcBef>
              <a:buNone/>
            </a:pPr>
            <a:r>
              <a:rPr lang="en-US" altLang="en-US" dirty="0"/>
              <a:t>The World Wide Web Consortium (http://w3c.org) sets the standards for HTML and its related languages.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Hyperlink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Automatically launch the default mail </a:t>
            </a:r>
            <a:br>
              <a:rPr lang="en-US" dirty="0"/>
            </a:br>
            <a:r>
              <a:rPr lang="en-US" dirty="0"/>
              <a:t>program configured for the browser</a:t>
            </a:r>
          </a:p>
          <a:p>
            <a:pPr marL="0" indent="0">
              <a:buNone/>
            </a:pPr>
            <a:r>
              <a:rPr lang="en-US" dirty="0"/>
              <a:t>If no browser default is configured, </a:t>
            </a:r>
          </a:p>
          <a:p>
            <a:pPr marL="0" indent="0">
              <a:buNone/>
            </a:pPr>
            <a:r>
              <a:rPr lang="en-US" dirty="0"/>
              <a:t>a message is displayed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b="1" dirty="0"/>
              <a:t>&lt;a ref=“mailto:me@gmail.com”&gt;me@gmail.com&lt;/a&gt;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Hyperlinks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Hands-On Practice</a:t>
            </a:r>
            <a:endParaRPr lang="en-AU" dirty="0"/>
          </a:p>
        </p:txBody>
      </p:sp>
      <p:pic>
        <p:nvPicPr>
          <p:cNvPr id="5" name="Picture 6" descr="A tree diagram displays a site map with Home page at the top level and Services and Contact pages at the second le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14574"/>
            <a:ext cx="54610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1750142" y="5711625"/>
            <a:ext cx="28980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2.24 </a:t>
            </a:r>
            <a:r>
              <a:rPr lang="en-US" altLang="en-US" sz="1600" dirty="0">
                <a:latin typeface="+mj-lt"/>
              </a:rPr>
              <a:t>Site map</a:t>
            </a:r>
          </a:p>
        </p:txBody>
      </p:sp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the purpose of special characters.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an absolute link. 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br>
              <a:rPr lang="en-US" i="1" dirty="0">
                <a:latin typeface="+mj-lt"/>
              </a:rPr>
            </a:br>
            <a:endParaRPr lang="en-US" i="1" dirty="0">
              <a:latin typeface="+mj-lt"/>
            </a:endParaRPr>
          </a:p>
          <a:p>
            <a:pPr marL="514350" indent="-51435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i="1" dirty="0">
                <a:latin typeface="+mj-lt"/>
              </a:rPr>
              <a:t>Describe when to use a relative link. Is the http protocol used in the </a:t>
            </a:r>
            <a:r>
              <a:rPr lang="en-US" i="1" dirty="0" err="1">
                <a:latin typeface="+mj-lt"/>
              </a:rPr>
              <a:t>href</a:t>
            </a:r>
            <a:r>
              <a:rPr lang="en-US" i="1" dirty="0">
                <a:latin typeface="+mj-lt"/>
              </a:rPr>
              <a:t> value?</a:t>
            </a:r>
            <a:endParaRPr lang="en-AU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Valid HTML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Check your code for syntax errors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Benefit: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Valid code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more consistent browser display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W3C HTML Validation Tool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http://validator.w3.org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you to HTML.</a:t>
            </a:r>
          </a:p>
          <a:p>
            <a:pPr marL="0" indent="0">
              <a:buNone/>
            </a:pPr>
            <a:r>
              <a:rPr lang="en-US" dirty="0"/>
              <a:t>You will use these skills over and over again as you create web pages.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Elements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markup code represents an HTML </a:t>
            </a:r>
            <a:r>
              <a:rPr lang="en-US" b="1" dirty="0"/>
              <a:t>element.</a:t>
            </a:r>
          </a:p>
          <a:p>
            <a:r>
              <a:rPr lang="en-US" dirty="0"/>
              <a:t>Each element has a purpose.</a:t>
            </a:r>
            <a:br>
              <a:rPr lang="en-US" dirty="0"/>
            </a:br>
            <a:r>
              <a:rPr lang="en-US" dirty="0"/>
              <a:t>Most elements are coded as a pair of tags:</a:t>
            </a:r>
            <a:br>
              <a:rPr lang="en-US" dirty="0"/>
            </a:br>
            <a:r>
              <a:rPr lang="en-US" dirty="0"/>
              <a:t>an opening tag and a closing tag.</a:t>
            </a:r>
          </a:p>
          <a:p>
            <a:r>
              <a:rPr lang="en-US" dirty="0"/>
              <a:t>Tags are enclosed in angle brackets, “&lt;” and ”&gt;” symbols.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HTML5 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r>
              <a:rPr lang="en-US" dirty="0"/>
              <a:t>Newest version of HTML/XHTML</a:t>
            </a:r>
          </a:p>
          <a:p>
            <a:r>
              <a:rPr lang="en-US" dirty="0"/>
              <a:t>Supported by modern browsers</a:t>
            </a:r>
          </a:p>
          <a:p>
            <a:r>
              <a:rPr lang="en-US" dirty="0"/>
              <a:t>Intended to be backwards compatible</a:t>
            </a:r>
          </a:p>
          <a:p>
            <a:r>
              <a:rPr lang="en-US" dirty="0"/>
              <a:t>Adds new elements</a:t>
            </a:r>
          </a:p>
          <a:p>
            <a:r>
              <a:rPr lang="en-US" dirty="0"/>
              <a:t>Adds new functionality</a:t>
            </a:r>
          </a:p>
          <a:p>
            <a:pPr lvl="1"/>
            <a:r>
              <a:rPr lang="en-US" dirty="0"/>
              <a:t>Edit form data</a:t>
            </a:r>
          </a:p>
          <a:p>
            <a:pPr lvl="1"/>
            <a:r>
              <a:rPr lang="en-US" dirty="0"/>
              <a:t>Native video and audio</a:t>
            </a:r>
          </a:p>
          <a:p>
            <a:pPr lvl="1"/>
            <a:r>
              <a:rPr lang="en-US" dirty="0"/>
              <a:t>And more! </a:t>
            </a:r>
          </a:p>
          <a:p>
            <a:endParaRPr lang="en-AU" dirty="0"/>
          </a:p>
        </p:txBody>
      </p:sp>
      <p:pic>
        <p:nvPicPr>
          <p:cNvPr id="4" name="Picture 2" descr="http://t0.gstatic.com/images?q=tbn:ANd9GcTWC3XDuJB3kXc4l_ojUXhUx6NMmtZ0LZYmnraeL9358pZJNaq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3528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5090318" y="5629486"/>
            <a:ext cx="3392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</a:rPr>
              <a:t>Source: W3C http://www.w3.org/html/logo</a:t>
            </a:r>
            <a:r>
              <a:rPr lang="en-US" altLang="en-US" sz="1400" dirty="0">
                <a:latin typeface="Times New Roman" panose="02020603050405020304" pitchFamily="18" charset="0"/>
                <a:hlinkClick r:id="rId3"/>
              </a:rPr>
              <a:t>/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 Type Definition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Document Type Definition (DTD)</a:t>
            </a:r>
          </a:p>
          <a:p>
            <a:r>
              <a:rPr lang="en-US" dirty="0" err="1"/>
              <a:t>doctype</a:t>
            </a:r>
            <a:r>
              <a:rPr lang="en-US" dirty="0"/>
              <a:t> statement</a:t>
            </a:r>
          </a:p>
          <a:p>
            <a:r>
              <a:rPr lang="en-US" dirty="0"/>
              <a:t>identifies the version of HTML contained in your document.</a:t>
            </a:r>
          </a:p>
          <a:p>
            <a:r>
              <a:rPr lang="en-US" dirty="0"/>
              <a:t>placed at the top of a web page document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&lt;!DOCTYPE html&gt;</a:t>
            </a:r>
            <a:endParaRPr lang="en-AU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HTML5 Web Page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&lt;!DOCTYPE html&gt;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=“</a:t>
            </a:r>
            <a:r>
              <a:rPr lang="en-US" dirty="0" err="1"/>
              <a:t>en</a:t>
            </a:r>
            <a:r>
              <a:rPr lang="en-US" dirty="0"/>
              <a:t>”&gt;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&lt;title&gt;Page Title Goes Here&lt;/title&gt;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&lt;meta charset=“utf-8”&gt;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i="1" dirty="0"/>
              <a:t>... body text and more HTML5 tags go here 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&lt;/html&gt;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Head &amp; Body Sections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Head Section</a:t>
            </a:r>
            <a:br>
              <a:rPr lang="en-US" sz="2400" dirty="0"/>
            </a:br>
            <a:r>
              <a:rPr lang="en-US" sz="2400" dirty="0"/>
              <a:t>Contains information that describes the web page document </a:t>
            </a:r>
          </a:p>
          <a:p>
            <a:pPr marL="0" indent="0">
              <a:buNone/>
            </a:pPr>
            <a:r>
              <a:rPr lang="en-US" sz="2400" b="1" dirty="0"/>
              <a:t>&lt;head&gt;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…head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&lt;/head&gt;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Body Section</a:t>
            </a:r>
            <a:br>
              <a:rPr lang="en-US" sz="2400" dirty="0"/>
            </a:br>
            <a:r>
              <a:rPr lang="en-US" sz="2400" dirty="0"/>
              <a:t>Contains text and elements that display in the web page document</a:t>
            </a:r>
            <a:br>
              <a:rPr lang="en-US" sz="2400" dirty="0"/>
            </a:br>
            <a:r>
              <a:rPr lang="en-US" sz="2400" b="1" dirty="0"/>
              <a:t>&lt;body&gt;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i="1" dirty="0"/>
              <a:t>…body section info goes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&lt;/body&gt;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BEF24-BA5A-4821-BCBE-5EA5825D229D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2.xml><?xml version="1.0" encoding="utf-8"?>
<ds:datastoreItem xmlns:ds="http://schemas.openxmlformats.org/officeDocument/2006/customXml" ds:itemID="{500F2D5B-7EA4-47A1-919B-640479069B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10A09-C1E2-45F4-B331-111FB98F4F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8207</TotalTime>
  <Words>1362</Words>
  <Application>Microsoft Office PowerPoint</Application>
  <PresentationFormat>On-screen Show (4:3)</PresentationFormat>
  <Paragraphs>281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508 Lecture</vt:lpstr>
      <vt:lpstr>Web Development &amp; Design Foundations  with HTML5</vt:lpstr>
      <vt:lpstr>Learning Outcomes (1 of 2)</vt:lpstr>
      <vt:lpstr>Learning Outcomes (2 of 2)</vt:lpstr>
      <vt:lpstr>What is HTML?</vt:lpstr>
      <vt:lpstr>HTML Elements</vt:lpstr>
      <vt:lpstr>What is HTML5 ?</vt:lpstr>
      <vt:lpstr>Document Type Definition</vt:lpstr>
      <vt:lpstr>Example HTML5 Web Page</vt:lpstr>
      <vt:lpstr>Head &amp; Body Sections</vt:lpstr>
      <vt:lpstr>Figure 2.3 Code displayed in Notepad. Courtesy of Microsoft Corporation.</vt:lpstr>
      <vt:lpstr>Figure 2.5 Web page displayed by Microsoft Edge. Courtesy of Microsoft Corporation.</vt:lpstr>
      <vt:lpstr>Heading Element</vt:lpstr>
      <vt:lpstr>Paragraph Element</vt:lpstr>
      <vt:lpstr>Line Break Element</vt:lpstr>
      <vt:lpstr>Blockquote Element</vt:lpstr>
      <vt:lpstr>Table 2.1 Phrase Elements</vt:lpstr>
      <vt:lpstr>Proper Nesting</vt:lpstr>
      <vt:lpstr>HTML Lists</vt:lpstr>
      <vt:lpstr>Unordered List</vt:lpstr>
      <vt:lpstr>Unordered List Example</vt:lpstr>
      <vt:lpstr>Ordered List</vt:lpstr>
      <vt:lpstr>Ordered List Example</vt:lpstr>
      <vt:lpstr>Description List</vt:lpstr>
      <vt:lpstr>Description List Example</vt:lpstr>
      <vt:lpstr>Checkpoint</vt:lpstr>
      <vt:lpstr>Special Characters</vt:lpstr>
      <vt:lpstr>Div Element</vt:lpstr>
      <vt:lpstr>Figure 2.20 Wireframe for Casita Sedona</vt:lpstr>
      <vt:lpstr>HTML5 Structural Elements (1 of 3)</vt:lpstr>
      <vt:lpstr>HTML5 Structural Elements (2 of 3)</vt:lpstr>
      <vt:lpstr>Figure 2.21 Casita Sedona web page</vt:lpstr>
      <vt:lpstr>HTML5 Structural Elements (3 of 3)</vt:lpstr>
      <vt:lpstr>More Structural Elements (1 of 2)</vt:lpstr>
      <vt:lpstr>More Structural Elements (2 of 2)</vt:lpstr>
      <vt:lpstr>Figure 2.22 The blog page.</vt:lpstr>
      <vt:lpstr>A Element (Anchor Element)</vt:lpstr>
      <vt:lpstr>Opening a Link in a New Browser Window</vt:lpstr>
      <vt:lpstr>HTML5 Block Anchor</vt:lpstr>
      <vt:lpstr>Absolute &amp; Relative Hyperlinks</vt:lpstr>
      <vt:lpstr>E-Mail Hyperlink</vt:lpstr>
      <vt:lpstr>Hyperlinks</vt:lpstr>
      <vt:lpstr>Checkpoint (2 of 2)</vt:lpstr>
      <vt:lpstr>Writing Valid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623</cp:revision>
  <dcterms:created xsi:type="dcterms:W3CDTF">2014-07-14T20:04:21Z</dcterms:created>
  <dcterms:modified xsi:type="dcterms:W3CDTF">2023-05-27T20:28:44Z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