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290" r:id="rId5"/>
    <p:sldId id="262" r:id="rId6"/>
    <p:sldId id="348" r:id="rId7"/>
    <p:sldId id="263" r:id="rId8"/>
    <p:sldId id="264" r:id="rId9"/>
    <p:sldId id="345" r:id="rId10"/>
    <p:sldId id="291" r:id="rId11"/>
    <p:sldId id="292" r:id="rId12"/>
    <p:sldId id="346" r:id="rId13"/>
    <p:sldId id="293" r:id="rId14"/>
    <p:sldId id="347" r:id="rId15"/>
    <p:sldId id="294" r:id="rId16"/>
    <p:sldId id="295" r:id="rId17"/>
    <p:sldId id="296" r:id="rId18"/>
    <p:sldId id="350" r:id="rId19"/>
    <p:sldId id="297" r:id="rId20"/>
    <p:sldId id="351" r:id="rId21"/>
    <p:sldId id="298" r:id="rId22"/>
    <p:sldId id="299" r:id="rId23"/>
    <p:sldId id="300" r:id="rId24"/>
    <p:sldId id="301" r:id="rId25"/>
    <p:sldId id="302" r:id="rId26"/>
    <p:sldId id="303" r:id="rId27"/>
    <p:sldId id="354" r:id="rId28"/>
    <p:sldId id="304" r:id="rId29"/>
    <p:sldId id="305" r:id="rId30"/>
    <p:sldId id="306" r:id="rId31"/>
    <p:sldId id="307" r:id="rId32"/>
    <p:sldId id="355" r:id="rId33"/>
    <p:sldId id="308" r:id="rId34"/>
    <p:sldId id="356" r:id="rId35"/>
    <p:sldId id="309" r:id="rId36"/>
    <p:sldId id="310" r:id="rId37"/>
    <p:sldId id="349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57" r:id="rId52"/>
    <p:sldId id="324" r:id="rId53"/>
    <p:sldId id="32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7" d="100"/>
          <a:sy n="97" d="100"/>
        </p:scale>
        <p:origin x="168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Configuring Color and Text with CSS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Style sheets are composed of  “Rules” that describe the styling to be applied. </a:t>
            </a:r>
          </a:p>
          <a:p>
            <a:pPr marL="0" indent="0">
              <a:buNone/>
            </a:pPr>
            <a:r>
              <a:rPr lang="en-US" dirty="0"/>
              <a:t>Each Rule contains a Selector and a Declaration </a:t>
            </a:r>
          </a:p>
        </p:txBody>
      </p:sp>
    </p:spTree>
    <p:extLst>
      <p:ext uri="{BB962C8B-B14F-4D97-AF65-F5344CB8AC3E}">
        <p14:creationId xmlns:p14="http://schemas.microsoft.com/office/powerpoint/2010/main" val="14779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3.2 </a:t>
            </a:r>
            <a:r>
              <a:rPr lang="en-AU" sz="2800" b="0" dirty="0"/>
              <a:t>Using CSS to set the text </a:t>
            </a:r>
            <a:r>
              <a:rPr lang="en-AU" sz="2800" b="0" dirty="0" err="1"/>
              <a:t>color</a:t>
            </a:r>
            <a:r>
              <a:rPr lang="en-AU" sz="2800" b="0" dirty="0"/>
              <a:t> to blue</a:t>
            </a:r>
            <a:endParaRPr lang="en-AU" sz="2800" dirty="0"/>
          </a:p>
        </p:txBody>
      </p:sp>
      <p:pic>
        <p:nvPicPr>
          <p:cNvPr id="4" name="Picture 2" descr="A screenshot displays C S S rule to set the text color to blue. A text reads, body left brace color colon blue right brace. The word body is labelled, selector, color is labelled, declaration property, and blue is labelled, declaration valu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98" y="2946659"/>
            <a:ext cx="6334604" cy="183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8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Syntax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Configure a web page to display blue text and yellow background.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body { color:  blue;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             background-color:  yellow;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This could also be written using hexadecimal color values as shown below.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body { color:  #0000FF;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             background-color:  #FFFF00; }</a:t>
            </a:r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Formatting 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See Table 3.1 Common CSS Properties, including:</a:t>
            </a:r>
          </a:p>
          <a:p>
            <a:pPr lvl="1">
              <a:spcBef>
                <a:spcPts val="0"/>
              </a:spcBef>
            </a:pPr>
            <a:r>
              <a:rPr lang="en-US" dirty="0"/>
              <a:t>background-color 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color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font-family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font-size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font-style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font-weight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line-height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margin</a:t>
            </a:r>
          </a:p>
          <a:p>
            <a:pPr lvl="1">
              <a:spcBef>
                <a:spcPts val="0"/>
              </a:spcBef>
            </a:pPr>
            <a:r>
              <a:rPr lang="en-US" dirty="0"/>
              <a:t>text-align</a:t>
            </a:r>
          </a:p>
          <a:p>
            <a:pPr lvl="1">
              <a:spcBef>
                <a:spcPts val="0"/>
              </a:spcBef>
            </a:pPr>
            <a:r>
              <a:rPr lang="en-US" dirty="0"/>
              <a:t>text-decoration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Color on Web Pages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Computer monitors display color as intensities of red, green, and blue light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RGB Color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The values of red, green, and blue vary from 0 to 255.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Hexadecimal numbers (base 16) represent these color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3.4 </a:t>
            </a:r>
            <a:r>
              <a:rPr lang="en-AU" b="0" dirty="0" err="1"/>
              <a:t>Color</a:t>
            </a:r>
            <a:r>
              <a:rPr lang="en-AU" b="0" dirty="0"/>
              <a:t> swatches and hexadecimal </a:t>
            </a:r>
            <a:r>
              <a:rPr lang="en-AU" b="0" dirty="0" err="1"/>
              <a:t>color</a:t>
            </a:r>
            <a:r>
              <a:rPr lang="en-AU" b="0" dirty="0"/>
              <a:t> values</a:t>
            </a:r>
            <a:endParaRPr lang="en-AU" dirty="0"/>
          </a:p>
        </p:txBody>
      </p:sp>
      <p:pic>
        <p:nvPicPr>
          <p:cNvPr id="4" name="Picture 2" descr="A chart displays different colors with their hexadecimal values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35" y="1699800"/>
            <a:ext cx="218353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28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Hexadecimal </a:t>
            </a:r>
            <a:r>
              <a:rPr lang="en-AU" dirty="0" err="1"/>
              <a:t>Color</a:t>
            </a:r>
            <a:r>
              <a:rPr lang="en-AU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# indicates a hexadecimal value</a:t>
            </a:r>
          </a:p>
          <a:p>
            <a:pPr>
              <a:spcBef>
                <a:spcPts val="1200"/>
              </a:spcBef>
            </a:pPr>
            <a:r>
              <a:rPr lang="en-US" dirty="0"/>
              <a:t>Hex value pairs range from 00 to FF</a:t>
            </a:r>
          </a:p>
          <a:p>
            <a:pPr>
              <a:spcBef>
                <a:spcPts val="1200"/>
              </a:spcBef>
            </a:pPr>
            <a:r>
              <a:rPr lang="en-US" dirty="0"/>
              <a:t>Three hex value pairs describe an RGB color</a:t>
            </a:r>
          </a:p>
          <a:p>
            <a:pPr marL="640080" lvl="1" indent="-237744"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#000000 black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#FFFFFF white</a:t>
            </a:r>
          </a:p>
          <a:p>
            <a:pPr marL="640080" lvl="1" indent="-237744">
              <a:buNone/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640080" lvl="1" indent="-237744"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#FF0000 red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#00FF00 green</a:t>
            </a:r>
          </a:p>
          <a:p>
            <a:pPr marL="640080" lvl="1" indent="-237744"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#0000FF blue	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#CCCCCC grey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2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3.5 </a:t>
            </a:r>
            <a:r>
              <a:rPr lang="en-AU" b="0" dirty="0"/>
              <a:t>Partial </a:t>
            </a:r>
            <a:r>
              <a:rPr lang="en-AU" b="0" dirty="0" err="1"/>
              <a:t>color</a:t>
            </a:r>
            <a:r>
              <a:rPr lang="en-AU" b="0" dirty="0"/>
              <a:t> chart</a:t>
            </a:r>
            <a:endParaRPr lang="en-AU" dirty="0"/>
          </a:p>
        </p:txBody>
      </p:sp>
      <p:pic>
        <p:nvPicPr>
          <p:cNvPr id="4" name="Picture 2" descr="A chart displays the hexadecimal partial color value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39" y="2169000"/>
            <a:ext cx="7600323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</a:t>
            </a:r>
            <a:r>
              <a:rPr lang="en-AU" dirty="0" err="1"/>
              <a:t>Color</a:t>
            </a:r>
            <a:r>
              <a:rPr lang="en-AU" dirty="0"/>
              <a:t> Palette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/>
              <a:t>A collection of 216 colors</a:t>
            </a:r>
          </a:p>
          <a:p>
            <a:r>
              <a:rPr lang="en-US" dirty="0"/>
              <a:t>Display the most </a:t>
            </a:r>
            <a:br>
              <a:rPr lang="en-US" dirty="0"/>
            </a:br>
            <a:r>
              <a:rPr lang="en-US" dirty="0"/>
              <a:t>similar </a:t>
            </a:r>
            <a:br>
              <a:rPr lang="en-US" dirty="0"/>
            </a:br>
            <a:r>
              <a:rPr lang="en-US" dirty="0"/>
              <a:t>on the Mac and PC</a:t>
            </a:r>
            <a:br>
              <a:rPr lang="en-US" dirty="0"/>
            </a:br>
            <a:r>
              <a:rPr lang="en-US" dirty="0"/>
              <a:t>platforms</a:t>
            </a:r>
          </a:p>
          <a:p>
            <a:r>
              <a:rPr lang="en-US" dirty="0"/>
              <a:t>Hex values: </a:t>
            </a:r>
            <a:br>
              <a:rPr lang="en-US" dirty="0"/>
            </a:br>
            <a:r>
              <a:rPr lang="en-US" dirty="0"/>
              <a:t>00, 33, 66, 99, CC, FF</a:t>
            </a:r>
          </a:p>
          <a:p>
            <a:r>
              <a:rPr lang="en-US" dirty="0"/>
              <a:t>Color Chart </a:t>
            </a:r>
            <a:br>
              <a:rPr lang="en-US" dirty="0"/>
            </a:br>
            <a:r>
              <a:rPr lang="en-US" dirty="0"/>
              <a:t>http://webdevfoundations.net/color</a:t>
            </a:r>
          </a:p>
        </p:txBody>
      </p:sp>
      <p:pic>
        <p:nvPicPr>
          <p:cNvPr id="4" name="Picture 2" descr="A chart displays the hexadecimal partial color value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600200"/>
            <a:ext cx="3571875" cy="398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126037" y="5715557"/>
            <a:ext cx="3436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dirty="0"/>
              <a:t>Source: http://webdevfoundations.net/color</a:t>
            </a:r>
          </a:p>
        </p:txBody>
      </p:sp>
    </p:spTree>
    <p:extLst>
      <p:ext uri="{BB962C8B-B14F-4D97-AF65-F5344CB8AC3E}">
        <p14:creationId xmlns:p14="http://schemas.microsoft.com/office/powerpoint/2010/main" val="258551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</a:t>
            </a:r>
            <a:r>
              <a:rPr lang="en-AU" dirty="0" err="1"/>
              <a:t>Color</a:t>
            </a:r>
            <a:r>
              <a:rPr lang="en-AU" dirty="0"/>
              <a:t> Choices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 a color scheme?</a:t>
            </a:r>
          </a:p>
          <a:p>
            <a:pPr>
              <a:spcBef>
                <a:spcPts val="600"/>
              </a:spcBef>
            </a:pPr>
            <a:r>
              <a:rPr lang="en-US" dirty="0"/>
              <a:t>Monochromatic</a:t>
            </a:r>
          </a:p>
          <a:p>
            <a:pPr lvl="1"/>
            <a:r>
              <a:rPr lang="en-US" dirty="0"/>
              <a:t>http://meyerweb.com/eric/tools/color-blend</a:t>
            </a:r>
          </a:p>
          <a:p>
            <a:pPr>
              <a:spcBef>
                <a:spcPts val="600"/>
              </a:spcBef>
            </a:pPr>
            <a:r>
              <a:rPr lang="en-US" dirty="0"/>
              <a:t>Choose from a photograph or other image</a:t>
            </a:r>
          </a:p>
          <a:p>
            <a:pPr lvl="1"/>
            <a:r>
              <a:rPr lang="en-US" dirty="0"/>
              <a:t>http://www.colr.org</a:t>
            </a:r>
          </a:p>
          <a:p>
            <a:pPr>
              <a:spcBef>
                <a:spcPts val="600"/>
              </a:spcBef>
            </a:pPr>
            <a:r>
              <a:rPr lang="en-US" dirty="0"/>
              <a:t>Begin with a favorite color</a:t>
            </a:r>
          </a:p>
          <a:p>
            <a:pPr lvl="1"/>
            <a:r>
              <a:rPr lang="en-US" dirty="0"/>
              <a:t>Use one of the sites below to choose other colors</a:t>
            </a:r>
          </a:p>
          <a:p>
            <a:pPr lvl="1"/>
            <a:r>
              <a:rPr lang="en-US" dirty="0"/>
              <a:t>http://colorsontheweb.com/colorwizard.asp</a:t>
            </a:r>
          </a:p>
          <a:p>
            <a:pPr lvl="1"/>
            <a:r>
              <a:rPr lang="en-US" dirty="0"/>
              <a:t>https://color.adobe.com/create/color-wheel</a:t>
            </a:r>
          </a:p>
          <a:p>
            <a:pPr lvl="1"/>
            <a:r>
              <a:rPr lang="en-US" dirty="0"/>
              <a:t>http://paletton.com</a:t>
            </a:r>
          </a:p>
        </p:txBody>
      </p:sp>
      <p:pic>
        <p:nvPicPr>
          <p:cNvPr id="5" name="Picture 1" descr="A screenshot displays the previous web page after embedded styles are configured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416" y="1758000"/>
            <a:ext cx="1748624" cy="20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3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 . 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evolution of style sheets from print media to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List advantages of using Cascading Style Sheets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color on web pages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style sheets that configure common color and text properties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Apply inline styles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embedded style sheets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Support Web Accessibility Verify Sufficient Contrast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choose colors for text and background, </a:t>
            </a:r>
            <a:br>
              <a:rPr lang="en-US" dirty="0"/>
            </a:br>
            <a:r>
              <a:rPr lang="en-US" dirty="0"/>
              <a:t>sufficient contrast is needed so that the text is easy to read.</a:t>
            </a:r>
          </a:p>
          <a:p>
            <a:pPr marL="0" indent="0">
              <a:buNone/>
            </a:pPr>
            <a:r>
              <a:rPr lang="en-US" dirty="0"/>
              <a:t>Use one of the following online tools to verify contrast:</a:t>
            </a:r>
          </a:p>
          <a:p>
            <a:pPr>
              <a:spcBef>
                <a:spcPts val="600"/>
              </a:spcBef>
            </a:pPr>
            <a:r>
              <a:rPr lang="en-US" dirty="0"/>
              <a:t>http://webaim.org/resources/contrastchecker</a:t>
            </a:r>
          </a:p>
          <a:p>
            <a:pPr>
              <a:spcBef>
                <a:spcPts val="600"/>
              </a:spcBef>
            </a:pPr>
            <a:r>
              <a:rPr lang="en-US" dirty="0"/>
              <a:t>http://snook.ca/technical/colour_contrast/colour.html</a:t>
            </a:r>
          </a:p>
          <a:p>
            <a:pPr>
              <a:spcBef>
                <a:spcPts val="600"/>
              </a:spcBef>
            </a:pPr>
            <a:r>
              <a:rPr lang="en-US" dirty="0"/>
              <a:t>http://juicystudio.com/services/luminositycontrastratio.php</a:t>
            </a: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621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Color with Inline CSS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Inline CSS</a:t>
            </a:r>
          </a:p>
          <a:p>
            <a:pPr>
              <a:spcBef>
                <a:spcPts val="600"/>
              </a:spcBef>
            </a:pPr>
            <a:r>
              <a:rPr lang="en-US" dirty="0"/>
              <a:t>Configured in the body of the web page </a:t>
            </a:r>
          </a:p>
          <a:p>
            <a:pPr>
              <a:spcBef>
                <a:spcPts val="600"/>
              </a:spcBef>
            </a:pPr>
            <a:r>
              <a:rPr lang="en-US" dirty="0"/>
              <a:t>Use the style attribute of an HTML tag</a:t>
            </a:r>
          </a:p>
          <a:p>
            <a:pPr>
              <a:spcBef>
                <a:spcPts val="600"/>
              </a:spcBef>
            </a:pPr>
            <a:r>
              <a:rPr lang="en-US" dirty="0"/>
              <a:t>Apply only to the specific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Example: configure red color text in an &lt;h1&gt; element: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&lt;h1 style="color:#ff0000"&gt;Heading text is red&lt;/h1&gt;</a:t>
            </a:r>
          </a:p>
        </p:txBody>
      </p:sp>
      <p:pic>
        <p:nvPicPr>
          <p:cNvPr id="4" name="Picture 2" descr="An illustration of style declaration property and value shows syntax as color colon hash symbol f f 0000 with color labeled, declaration property and f f 0000 labeled, declaration valu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581400"/>
            <a:ext cx="2857500" cy="134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97599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Color with Inline CSS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Example 2: configure the red text in the heading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configure a gray background in the heading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Separate style rule declarations with a ; symbol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&lt;h1 style="color:#FF0000;background-color:#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cccccc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"&gt;This is displayed as a red heading with gray background&lt;/h1&gt;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Embedded (Internal)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Configured in the head section of a web page.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Use the HTML &lt;style&gt; element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Apply to the entire web page document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Style declarations are contained between the opening and closing &lt;style&gt; tags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/>
              <a:t>Example: Configure a web page with white text on a black background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&lt;style&gt;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body { background-color: #000000;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           color: #FFFFFF;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&lt;/style&gt;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45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3.10 </a:t>
            </a:r>
            <a:r>
              <a:rPr lang="en-US" b="0" dirty="0"/>
              <a:t>The web page after embedded </a:t>
            </a:r>
            <a:r>
              <a:rPr lang="en-AU" b="0" dirty="0"/>
              <a:t>styles are configured</a:t>
            </a:r>
            <a:endParaRPr lang="en-AU" dirty="0"/>
          </a:p>
        </p:txBody>
      </p:sp>
      <p:pic>
        <p:nvPicPr>
          <p:cNvPr id="6" name="Picture 1" descr="A screenshot displays the previous web page after embedded styles are configured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84" y="1962600"/>
            <a:ext cx="636923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14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Embedded Styles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The body selector sets the global style rules for the entire page.</a:t>
            </a:r>
          </a:p>
          <a:p>
            <a:pPr>
              <a:spcBef>
                <a:spcPts val="600"/>
              </a:spcBef>
            </a:pPr>
            <a:r>
              <a:rPr lang="en-US" dirty="0"/>
              <a:t>These global rules are overridden for &lt;h1&gt; and &lt;h2&gt; elements by the h1 and h2 style rules.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body { background-color: #E2FFFF;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color: #15495E;}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h1 { background-color: #237B7B;</a:t>
            </a:r>
          </a:p>
          <a:p>
            <a:pPr marL="486918" lvl="1" indent="0">
              <a:spcBef>
                <a:spcPts val="0"/>
              </a:spcBef>
              <a:buNone/>
            </a:pPr>
            <a:r>
              <a:rPr lang="en-US" sz="2200" b="1" dirty="0"/>
              <a:t>color: #E2FFFF;}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h2 { background-color: #B0E6E6;</a:t>
            </a:r>
          </a:p>
          <a:p>
            <a:pPr marL="486918" lvl="1" indent="0">
              <a:spcBef>
                <a:spcPts val="0"/>
              </a:spcBef>
              <a:buNone/>
            </a:pPr>
            <a:r>
              <a:rPr lang="en-US" sz="2200" b="1" dirty="0"/>
              <a:t>color: #237B7B;}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873671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3.1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+mj-lt"/>
              <a:buAutoNum type="arabicPeriod"/>
            </a:pPr>
            <a:r>
              <a:rPr lang="en-US" i="1" dirty="0"/>
              <a:t>List three reasons to use CSS on a web page.</a:t>
            </a:r>
          </a:p>
          <a:p>
            <a:pPr marL="361950" indent="-361950">
              <a:buFont typeface="+mj-lt"/>
              <a:buAutoNum type="arabicPeriod"/>
            </a:pPr>
            <a:r>
              <a:rPr lang="en-US" i="1" dirty="0"/>
              <a:t>When designing a page that uses colors other than the default colors for text and background, explain why it is a good reason to configure style rules for both text color and background color.</a:t>
            </a:r>
          </a:p>
          <a:p>
            <a:pPr marL="361950" indent="-361950">
              <a:buFont typeface="+mj-lt"/>
              <a:buAutoNum type="arabicPeriod"/>
            </a:pPr>
            <a:r>
              <a:rPr lang="en-US" i="1" dirty="0"/>
              <a:t>Describe one advantage to using embedded styles instead of inline styles.</a:t>
            </a:r>
          </a:p>
        </p:txBody>
      </p:sp>
    </p:spTree>
    <p:extLst>
      <p:ext uri="{BB962C8B-B14F-4D97-AF65-F5344CB8AC3E}">
        <p14:creationId xmlns:p14="http://schemas.microsoft.com/office/powerpoint/2010/main" val="657900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Configuring Text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properties for configuring text:</a:t>
            </a:r>
          </a:p>
          <a:p>
            <a:r>
              <a:rPr lang="en-US" dirty="0"/>
              <a:t>font-weight	</a:t>
            </a:r>
          </a:p>
          <a:p>
            <a:pPr lvl="1"/>
            <a:r>
              <a:rPr lang="en-US" dirty="0"/>
              <a:t>Configures the boldness of text</a:t>
            </a:r>
          </a:p>
          <a:p>
            <a:r>
              <a:rPr lang="en-US" dirty="0"/>
              <a:t>font-style</a:t>
            </a:r>
          </a:p>
          <a:p>
            <a:pPr lvl="1"/>
            <a:r>
              <a:rPr lang="en-US" dirty="0"/>
              <a:t>Configures text to an italic style</a:t>
            </a:r>
          </a:p>
          <a:p>
            <a:r>
              <a:rPr lang="en-US" dirty="0"/>
              <a:t>font-size</a:t>
            </a:r>
          </a:p>
          <a:p>
            <a:pPr lvl="1"/>
            <a:r>
              <a:rPr lang="en-US" dirty="0"/>
              <a:t>Configures the size of the text</a:t>
            </a:r>
          </a:p>
          <a:p>
            <a:r>
              <a:rPr lang="en-US" dirty="0"/>
              <a:t>font-family</a:t>
            </a:r>
          </a:p>
          <a:p>
            <a:pPr lvl="1"/>
            <a:r>
              <a:rPr lang="en-US" dirty="0"/>
              <a:t>Configures the font typeface of the text</a:t>
            </a:r>
          </a:p>
        </p:txBody>
      </p:sp>
    </p:spTree>
    <p:extLst>
      <p:ext uri="{BB962C8B-B14F-4D97-AF65-F5344CB8AC3E}">
        <p14:creationId xmlns:p14="http://schemas.microsoft.com/office/powerpoint/2010/main" val="262480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font-size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Accessibility Recommendation: Use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percentage font sizes–these can be easily enlarged in all browsers by users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A table shows column headings from left to right as text values, Em units, Px units, Pt units, and percentage. The row entries are as follows. x x small, 0.5 em, 8 px, 6 pt, and 50%. x small, 0.60 em, 11 px, 8 pt, and 60%. Small, 0.75 em, 13 px, 10 pt, and 75%. Medium, 1 em, 16 px, 12 pt, and 100%. Large, 1.15 em, 18 px, 13.5 pt, and 110%. x large, 1.5 em, 24 px, 18 pt, and 150%. x x large, 2 em, 30 px, 24 pt, and 200%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37919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52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3.11 </a:t>
            </a:r>
            <a:r>
              <a:rPr lang="en-AU" b="0" dirty="0"/>
              <a:t>Common fonts</a:t>
            </a:r>
            <a:endParaRPr lang="en-AU" dirty="0"/>
          </a:p>
        </p:txBody>
      </p:sp>
      <p:pic>
        <p:nvPicPr>
          <p:cNvPr id="5" name="Content Placeholder 4" descr="A table shows the common fonts. 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0786" y="2438400"/>
            <a:ext cx="7482429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80022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(2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Use external style sheets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element, class, id, and contextual selectors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Utilize the “cascade” in CSS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Validate CSS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798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font-family Property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Not everyone has the same fonts installed in their computer</a:t>
            </a:r>
          </a:p>
          <a:p>
            <a:pPr>
              <a:spcBef>
                <a:spcPts val="600"/>
              </a:spcBef>
            </a:pPr>
            <a:r>
              <a:rPr lang="en-US" dirty="0"/>
              <a:t>Configure a list of fonts and include a generic family name</a:t>
            </a:r>
          </a:p>
          <a:p>
            <a:pPr marL="0" indent="0">
              <a:buNone/>
            </a:pPr>
            <a:r>
              <a:rPr lang="en-US" sz="2400" b="1" dirty="0"/>
              <a:t>p { font-family: Arial, Verdana, sans-serif; }</a:t>
            </a:r>
          </a:p>
        </p:txBody>
      </p:sp>
    </p:spTree>
    <p:extLst>
      <p:ext uri="{BB962C8B-B14F-4D97-AF65-F5344CB8AC3E}">
        <p14:creationId xmlns:p14="http://schemas.microsoft.com/office/powerpoint/2010/main" val="2471214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3.14 </a:t>
            </a:r>
            <a:r>
              <a:rPr lang="en-AU" b="0" dirty="0"/>
              <a:t>CSS configures </a:t>
            </a:r>
            <a:r>
              <a:rPr lang="en-AU" b="0" dirty="0" err="1"/>
              <a:t>color</a:t>
            </a:r>
            <a:r>
              <a:rPr lang="en-AU" b="0" dirty="0"/>
              <a:t> and text</a:t>
            </a:r>
            <a:br>
              <a:rPr lang="en-AU" b="0" dirty="0"/>
            </a:br>
            <a:r>
              <a:rPr lang="en-AU" b="0" dirty="0"/>
              <a:t>properties on the web page</a:t>
            </a:r>
            <a:endParaRPr lang="en-AU" dirty="0"/>
          </a:p>
        </p:txBody>
      </p:sp>
      <p:pic>
        <p:nvPicPr>
          <p:cNvPr id="6" name="Picture 3" descr="A web page with detail similar to the previous image. The heading is centered and a text is little indented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59" y="2020080"/>
            <a:ext cx="3734883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826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Embedded Styles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&lt;style&gt;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body { background-color: #E2FFFF; color: #15495E;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      font-family: Arial, Verdana, sans-serif;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h1 { background-color: #237B7B;       color: #E2FFFF;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line-height: 200%;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font-family: Georgia, "Times New Roman", serif;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text-indent: 1em;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text-shadow: 3px </a:t>
            </a:r>
            <a:r>
              <a:rPr lang="en-US" sz="18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3px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5px #000000;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h2 { background-color: #B0E6E6; color: #237B7B;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font-family: Georgia, "Times New Roman", serif;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text-align: center; 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nav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{ font-weight: bold;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         font-size: 1.25em;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	  word-spacing: 1em;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p { font-size: .90em; 	text-indent: 3em;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ul</a:t>
            </a: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{ font-weight: bold; }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&lt;/style&gt;</a:t>
            </a:r>
            <a:endParaRPr lang="en-A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37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CSS TEXT Properties</a:t>
            </a:r>
            <a:r>
              <a:rPr lang="en-US" alt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line-height	</a:t>
            </a:r>
          </a:p>
          <a:p>
            <a:pPr lvl="1"/>
            <a:r>
              <a:rPr lang="en-US" dirty="0"/>
              <a:t>Configures the height of the line of text </a:t>
            </a:r>
            <a:br>
              <a:rPr lang="en-US" dirty="0"/>
            </a:br>
            <a:r>
              <a:rPr lang="en-US" dirty="0"/>
              <a:t>(use the value 200% to appear double-spaced)</a:t>
            </a:r>
          </a:p>
          <a:p>
            <a:pPr>
              <a:spcBef>
                <a:spcPts val="600"/>
              </a:spcBef>
            </a:pPr>
            <a:r>
              <a:rPr lang="en-US" dirty="0"/>
              <a:t>text-align</a:t>
            </a:r>
          </a:p>
          <a:p>
            <a:pPr lvl="1"/>
            <a:r>
              <a:rPr lang="en-US" dirty="0"/>
              <a:t>Configures alignment of text within a block display element</a:t>
            </a:r>
          </a:p>
          <a:p>
            <a:pPr>
              <a:spcBef>
                <a:spcPts val="600"/>
              </a:spcBef>
            </a:pPr>
            <a:r>
              <a:rPr lang="en-US" dirty="0"/>
              <a:t>text-indent</a:t>
            </a:r>
          </a:p>
          <a:p>
            <a:pPr lvl="1"/>
            <a:r>
              <a:rPr lang="en-US" dirty="0"/>
              <a:t>Configures the indentation of the first line of text</a:t>
            </a:r>
          </a:p>
          <a:p>
            <a:pPr>
              <a:spcBef>
                <a:spcPts val="600"/>
              </a:spcBef>
            </a:pPr>
            <a:r>
              <a:rPr lang="en-US" dirty="0"/>
              <a:t>text-decoration</a:t>
            </a:r>
          </a:p>
          <a:p>
            <a:pPr lvl="1"/>
            <a:r>
              <a:rPr lang="en-US" dirty="0"/>
              <a:t>Modifies the appearance of text with an underline, </a:t>
            </a:r>
            <a:r>
              <a:rPr lang="en-US" dirty="0" err="1"/>
              <a:t>overline</a:t>
            </a:r>
            <a:r>
              <a:rPr lang="en-US" dirty="0"/>
              <a:t>, or line-through</a:t>
            </a:r>
          </a:p>
        </p:txBody>
      </p:sp>
    </p:spTree>
    <p:extLst>
      <p:ext uri="{BB962C8B-B14F-4D97-AF65-F5344CB8AC3E}">
        <p14:creationId xmlns:p14="http://schemas.microsoft.com/office/powerpoint/2010/main" val="1212981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CSS TEXT Properties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text-transform</a:t>
            </a:r>
          </a:p>
          <a:p>
            <a:pPr lvl="1"/>
            <a:r>
              <a:rPr lang="en-US" dirty="0"/>
              <a:t>Configures the capitalization of text</a:t>
            </a:r>
          </a:p>
          <a:p>
            <a:pPr>
              <a:spcBef>
                <a:spcPts val="600"/>
              </a:spcBef>
            </a:pPr>
            <a:r>
              <a:rPr lang="en-US" dirty="0"/>
              <a:t>letter-spacing</a:t>
            </a:r>
          </a:p>
          <a:p>
            <a:pPr lvl="1"/>
            <a:r>
              <a:rPr lang="en-US" dirty="0"/>
              <a:t>Configures space between text characters</a:t>
            </a:r>
          </a:p>
          <a:p>
            <a:pPr>
              <a:spcBef>
                <a:spcPts val="600"/>
              </a:spcBef>
            </a:pPr>
            <a:r>
              <a:rPr lang="en-US" dirty="0"/>
              <a:t>word-spacing</a:t>
            </a:r>
          </a:p>
          <a:p>
            <a:pPr lvl="1"/>
            <a:r>
              <a:rPr lang="en-US" dirty="0"/>
              <a:t>Configures space between words</a:t>
            </a:r>
          </a:p>
          <a:p>
            <a:pPr>
              <a:spcBef>
                <a:spcPts val="600"/>
              </a:spcBef>
            </a:pPr>
            <a:r>
              <a:rPr lang="en-US" dirty="0"/>
              <a:t>text-shadow</a:t>
            </a:r>
          </a:p>
          <a:p>
            <a:pPr lvl="1"/>
            <a:r>
              <a:rPr lang="en-US" dirty="0"/>
              <a:t>Configures a drop shadow on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6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CSS style rules can be configured for an:</a:t>
            </a:r>
          </a:p>
          <a:p>
            <a:r>
              <a:rPr lang="en-US" dirty="0"/>
              <a:t>HTML element selector</a:t>
            </a:r>
          </a:p>
          <a:p>
            <a:r>
              <a:rPr lang="en-US" dirty="0"/>
              <a:t>class selector</a:t>
            </a:r>
          </a:p>
          <a:p>
            <a:r>
              <a:rPr lang="en-US" dirty="0"/>
              <a:t>id selector</a:t>
            </a:r>
          </a:p>
          <a:p>
            <a:r>
              <a:rPr lang="en-US" dirty="0"/>
              <a:t>descendant selector</a:t>
            </a:r>
          </a:p>
        </p:txBody>
      </p:sp>
    </p:spTree>
    <p:extLst>
      <p:ext uri="{BB962C8B-B14F-4D97-AF65-F5344CB8AC3E}">
        <p14:creationId xmlns:p14="http://schemas.microsoft.com/office/powerpoint/2010/main" val="1320914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CSS with “class”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Selector</a:t>
            </a:r>
          </a:p>
          <a:p>
            <a:r>
              <a:rPr lang="en-US" sz="2400" dirty="0"/>
              <a:t>Apply a CSS</a:t>
            </a:r>
            <a:br>
              <a:rPr lang="en-US" sz="2400" dirty="0"/>
            </a:br>
            <a:r>
              <a:rPr lang="en-US" sz="2400" dirty="0"/>
              <a:t>rule to a certain “class” of </a:t>
            </a:r>
            <a:br>
              <a:rPr lang="en-US" sz="2400" dirty="0"/>
            </a:br>
            <a:r>
              <a:rPr lang="en-US" sz="2400" dirty="0"/>
              <a:t>elements on a web page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Does not associate the </a:t>
            </a:r>
            <a:br>
              <a:rPr lang="en-US" sz="2400" dirty="0"/>
            </a:br>
            <a:r>
              <a:rPr lang="en-US" sz="2400" dirty="0"/>
              <a:t>style to a specific HTML element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Configure with .</a:t>
            </a:r>
            <a:r>
              <a:rPr lang="en-US" dirty="0" err="1"/>
              <a:t>classname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sz="2400" dirty="0"/>
              <a:t>code CSS to create a class called “new” with red italic text.</a:t>
            </a:r>
          </a:p>
          <a:p>
            <a:pPr marL="0" indent="0">
              <a:buNone/>
            </a:pPr>
            <a:r>
              <a:rPr lang="en-US" dirty="0"/>
              <a:t>Apply the class: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&lt;p class=“new”&gt;This is text is red and in italics&lt;/p&gt;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57800" y="1566208"/>
            <a:ext cx="3494867" cy="193899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&lt;style&gt;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.new { color: #FF0000;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         font-style: italic;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&lt;/style&gt; </a:t>
            </a:r>
          </a:p>
        </p:txBody>
      </p:sp>
    </p:spTree>
    <p:extLst>
      <p:ext uri="{BB962C8B-B14F-4D97-AF65-F5344CB8AC3E}">
        <p14:creationId xmlns:p14="http://schemas.microsoft.com/office/powerpoint/2010/main" val="93757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CSS with “id”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 Selector</a:t>
            </a:r>
          </a:p>
          <a:p>
            <a:r>
              <a:rPr lang="en-US" sz="2400" dirty="0"/>
              <a:t>Apply a CSS</a:t>
            </a:r>
            <a:br>
              <a:rPr lang="en-US" sz="2400" dirty="0"/>
            </a:br>
            <a:r>
              <a:rPr lang="en-US" sz="2400" dirty="0"/>
              <a:t>rule to ONE element </a:t>
            </a:r>
            <a:br>
              <a:rPr lang="en-US" sz="2400" dirty="0"/>
            </a:br>
            <a:r>
              <a:rPr lang="en-US" sz="2400" dirty="0"/>
              <a:t>on a web page.</a:t>
            </a:r>
          </a:p>
          <a:p>
            <a:pPr marL="0" indent="0">
              <a:buNone/>
            </a:pPr>
            <a:r>
              <a:rPr lang="en-US" dirty="0"/>
              <a:t>Configure with #</a:t>
            </a:r>
            <a:r>
              <a:rPr lang="en-US" dirty="0" err="1"/>
              <a:t>idname</a:t>
            </a:r>
            <a:endParaRPr lang="en-US" dirty="0"/>
          </a:p>
          <a:p>
            <a:r>
              <a:rPr lang="en-US" sz="2400" dirty="0"/>
              <a:t>Code CSS to create an id called “new” </a:t>
            </a:r>
            <a:br>
              <a:rPr lang="en-US" sz="2400" dirty="0"/>
            </a:br>
            <a:r>
              <a:rPr lang="en-US" sz="2400" dirty="0"/>
              <a:t>with red, large, italic text.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Apply the id:</a:t>
            </a:r>
            <a:br>
              <a:rPr lang="en-US" dirty="0"/>
            </a:br>
            <a:r>
              <a:rPr lang="en-US" sz="2400" b="1" dirty="0"/>
              <a:t>&lt;p id=“new”&gt;This is text is red, large, and in italics&lt;/p&gt;</a:t>
            </a:r>
            <a:endParaRPr lang="en-AU" sz="2400" b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0" y="1524000"/>
            <a:ext cx="351891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&lt;style&gt;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#new { color: #FF0000;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	font-size:2em;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	font-style: italic;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Times New Roman" pitchFamily="18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188467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Descendant Selector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Specify an element within the context of its container (parent) element. </a:t>
            </a:r>
          </a:p>
          <a:p>
            <a:pPr marL="0" indent="0">
              <a:buNone/>
            </a:pPr>
            <a:r>
              <a:rPr lang="en-US" dirty="0"/>
              <a:t>AKA contextual selector</a:t>
            </a:r>
          </a:p>
          <a:p>
            <a:pPr marL="0" indent="0">
              <a:buNone/>
            </a:pPr>
            <a:r>
              <a:rPr lang="en-US" dirty="0"/>
              <a:t>The example configures a</a:t>
            </a:r>
            <a:br>
              <a:rPr lang="en-US" dirty="0"/>
            </a:br>
            <a:r>
              <a:rPr lang="en-US" dirty="0"/>
              <a:t>green text color only for </a:t>
            </a:r>
            <a:br>
              <a:rPr lang="en-US" dirty="0"/>
            </a:br>
            <a:r>
              <a:rPr lang="en-US" dirty="0"/>
              <a:t>p tags located </a:t>
            </a:r>
            <a:r>
              <a:rPr lang="en-US" i="1" dirty="0"/>
              <a:t>within</a:t>
            </a:r>
            <a:r>
              <a:rPr lang="en-US" dirty="0"/>
              <a:t> an element assigned to the id named content</a:t>
            </a:r>
          </a:p>
          <a:p>
            <a:pPr marL="0" indent="0">
              <a:buNone/>
            </a:pPr>
            <a:r>
              <a:rPr lang="en-US" dirty="0"/>
              <a:t>Advantage of contextual selectors:</a:t>
            </a:r>
            <a:br>
              <a:rPr lang="en-US" dirty="0"/>
            </a:br>
            <a:r>
              <a:rPr lang="en-US" dirty="0"/>
              <a:t>Reduces the number of classes and ids you need to apply in the HTML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419600" y="2286000"/>
            <a:ext cx="3962400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+mj-lt"/>
                <a:cs typeface="Times New Roman" pitchFamily="18" charset="0"/>
              </a:rPr>
              <a:t>&lt;style&gt;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j-lt"/>
              <a:cs typeface="Times New Roman" pitchFamily="18" charset="0"/>
            </a:endParaRPr>
          </a:p>
          <a:p>
            <a:pPr marL="685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#content p { color: #00ff00;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+mj-lt"/>
                <a:cs typeface="Times New Roman" pitchFamily="18" charset="0"/>
              </a:rPr>
              <a:t>&lt;/style&gt; </a:t>
            </a:r>
          </a:p>
        </p:txBody>
      </p:sp>
    </p:spTree>
    <p:extLst>
      <p:ext uri="{BB962C8B-B14F-4D97-AF65-F5344CB8AC3E}">
        <p14:creationId xmlns:p14="http://schemas.microsoft.com/office/powerpoint/2010/main" val="523612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element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700"/>
              </a:spcBef>
              <a:buNone/>
            </a:pPr>
            <a:r>
              <a:rPr lang="en-US" sz="2800" dirty="0"/>
              <a:t>Purpose: </a:t>
            </a:r>
          </a:p>
          <a:p>
            <a:pPr>
              <a:spcBef>
                <a:spcPts val="700"/>
              </a:spcBef>
            </a:pPr>
            <a:r>
              <a:rPr lang="en-US" dirty="0"/>
              <a:t>configure a specially formatted area displayed in-line with other elements, such as within a paragraph.</a:t>
            </a:r>
          </a:p>
          <a:p>
            <a:pPr>
              <a:spcBef>
                <a:spcPts val="700"/>
              </a:spcBef>
            </a:pPr>
            <a:endParaRPr lang="en-US" dirty="0"/>
          </a:p>
          <a:p>
            <a:pPr marL="0" indent="0">
              <a:spcBef>
                <a:spcPts val="700"/>
              </a:spcBef>
              <a:buNone/>
            </a:pPr>
            <a:r>
              <a:rPr lang="en-US" sz="2800" dirty="0"/>
              <a:t>There is no additional empty space above or below a span – it is inline display.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0946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 of 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See what is possible with CSS: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Visit http://www.csszengarden.com</a:t>
            </a:r>
            <a:endParaRPr lang="en-US" altLang="en-US" sz="2100" dirty="0">
              <a:solidFill>
                <a:srgbClr val="007FA3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Style Sheets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used for years in Desktop Publishing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apply typographical styles </a:t>
            </a:r>
            <a:br>
              <a:rPr lang="en-US" altLang="en-US" sz="2100" dirty="0"/>
            </a:br>
            <a:r>
              <a:rPr lang="en-US" altLang="en-US" sz="2100" dirty="0"/>
              <a:t>and spacing to printed media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CSS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provides the functionality of style sheets (</a:t>
            </a:r>
            <a:r>
              <a:rPr lang="en-US" altLang="en-US" sz="2100" i="1" dirty="0"/>
              <a:t>and much more</a:t>
            </a:r>
            <a:r>
              <a:rPr lang="en-US" altLang="en-US" sz="2100" dirty="0"/>
              <a:t>) for web developers</a:t>
            </a:r>
          </a:p>
          <a:p>
            <a:pPr>
              <a:spcBef>
                <a:spcPts val="900"/>
              </a:spcBef>
            </a:pPr>
            <a:r>
              <a:rPr lang="en-US" altLang="en-US" sz="2100" dirty="0"/>
              <a:t>a flexible, cross-platform, standards-based language developed by the W3C.</a:t>
            </a:r>
          </a:p>
        </p:txBody>
      </p:sp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Element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Embedded CSS:</a:t>
            </a:r>
            <a:br>
              <a:rPr lang="en-US" dirty="0"/>
            </a:br>
            <a:r>
              <a:rPr lang="en-US" sz="2000" b="1" dirty="0"/>
              <a:t>&lt;style&gt;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.</a:t>
            </a:r>
            <a:r>
              <a:rPr lang="en-US" sz="2000" b="1" dirty="0" err="1"/>
              <a:t>companyname</a:t>
            </a:r>
            <a:r>
              <a:rPr lang="en-US" sz="2000" b="1" dirty="0"/>
              <a:t> { font-weight: bold;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	font-family: Georgia, “Times New Roman”, serif;</a:t>
            </a:r>
          </a:p>
          <a:p>
            <a:pPr marL="0" indent="0">
              <a:buNone/>
            </a:pPr>
            <a:r>
              <a:rPr lang="en-US" sz="2000" b="1" dirty="0"/>
              <a:t>	font-size: 1.25em;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 &lt;/style&gt;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HTML: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&lt;p&gt;Your needs are important to us at &lt;span class=“</a:t>
            </a:r>
            <a:r>
              <a:rPr lang="en-US" sz="2000" b="1" dirty="0" err="1"/>
              <a:t>companyname</a:t>
            </a:r>
            <a:r>
              <a:rPr lang="en-US" sz="2000" b="1" dirty="0"/>
              <a:t>” &gt;Acme Web Design&lt;/span&gt;.</a:t>
            </a:r>
            <a:br>
              <a:rPr lang="en-US" sz="2000" b="1" dirty="0"/>
            </a:br>
            <a:r>
              <a:rPr lang="en-US" sz="2000" b="1" dirty="0"/>
              <a:t>We will work with you to build your website.&lt;/p&gt;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678488"/>
            <a:ext cx="6537325" cy="64611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Your needs are important to us at  </a:t>
            </a:r>
            <a:r>
              <a:rPr lang="en-US" b="1" dirty="0">
                <a:latin typeface="+mj-lt"/>
              </a:rPr>
              <a:t>Acme Web Design</a:t>
            </a:r>
            <a:r>
              <a:rPr lang="en-US" dirty="0">
                <a:latin typeface="+mj-lt"/>
              </a:rPr>
              <a:t>.</a:t>
            </a:r>
            <a:r>
              <a:rPr lang="en-US" dirty="0"/>
              <a:t> We will work with you to build your website.</a:t>
            </a:r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External Style Sheets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CSS style rules are contained in a text file separate from the HTML documents. 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The External Style Sheet text file: </a:t>
            </a:r>
          </a:p>
          <a:p>
            <a:pPr>
              <a:spcBef>
                <a:spcPts val="1200"/>
              </a:spcBef>
            </a:pPr>
            <a:r>
              <a:rPr lang="en-US" dirty="0"/>
              <a:t>extension “.</a:t>
            </a:r>
            <a:r>
              <a:rPr lang="en-US" dirty="0" err="1"/>
              <a:t>css</a:t>
            </a:r>
            <a:r>
              <a:rPr lang="en-US" dirty="0"/>
              <a:t>” </a:t>
            </a:r>
          </a:p>
          <a:p>
            <a:pPr>
              <a:spcBef>
                <a:spcPts val="1200"/>
              </a:spcBef>
            </a:pPr>
            <a:r>
              <a:rPr lang="en-US" dirty="0"/>
              <a:t>contains only style rules</a:t>
            </a:r>
          </a:p>
          <a:p>
            <a:pPr>
              <a:spcBef>
                <a:spcPts val="1200"/>
              </a:spcBef>
            </a:pPr>
            <a:r>
              <a:rPr lang="en-US" dirty="0"/>
              <a:t>does not contain any HTML tags</a:t>
            </a:r>
          </a:p>
        </p:txBody>
      </p:sp>
    </p:spTree>
    <p:extLst>
      <p:ext uri="{BB962C8B-B14F-4D97-AF65-F5344CB8AC3E}">
        <p14:creationId xmlns:p14="http://schemas.microsoft.com/office/powerpoint/2010/main" val="2810643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utoShape 11" descr="A chart shows files as index dot h t m l, clients  dot h t m l, about  dot h t m l, et cetera."/>
          <p:cNvSpPr>
            <a:spLocks noChangeArrowheads="1"/>
          </p:cNvSpPr>
          <p:nvPr/>
        </p:nvSpPr>
        <p:spPr bwMode="auto">
          <a:xfrm>
            <a:off x="7323138" y="4833938"/>
            <a:ext cx="1447800" cy="12192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External Style Sheets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+mj-lt"/>
              </a:rPr>
              <a:t>Multiple web pages can associate with the same external style sheet file.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1676400" y="25146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site.css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57200" y="3276600"/>
            <a:ext cx="4267200" cy="20313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body {background-color:#E6E6FA;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	 color:#000000;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	 font-family: Arial, sans-serif;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	 font-size:90%;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h2 {  color: #003366;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nav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{ font-size: 16px;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          font-weight: bold; }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6305550" y="2590800"/>
            <a:ext cx="1447800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index.html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6648450" y="3352800"/>
            <a:ext cx="1485900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clients.html</a:t>
            </a:r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7088188" y="4171950"/>
            <a:ext cx="1503362" cy="10668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22225">
            <a:solidFill>
              <a:srgbClr val="007FA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about.html</a:t>
            </a:r>
            <a:endParaRPr lang="en-US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6" name="AutoShape 16" descr="A chart shows files as index dot h t m l, clients  dot h t m l, about  dot h t m l, et cetera."/>
          <p:cNvSpPr>
            <a:spLocks noChangeArrowheads="1"/>
          </p:cNvSpPr>
          <p:nvPr/>
        </p:nvSpPr>
        <p:spPr bwMode="auto">
          <a:xfrm>
            <a:off x="4753495" y="2286000"/>
            <a:ext cx="4191000" cy="4114800"/>
          </a:xfrm>
          <a:prstGeom prst="leftArrowCallout">
            <a:avLst>
              <a:gd name="adj1" fmla="val 25000"/>
              <a:gd name="adj2" fmla="val 25000"/>
              <a:gd name="adj3" fmla="val 19137"/>
              <a:gd name="adj4" fmla="val 66667"/>
            </a:avLst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Text Box 17"/>
          <p:cNvSpPr txBox="1">
            <a:spLocks noChangeArrowheads="1"/>
          </p:cNvSpPr>
          <p:nvPr/>
        </p:nvSpPr>
        <p:spPr bwMode="auto">
          <a:xfrm>
            <a:off x="7705725" y="5489575"/>
            <a:ext cx="893763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45043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self-contained tag </a:t>
            </a:r>
          </a:p>
          <a:p>
            <a:pPr marL="0" indent="0">
              <a:buNone/>
            </a:pPr>
            <a:r>
              <a:rPr lang="en-US" dirty="0"/>
              <a:t>Placed in the head section</a:t>
            </a:r>
          </a:p>
          <a:p>
            <a:pPr marL="0" indent="0">
              <a:buNone/>
            </a:pPr>
            <a:r>
              <a:rPr lang="en-US" dirty="0"/>
              <a:t>Purpose: associates the external style sheet file with the web page.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&lt;link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=“stylesheet”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=“color.css”&gt;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External Style Sheet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sz="2500" dirty="0"/>
              <a:t>External Style Sheet color.css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/>
              <a:t>body { background-color: #0000FF;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/>
              <a:t>	color: #FFFFFF;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/>
              <a:t>}</a:t>
            </a:r>
          </a:p>
          <a:p>
            <a:pPr marL="0" indent="0">
              <a:spcBef>
                <a:spcPts val="900"/>
              </a:spcBef>
              <a:buNone/>
            </a:pPr>
            <a:endParaRPr lang="en-US" sz="2500" b="1" dirty="0"/>
          </a:p>
          <a:p>
            <a:pPr marL="0" indent="0">
              <a:spcBef>
                <a:spcPts val="900"/>
              </a:spcBef>
              <a:buNone/>
            </a:pPr>
            <a:r>
              <a:rPr lang="en-US" sz="2500" dirty="0"/>
              <a:t>To associate the external style sheet called color.css, the HTML code placed in the head section is:</a:t>
            </a:r>
            <a:br>
              <a:rPr lang="en-US" sz="2500" dirty="0"/>
            </a:br>
            <a:r>
              <a:rPr lang="en-US" sz="2500" b="1" dirty="0"/>
              <a:t>	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2500" b="1" dirty="0"/>
              <a:t>	&lt;link </a:t>
            </a:r>
            <a:r>
              <a:rPr lang="en-US" sz="2500" b="1" dirty="0" err="1"/>
              <a:t>rel</a:t>
            </a:r>
            <a:r>
              <a:rPr lang="en-US" sz="2500" b="1" dirty="0"/>
              <a:t>=“stylesheet” </a:t>
            </a:r>
            <a:r>
              <a:rPr lang="en-US" sz="2500" b="1" dirty="0" err="1"/>
              <a:t>href</a:t>
            </a:r>
            <a:r>
              <a:rPr lang="en-US" sz="2500" b="1" dirty="0"/>
              <a:t>=“color.css”&gt;</a:t>
            </a:r>
          </a:p>
        </p:txBody>
      </p:sp>
    </p:spTree>
    <p:extLst>
      <p:ext uri="{BB962C8B-B14F-4D97-AF65-F5344CB8AC3E}">
        <p14:creationId xmlns:p14="http://schemas.microsoft.com/office/powerpoint/2010/main" val="896859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3.2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361950" indent="-3619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Describe a reason to use embedded styles. Explain where embedded styles are placed on a web page.</a:t>
            </a:r>
          </a:p>
          <a:p>
            <a:pPr marL="361950" indent="-3619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Describe a reason to use external styles. Explain where external styles are placed and how web pages indicate they are using external styles.</a:t>
            </a:r>
          </a:p>
          <a:p>
            <a:pPr marL="361950" indent="-3619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Write the code to configure a web page to use an external style sheet called “mystyles.css”.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2447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Page Content  with CSS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#container { margin-left: auto;</a:t>
            </a:r>
          </a:p>
          <a:p>
            <a:pPr marL="0" indent="0">
              <a:buNone/>
            </a:pPr>
            <a:r>
              <a:rPr lang="en-US" b="1" dirty="0"/>
              <a:t>	margin-right: auto;</a:t>
            </a:r>
          </a:p>
          <a:p>
            <a:pPr marL="0" indent="0">
              <a:buNone/>
            </a:pPr>
            <a:r>
              <a:rPr lang="en-US" b="1" dirty="0"/>
              <a:t>	width: 80%; }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3.23 </a:t>
            </a:r>
            <a:r>
              <a:rPr lang="en-AU" b="0" dirty="0"/>
              <a:t>The page content is </a:t>
            </a:r>
            <a:r>
              <a:rPr lang="en-AU" b="0" dirty="0" err="1"/>
              <a:t>centered</a:t>
            </a:r>
            <a:r>
              <a:rPr lang="en-AU" b="0" dirty="0"/>
              <a:t> within the browser viewport</a:t>
            </a:r>
            <a:endParaRPr lang="en-AU" dirty="0"/>
          </a:p>
        </p:txBody>
      </p:sp>
      <p:pic>
        <p:nvPicPr>
          <p:cNvPr id="5" name="Picture 3" descr="A screenshot shows the C S border which is centered within the browser viewpoint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60" y="1977217"/>
            <a:ext cx="3981479" cy="377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589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3.24 </a:t>
            </a:r>
            <a:r>
              <a:rPr lang="en-AU" b="0" dirty="0"/>
              <a:t>The “cascade” of Cascading Style Sheets</a:t>
            </a:r>
            <a:endParaRPr lang="en-AU" dirty="0"/>
          </a:p>
        </p:txBody>
      </p:sp>
      <p:pic>
        <p:nvPicPr>
          <p:cNvPr id="4" name="Picture 2" descr="A diagram shows the cascade of cascading style sheet. The cascading order of precedence is Browser Default, External Style, Embedded Style, and Inline Style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8" y="1623600"/>
            <a:ext cx="576370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86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CSS Validation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500" dirty="0"/>
              <a:t>http://jigsaw.w3.org/css-validator/</a:t>
            </a:r>
          </a:p>
        </p:txBody>
      </p:sp>
      <p:pic>
        <p:nvPicPr>
          <p:cNvPr id="4" name="Picture 1" descr="A screenshot shows the W3C web page titled, C S S Validation Service. The page has tabs by U R L, by file upload, and by direct input. A text field for entering the U R L is labeled, address. A link at the bottom reads, More op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443163"/>
            <a:ext cx="657066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143000" y="5561013"/>
            <a:ext cx="4271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400" dirty="0"/>
              <a:t>Partial screenshot of http://jigsaw.w3.org/css-validator</a:t>
            </a:r>
          </a:p>
        </p:txBody>
      </p:sp>
    </p:spTree>
    <p:extLst>
      <p:ext uri="{BB962C8B-B14F-4D97-AF65-F5344CB8AC3E}">
        <p14:creationId xmlns:p14="http://schemas.microsoft.com/office/powerpoint/2010/main" val="195304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3.1 </a:t>
            </a:r>
            <a:r>
              <a:rPr lang="en-AU" sz="2800" b="0" dirty="0"/>
              <a:t>The power of a single CSS file</a:t>
            </a:r>
            <a:endParaRPr lang="en-US" sz="2800" b="0" dirty="0"/>
          </a:p>
        </p:txBody>
      </p:sp>
      <p:pic>
        <p:nvPicPr>
          <p:cNvPr id="5" name="Picture 2" descr="A diagram shows the power of a single cascading style sheet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90" y="2038800"/>
            <a:ext cx="722162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chapter introduced you to Cascading Style Sheet Rules associated with color and text on web pages. </a:t>
            </a:r>
          </a:p>
          <a:p>
            <a:pPr marL="0" indent="0">
              <a:buNone/>
            </a:pPr>
            <a:r>
              <a:rPr lang="en-US" dirty="0"/>
              <a:t>You configured inline styles, embedded styles, and external styles.</a:t>
            </a:r>
          </a:p>
          <a:p>
            <a:pPr marL="0" indent="0">
              <a:buNone/>
            </a:pPr>
            <a:r>
              <a:rPr lang="en-US" dirty="0"/>
              <a:t>You applied CSS style rues to HTML, class, id, and descendent selectors.</a:t>
            </a:r>
          </a:p>
          <a:p>
            <a:pPr marL="0" indent="0">
              <a:buNone/>
            </a:pPr>
            <a:r>
              <a:rPr lang="en-US" dirty="0"/>
              <a:t>You are able to submit your CSS to the W3C CSS Validation test.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309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CSS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Greater typography and page layout control</a:t>
            </a:r>
          </a:p>
          <a:p>
            <a:pPr marL="0" indent="0">
              <a:buNone/>
            </a:pPr>
            <a:r>
              <a:rPr lang="en-US" dirty="0"/>
              <a:t>Style is separate from structure</a:t>
            </a:r>
          </a:p>
          <a:p>
            <a:pPr marL="0" indent="0">
              <a:buNone/>
            </a:pPr>
            <a:r>
              <a:rPr lang="en-US" dirty="0"/>
              <a:t>Styles can be stored in a separate document </a:t>
            </a:r>
            <a:br>
              <a:rPr lang="en-US" dirty="0"/>
            </a:br>
            <a:r>
              <a:rPr lang="en-US" dirty="0"/>
              <a:t>and associated with the web page</a:t>
            </a:r>
          </a:p>
          <a:p>
            <a:pPr marL="0" indent="0">
              <a:buNone/>
            </a:pPr>
            <a:r>
              <a:rPr lang="en-US" dirty="0"/>
              <a:t>Potentially smaller documents</a:t>
            </a:r>
          </a:p>
          <a:p>
            <a:pPr marL="0" indent="0">
              <a:buNone/>
            </a:pPr>
            <a:r>
              <a:rPr lang="en-US" dirty="0"/>
              <a:t>Easier site maintenance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Cascading Style Sheets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Inline Styles</a:t>
            </a:r>
          </a:p>
          <a:p>
            <a:pPr marL="0" indent="0">
              <a:buNone/>
            </a:pPr>
            <a:r>
              <a:rPr lang="en-AU" dirty="0"/>
              <a:t>Embedded Styles</a:t>
            </a:r>
          </a:p>
          <a:p>
            <a:pPr marL="0" indent="0">
              <a:buNone/>
            </a:pPr>
            <a:r>
              <a:rPr lang="en-AU" dirty="0"/>
              <a:t>External Styles</a:t>
            </a:r>
          </a:p>
          <a:p>
            <a:pPr marL="0" indent="0">
              <a:buNone/>
            </a:pPr>
            <a:r>
              <a:rPr lang="en-AU" dirty="0"/>
              <a:t>Imported Styles</a:t>
            </a:r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Cascading Style Sheets</a:t>
            </a:r>
            <a:r>
              <a:rPr lang="en-US" alt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Styles</a:t>
            </a:r>
          </a:p>
          <a:p>
            <a:pPr lvl="1"/>
            <a:r>
              <a:rPr lang="en-US" dirty="0"/>
              <a:t>body section</a:t>
            </a:r>
          </a:p>
          <a:p>
            <a:pPr lvl="1"/>
            <a:r>
              <a:rPr lang="en-US" dirty="0"/>
              <a:t>HTML style attribute</a:t>
            </a:r>
          </a:p>
          <a:p>
            <a:pPr lvl="1"/>
            <a:r>
              <a:rPr lang="en-US" dirty="0"/>
              <a:t>apply only to the specific element</a:t>
            </a:r>
          </a:p>
          <a:p>
            <a:r>
              <a:rPr lang="en-US" dirty="0"/>
              <a:t>Embedded Styles</a:t>
            </a:r>
          </a:p>
          <a:p>
            <a:pPr lvl="1"/>
            <a:r>
              <a:rPr lang="en-US" dirty="0"/>
              <a:t>head section</a:t>
            </a:r>
          </a:p>
          <a:p>
            <a:pPr lvl="1"/>
            <a:r>
              <a:rPr lang="en-US" dirty="0"/>
              <a:t>HTML style element</a:t>
            </a:r>
          </a:p>
          <a:p>
            <a:pPr lvl="1"/>
            <a:r>
              <a:rPr lang="en-US" dirty="0"/>
              <a:t>apply to the entire web page document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Cascading Style Sheets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Styles</a:t>
            </a:r>
          </a:p>
          <a:p>
            <a:pPr lvl="1"/>
            <a:r>
              <a:rPr lang="en-US" dirty="0"/>
              <a:t>Separate text file with .</a:t>
            </a:r>
            <a:r>
              <a:rPr lang="en-US" dirty="0" err="1"/>
              <a:t>css</a:t>
            </a:r>
            <a:r>
              <a:rPr lang="en-US" dirty="0"/>
              <a:t> file extension</a:t>
            </a:r>
          </a:p>
          <a:p>
            <a:pPr lvl="1"/>
            <a:r>
              <a:rPr lang="en-US" dirty="0"/>
              <a:t>Associate with a HTML link element in the head section of a web page</a:t>
            </a:r>
          </a:p>
          <a:p>
            <a:r>
              <a:rPr lang="en-US" dirty="0"/>
              <a:t>Imported Styles</a:t>
            </a:r>
          </a:p>
          <a:p>
            <a:pPr lvl="1"/>
            <a:r>
              <a:rPr lang="en-US" dirty="0"/>
              <a:t>Similar to External Styles</a:t>
            </a:r>
          </a:p>
          <a:p>
            <a:pPr lvl="1"/>
            <a:r>
              <a:rPr lang="en-US" dirty="0"/>
              <a:t>We’ll concentrate on the other three types of styles.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4477d5-28bc-4281-951a-a6595459d476" xsi:nil="true"/>
    <lcf76f155ced4ddcb4097134ff3c332f xmlns="a29706ce-7dd9-430f-9203-d15122c9954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71FBD443DB645BC32CB9A99CF976B" ma:contentTypeVersion="12" ma:contentTypeDescription="Create a new document." ma:contentTypeScope="" ma:versionID="58e28efe8638ff06339ff490303bac1e">
  <xsd:schema xmlns:xsd="http://www.w3.org/2001/XMLSchema" xmlns:xs="http://www.w3.org/2001/XMLSchema" xmlns:p="http://schemas.microsoft.com/office/2006/metadata/properties" xmlns:ns2="a29706ce-7dd9-430f-9203-d15122c9954d" xmlns:ns3="564477d5-28bc-4281-951a-a6595459d476" targetNamespace="http://schemas.microsoft.com/office/2006/metadata/properties" ma:root="true" ma:fieldsID="686ddd23b014a4d620e468f492072270" ns2:_="" ns3:_="">
    <xsd:import namespace="a29706ce-7dd9-430f-9203-d15122c9954d"/>
    <xsd:import namespace="564477d5-28bc-4281-951a-a6595459d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706ce-7dd9-430f-9203-d15122c99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b9d10e-cf46-43c3-8dbe-852b4cfb5d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77d5-28bc-4281-951a-a6595459d47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a014298-9250-4e8d-9453-de0460558e4e}" ma:internalName="TaxCatchAll" ma:showField="CatchAllData" ma:web="564477d5-28bc-4281-951a-a6595459d4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9F96C6-22CC-4346-9023-FCB57A859870}">
  <ds:schemaRefs>
    <ds:schemaRef ds:uri="http://schemas.microsoft.com/office/2006/metadata/properties"/>
    <ds:schemaRef ds:uri="http://schemas.microsoft.com/office/infopath/2007/PartnerControls"/>
    <ds:schemaRef ds:uri="564477d5-28bc-4281-951a-a6595459d476"/>
    <ds:schemaRef ds:uri="a29706ce-7dd9-430f-9203-d15122c9954d"/>
  </ds:schemaRefs>
</ds:datastoreItem>
</file>

<file path=customXml/itemProps2.xml><?xml version="1.0" encoding="utf-8"?>
<ds:datastoreItem xmlns:ds="http://schemas.openxmlformats.org/officeDocument/2006/customXml" ds:itemID="{1E67F634-654F-4E63-8E06-6642059F3E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9706ce-7dd9-430f-9203-d15122c9954d"/>
    <ds:schemaRef ds:uri="564477d5-28bc-4281-951a-a6595459d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BDDA79-6FBB-4680-88E8-B4CF10A87A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8100</TotalTime>
  <Words>1467</Words>
  <Application>Microsoft Office PowerPoint</Application>
  <PresentationFormat>On-screen Show (4:3)</PresentationFormat>
  <Paragraphs>324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508 Lecture</vt:lpstr>
      <vt:lpstr>Web Development &amp; Design Foundations  with HTML5</vt:lpstr>
      <vt:lpstr>Learning Outcomes (1 of 2)</vt:lpstr>
      <vt:lpstr>Learning Outcomes (2 of 2)</vt:lpstr>
      <vt:lpstr>Overview of Cascading Style Sheets (CSS)</vt:lpstr>
      <vt:lpstr>Figure 3.1 The power of a single CSS file</vt:lpstr>
      <vt:lpstr>CSS Advantages</vt:lpstr>
      <vt:lpstr>Types of Cascading Style Sheets</vt:lpstr>
      <vt:lpstr>Cascading Style Sheets (1 of 2)</vt:lpstr>
      <vt:lpstr>Cascading Style Sheets (2 of 2)</vt:lpstr>
      <vt:lpstr>CSS Syntax</vt:lpstr>
      <vt:lpstr>Figure 3.2 Using CSS to set the text color to blue</vt:lpstr>
      <vt:lpstr>CSS Syntax Sample</vt:lpstr>
      <vt:lpstr>Common Formatting CSS Properties</vt:lpstr>
      <vt:lpstr>Using Color on Web Pages</vt:lpstr>
      <vt:lpstr>Figure 3.4 Color swatches and hexadecimal color values</vt:lpstr>
      <vt:lpstr>Hexadecimal Color Values</vt:lpstr>
      <vt:lpstr>Figure 3.5 Partial color chart</vt:lpstr>
      <vt:lpstr>Web Color Palette</vt:lpstr>
      <vt:lpstr>Making Color Choices</vt:lpstr>
      <vt:lpstr>Support Web Accessibility Verify Sufficient Contrast</vt:lpstr>
      <vt:lpstr>Configuring Color with Inline CSS</vt:lpstr>
      <vt:lpstr>Configuring Color with Inline CSS (2)</vt:lpstr>
      <vt:lpstr>CSS Embedded (Internal) Styles</vt:lpstr>
      <vt:lpstr>Figure 3.10 The web page after embedded styles are configured</vt:lpstr>
      <vt:lpstr>CSS Embedded Styles</vt:lpstr>
      <vt:lpstr>Checkpoint 3.1</vt:lpstr>
      <vt:lpstr>Configuring Text with CSS</vt:lpstr>
      <vt:lpstr>The font-size Property</vt:lpstr>
      <vt:lpstr>Figure 3.11 Common fonts</vt:lpstr>
      <vt:lpstr>The font-family Property</vt:lpstr>
      <vt:lpstr>Figure 3.14 CSS configures color and text properties on the web page</vt:lpstr>
      <vt:lpstr>Embedded Styles Example</vt:lpstr>
      <vt:lpstr>More CSS TEXT Properties (1 of 2)</vt:lpstr>
      <vt:lpstr>More CSS TEXT Properties (2 of 2)</vt:lpstr>
      <vt:lpstr>CSS Selectors</vt:lpstr>
      <vt:lpstr>Using CSS with “class”</vt:lpstr>
      <vt:lpstr>Using CSS with “id”</vt:lpstr>
      <vt:lpstr>CSS Descendant Selector</vt:lpstr>
      <vt:lpstr>span element</vt:lpstr>
      <vt:lpstr>span Element Example</vt:lpstr>
      <vt:lpstr>External Style Sheets - 1</vt:lpstr>
      <vt:lpstr>External Style Sheets - 2</vt:lpstr>
      <vt:lpstr>link Element</vt:lpstr>
      <vt:lpstr>Using an External Style Sheet</vt:lpstr>
      <vt:lpstr>Checkpoint 3.2</vt:lpstr>
      <vt:lpstr>Centering Page Content  with CSS</vt:lpstr>
      <vt:lpstr>Figure 3.23 The page content is centered within the browser viewport</vt:lpstr>
      <vt:lpstr>Figure 3.24 The “cascade” of Cascading Style Sheets</vt:lpstr>
      <vt:lpstr>W3C CSS Validation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608</cp:revision>
  <dcterms:created xsi:type="dcterms:W3CDTF">2014-07-14T20:04:21Z</dcterms:created>
  <dcterms:modified xsi:type="dcterms:W3CDTF">2023-05-27T20:39:18Z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  <property fmtid="{D5CDD505-2E9C-101B-9397-08002B2CF9AE}" pid="8" name="ContentTypeId">
    <vt:lpwstr>0x01010012C71FBD443DB645BC32CB9A99CF976B</vt:lpwstr>
  </property>
</Properties>
</file>