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0" r:id="rId5"/>
    <p:sldId id="262" r:id="rId6"/>
    <p:sldId id="432" r:id="rId7"/>
    <p:sldId id="444" r:id="rId8"/>
    <p:sldId id="433" r:id="rId9"/>
    <p:sldId id="406" r:id="rId10"/>
    <p:sldId id="445" r:id="rId11"/>
    <p:sldId id="446" r:id="rId12"/>
    <p:sldId id="345" r:id="rId13"/>
    <p:sldId id="447" r:id="rId14"/>
    <p:sldId id="291" r:id="rId15"/>
    <p:sldId id="429" r:id="rId16"/>
    <p:sldId id="346" r:id="rId17"/>
    <p:sldId id="448" r:id="rId18"/>
    <p:sldId id="435" r:id="rId19"/>
    <p:sldId id="294" r:id="rId20"/>
    <p:sldId id="449" r:id="rId21"/>
    <p:sldId id="450" r:id="rId22"/>
    <p:sldId id="407" r:id="rId23"/>
    <p:sldId id="430" r:id="rId24"/>
    <p:sldId id="295" r:id="rId25"/>
    <p:sldId id="371" r:id="rId26"/>
    <p:sldId id="451" r:id="rId27"/>
    <p:sldId id="452" r:id="rId28"/>
    <p:sldId id="264" r:id="rId29"/>
    <p:sldId id="436" r:id="rId30"/>
    <p:sldId id="32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Tables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 2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&lt;td&gt;Karen&lt;/td&gt;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&lt;td&gt;4/17&lt;/td&gt;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&lt;td&gt;Sparky&lt;/td&gt;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&lt;td&gt;11/28&lt;/td&gt;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62400" y="1570703"/>
            <a:ext cx="395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Using the &lt;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&gt; Element</a:t>
            </a:r>
          </a:p>
        </p:txBody>
      </p:sp>
      <p:graphicFrame>
        <p:nvGraphicFramePr>
          <p:cNvPr id="7" name="Object 2" descr="A table shows names in the first column as James, Karen, and Sparky and birthdays in the second column as 11/08, 4/17, and 11/28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20342"/>
              </p:ext>
            </p:extLst>
          </p:nvPr>
        </p:nvGraphicFramePr>
        <p:xfrm>
          <a:off x="3962400" y="2133600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19370" imgH="1085714" progId="Paint.Picture">
                  <p:embed/>
                </p:oleObj>
              </mc:Choice>
              <mc:Fallback>
                <p:oleObj name="Bitmap Image" r:id="rId2" imgW="1219370" imgH="1085714" progId="Paint.Picture">
                  <p:embed/>
                  <p:pic>
                    <p:nvPicPr>
                      <p:cNvPr id="7" name="Object 2" descr="A table shows names in the first column as James, Karen, and Sparky and birthdays in the second column as 11/08, 4/17, and 11/28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40386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r>
              <a:rPr lang="en-US" dirty="0"/>
              <a:t>align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bgcolor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border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cellpadding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cellspacing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summary 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width (obsolete)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Use CSS to configure table characteristics instead of HTML attributes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Common Table Cell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r>
              <a:rPr lang="en-US" dirty="0"/>
              <a:t>align 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bgcolor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colspan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rowspan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valign</a:t>
            </a:r>
            <a:r>
              <a:rPr lang="en-US" dirty="0"/>
              <a:t> (obsolete)</a:t>
            </a:r>
          </a:p>
          <a:p>
            <a:pPr>
              <a:spcBef>
                <a:spcPts val="600"/>
              </a:spcBef>
            </a:pPr>
            <a:r>
              <a:rPr lang="en-US" dirty="0"/>
              <a:t>height (deprecated)</a:t>
            </a:r>
          </a:p>
          <a:p>
            <a:pPr>
              <a:spcBef>
                <a:spcPts val="600"/>
              </a:spcBef>
            </a:pPr>
            <a:r>
              <a:rPr lang="en-US" dirty="0"/>
              <a:t>width (deprecated)</a:t>
            </a:r>
          </a:p>
          <a:p>
            <a:pPr marL="0" indent="0">
              <a:buNone/>
            </a:pPr>
            <a:r>
              <a:rPr lang="en-US" dirty="0"/>
              <a:t>Use CSS to configure most table cell characteristics instead of HTML attributes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colspan</a:t>
            </a:r>
            <a:r>
              <a:rPr lang="en-US" dirty="0"/>
              <a:t> Attribute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</a:t>
            </a:r>
            <a:r>
              <a:rPr lang="en-US" dirty="0" err="1"/>
              <a:t>colspan</a:t>
            </a:r>
            <a:r>
              <a:rPr lang="en-US" dirty="0"/>
              <a:t>=“2”&gt;</a:t>
            </a:r>
            <a:br>
              <a:rPr lang="en-US" dirty="0"/>
            </a:br>
            <a:r>
              <a:rPr lang="en-US" dirty="0"/>
              <a:t>Birthday List&lt;/td&gt;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&lt;td&gt;James&lt;/td&gt;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&lt;td&gt;11/08&lt;/td&gt;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colspan</a:t>
            </a:r>
            <a:r>
              <a:rPr lang="en-US" dirty="0"/>
              <a:t> Attribute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&lt;td&gt;Karen&lt;/td&gt;</a:t>
            </a:r>
          </a:p>
          <a:p>
            <a:pPr marL="0" indent="0">
              <a:buNone/>
            </a:pPr>
            <a:r>
              <a:rPr lang="en-US" dirty="0"/>
              <a:t>    &lt;td&gt;4/17&lt;/td&gt;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Object 2" descr="A table shows birthday list as James, 11/08 and Karen, 4/17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39493"/>
              </p:ext>
            </p:extLst>
          </p:nvPr>
        </p:nvGraphicFramePr>
        <p:xfrm>
          <a:off x="4572000" y="1600200"/>
          <a:ext cx="34671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33580" imgH="800212" progId="Paint.Picture">
                  <p:embed/>
                </p:oleObj>
              </mc:Choice>
              <mc:Fallback>
                <p:oleObj name="Bitmap Image" r:id="rId3" imgW="933580" imgH="800212" progId="Paint.Picture">
                  <p:embed/>
                  <p:pic>
                    <p:nvPicPr>
                      <p:cNvPr id="4" name="Object 2" descr="A table shows birthday list as James, 11/08 and Karen, 4/17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34671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rowspan</a:t>
            </a:r>
            <a:r>
              <a:rPr lang="en-US" dirty="0"/>
              <a:t> Attribute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</a:t>
            </a:r>
            <a:r>
              <a:rPr lang="en-US" dirty="0" err="1"/>
              <a:t>rowspan</a:t>
            </a:r>
            <a:r>
              <a:rPr lang="en-US" dirty="0"/>
              <a:t>="2"&gt;This spans two rows&lt;/td&gt;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&lt;td&gt;Row 1 Column 2&lt;/td&gt;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&lt;td&gt;Row 2 Column 2&lt;/td&gt;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&lt;/table&gt;</a:t>
            </a:r>
            <a:endParaRPr lang="en-AU" sz="2400" dirty="0"/>
          </a:p>
        </p:txBody>
      </p:sp>
      <p:pic>
        <p:nvPicPr>
          <p:cNvPr id="4" name="Picture 3" descr="A screenshot shows a table with two rows and two columns. The first column spans to two row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6612"/>
            <a:ext cx="4356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800600" y="4471987"/>
            <a:ext cx="401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8.6 </a:t>
            </a:r>
            <a:r>
              <a:rPr lang="en-US" altLang="en-US" sz="1600" dirty="0">
                <a:latin typeface="+mj-lt"/>
              </a:rPr>
              <a:t>Table with a column that spans</a:t>
            </a:r>
          </a:p>
          <a:p>
            <a:r>
              <a:rPr lang="en-US" altLang="en-US" sz="1600" dirty="0">
                <a:latin typeface="+mj-lt"/>
              </a:rPr>
              <a:t>two rows</a:t>
            </a:r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and Tables</a:t>
            </a:r>
            <a:r>
              <a:rPr lang="en-US" sz="2000" b="0" dirty="0"/>
              <a:t> (1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Use table header elements (&lt;</a:t>
            </a:r>
            <a:r>
              <a:rPr lang="en-US" dirty="0" err="1"/>
              <a:t>th</a:t>
            </a:r>
            <a:r>
              <a:rPr lang="en-US" dirty="0"/>
              <a:t>&gt; tags) to indicate column or row headings.</a:t>
            </a:r>
          </a:p>
          <a:p>
            <a:pPr marL="0" indent="0">
              <a:buNone/>
            </a:pPr>
            <a:r>
              <a:rPr lang="en-US" dirty="0"/>
              <a:t>Use the caption element to provide a text title or caption for the table.</a:t>
            </a:r>
            <a:br>
              <a:rPr lang="en-US" dirty="0"/>
            </a:br>
            <a:endParaRPr lang="en-US" dirty="0"/>
          </a:p>
          <a:p>
            <a:pPr marL="354013" indent="-35401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Complex tables:</a:t>
            </a:r>
            <a:br>
              <a:rPr lang="en-US" dirty="0"/>
            </a:br>
            <a:r>
              <a:rPr lang="en-US" dirty="0"/>
              <a:t>Associate table cell values with their corresponding headers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tag id attribute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&lt;td&gt; tag headers attribute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Accessibility and Tables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&lt;caption&gt;Bird Sightings&lt;/caption&gt;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id="name"&gt;Name&lt;/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id="date"&gt;Date&lt;/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headers="name"&gt;Bobolink&lt;/td&gt;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 headers="date"&gt;5/25/20&lt;/td&gt;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Accessibility and Tables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headers="name"&gt;Upland Sandpiper&lt;/td&gt;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&lt;td headers="date"&gt;6/03/20&lt;/td&gt;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&lt;/table&gt;  </a:t>
            </a:r>
            <a:endParaRPr lang="en-AU" dirty="0"/>
          </a:p>
        </p:txBody>
      </p:sp>
      <p:pic>
        <p:nvPicPr>
          <p:cNvPr id="4" name="Picture 5" descr="A screenshot shows a simple data table with three rows and three columns. The table has the caption, Bird Sightings centered at the top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3602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118768" y="5180223"/>
            <a:ext cx="4110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8.8 </a:t>
            </a:r>
            <a:r>
              <a:rPr lang="en-US" altLang="en-US" sz="1600" dirty="0">
                <a:latin typeface="+mj-lt"/>
              </a:rPr>
              <a:t>This simple data table uses &lt;</a:t>
            </a:r>
            <a:r>
              <a:rPr lang="en-US" altLang="en-US" sz="1600" dirty="0" err="1">
                <a:latin typeface="+mj-lt"/>
              </a:rPr>
              <a:t>th</a:t>
            </a:r>
            <a:r>
              <a:rPr lang="en-US" altLang="en-US" sz="1600" dirty="0">
                <a:latin typeface="+mj-lt"/>
              </a:rPr>
              <a:t>&gt; tags and the caption element to provide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48306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800" b="0" dirty="0"/>
              <a:t> (1 of 2)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using a table on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is the text contained in a </a:t>
            </a:r>
            <a:r>
              <a:rPr lang="en-US" dirty="0" err="1"/>
              <a:t>th</a:t>
            </a:r>
            <a:r>
              <a:rPr lang="en-US" dirty="0"/>
              <a:t> element displayed by the browser?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one coding technique that increases the accessibility of an HTML table.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3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 basic table with the table, table row, table header, and table cell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table sections with the </a:t>
            </a:r>
            <a:r>
              <a:rPr lang="en-US" altLang="en-US" dirty="0" err="1"/>
              <a:t>thead</a:t>
            </a:r>
            <a:r>
              <a:rPr lang="en-US" altLang="en-US" dirty="0"/>
              <a:t>, </a:t>
            </a:r>
            <a:r>
              <a:rPr lang="en-US" altLang="en-US" dirty="0" err="1"/>
              <a:t>tbody</a:t>
            </a:r>
            <a:r>
              <a:rPr lang="en-US" altLang="en-US" dirty="0"/>
              <a:t>, and </a:t>
            </a:r>
            <a:r>
              <a:rPr lang="en-US" altLang="en-US" dirty="0" err="1"/>
              <a:t>tfoot</a:t>
            </a:r>
            <a:r>
              <a:rPr lang="en-US" altLang="en-US" dirty="0"/>
              <a:t>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Increase the accessibility of a table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Style an HTML table with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CSS structural pseudo-classes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Style a Table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43063"/>
              </p:ext>
            </p:extLst>
          </p:nvPr>
        </p:nvGraphicFramePr>
        <p:xfrm>
          <a:off x="342900" y="1600200"/>
          <a:ext cx="8458200" cy="43307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/>
                        <a:t>HTML Attribute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ourier10PitchBT-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CSS Property</a:t>
                      </a:r>
                      <a:endParaRPr lang="en-US" sz="3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7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align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Center align a table: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table { width: 75%; margin: auto; }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Center align within a table cell: </a:t>
                      </a:r>
                      <a:r>
                        <a:rPr lang="en-US" sz="1600" b="1" dirty="0">
                          <a:latin typeface="+mj-lt"/>
                          <a:cs typeface="Times New Roman" panose="02020603050405020304" pitchFamily="18" charset="0"/>
                        </a:rPr>
                        <a:t>text-align: center;</a:t>
                      </a:r>
                      <a:endParaRPr lang="en-US" sz="2400" b="1" dirty="0"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bgcolor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background-color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cellpadding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padding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57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/>
                        <a:t>cellspacing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kern="1200" dirty="0"/>
                      </a:br>
                      <a:r>
                        <a:rPr lang="en-US" sz="1600" kern="1200" dirty="0"/>
                        <a:t>border-spacing or border-collapse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height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height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valign</a:t>
                      </a:r>
                      <a:endParaRPr lang="en-US" sz="1600" b="1" kern="120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vertical-align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width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width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border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border,</a:t>
                      </a:r>
                      <a:r>
                        <a:rPr lang="en-US" sz="1600" kern="1200" baseline="0" dirty="0"/>
                        <a:t> border-style, or border-spacing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--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background-image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28600" y="5971433"/>
            <a:ext cx="2463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+mj-lt"/>
              </a:rPr>
              <a:t>Excerpted from Table 8.4</a:t>
            </a:r>
          </a:p>
        </p:txBody>
      </p:sp>
    </p:spTree>
    <p:extLst>
      <p:ext uri="{BB962C8B-B14F-4D97-AF65-F5344CB8AC3E}">
        <p14:creationId xmlns:p14="http://schemas.microsoft.com/office/powerpoint/2010/main" val="386828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Structural Pseudo-classes</a:t>
            </a:r>
            <a:endParaRPr lang="en-A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81000" y="1486792"/>
            <a:ext cx="4798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Table 8.5 </a:t>
            </a:r>
            <a:r>
              <a:rPr lang="en-US" altLang="en-US" sz="1600" dirty="0">
                <a:latin typeface="+mj-lt"/>
              </a:rPr>
              <a:t>Common CSS structural pseudo-classes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6557963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Zebra Stripe a Table</a:t>
            </a:r>
            <a:br>
              <a:rPr lang="en-US" dirty="0"/>
            </a:br>
            <a:r>
              <a:rPr lang="en-US" dirty="0" err="1"/>
              <a:t>tr:nth-of-type</a:t>
            </a:r>
            <a:r>
              <a:rPr lang="en-US" dirty="0"/>
              <a:t>(even) { background-color: #</a:t>
            </a:r>
            <a:r>
              <a:rPr lang="en-US" dirty="0" err="1"/>
              <a:t>eaeaea</a:t>
            </a:r>
            <a:r>
              <a:rPr lang="en-US" dirty="0"/>
              <a:t>; }</a:t>
            </a: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23363"/>
              </p:ext>
            </p:extLst>
          </p:nvPr>
        </p:nvGraphicFramePr>
        <p:xfrm>
          <a:off x="457200" y="1989633"/>
          <a:ext cx="82296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51884686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195083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Pseudo-class</a:t>
                      </a:r>
                      <a:endParaRPr lang="en-US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US" sz="18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:first-of-type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Applies to the first element of the specified 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9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:first-child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Applies to the first child of an element (CSS2 selector)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:last-of-type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Applies to the last element of the specified type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:last-child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Applies to the last child of an element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0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:nth-of-type(n)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Applies to the “nth” element of the specified type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Values: a number, odd, or even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Groups</a:t>
            </a:r>
            <a:r>
              <a:rPr lang="en-US" sz="2000" b="0" dirty="0"/>
              <a:t> (1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 &lt;caption&gt;Time Sheet&lt;/caption&gt;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 id="day"&gt;Day&lt;/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 id="hours"&gt;Hours&lt;/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Groups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headers="day"&gt;Monday&lt;/td&gt;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headers="hours"&gt;4&lt;/td&gt;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headers="day"&gt;Friday&lt;/td&gt;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headers="hours"&gt;3&lt;/td&gt;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Row Groups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&lt;/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&lt;</a:t>
            </a:r>
            <a:r>
              <a:rPr lang="en-US" sz="2400" dirty="0" err="1"/>
              <a:t>tfoot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headers="day"&gt;Total&lt;/td&gt;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  &lt;td headers="hours"&gt;18&lt;/td&gt;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 &lt;/</a:t>
            </a:r>
            <a:r>
              <a:rPr lang="en-US" sz="2400" dirty="0" err="1"/>
              <a:t>tfoot</a:t>
            </a:r>
            <a:r>
              <a:rPr lang="en-US" sz="2400" dirty="0"/>
              <a:t>&gt; &lt;/table&gt;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62600" y="1524000"/>
            <a:ext cx="266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thead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head rows</a:t>
            </a:r>
          </a:p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tbody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body rows</a:t>
            </a:r>
          </a:p>
          <a:p>
            <a:pPr marL="91440" indent="-91440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tfoot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&gt;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footer rows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8.12 </a:t>
            </a:r>
            <a:r>
              <a:rPr lang="en-US" sz="2400" b="0" dirty="0"/>
              <a:t>CSS configures the </a:t>
            </a:r>
            <a:r>
              <a:rPr lang="en-US" sz="2400" b="0" dirty="0" err="1"/>
              <a:t>thead</a:t>
            </a:r>
            <a:r>
              <a:rPr lang="en-US" sz="2400" b="0" dirty="0"/>
              <a:t>, </a:t>
            </a:r>
            <a:r>
              <a:rPr lang="en-US" sz="2400" b="0" dirty="0" err="1"/>
              <a:t>tbody</a:t>
            </a:r>
            <a:r>
              <a:rPr lang="en-US" sz="2400" b="0" dirty="0"/>
              <a:t>, and </a:t>
            </a:r>
            <a:r>
              <a:rPr lang="en-US" sz="2400" b="0" dirty="0" err="1"/>
              <a:t>tfoot</a:t>
            </a:r>
            <a:r>
              <a:rPr lang="en-US" sz="2400" b="0" dirty="0"/>
              <a:t> element selectors</a:t>
            </a:r>
          </a:p>
        </p:txBody>
      </p:sp>
      <p:pic>
        <p:nvPicPr>
          <p:cNvPr id="4" name="Picture 3" descr="A web page shows a C S S configures table with table head with the thead, table body with tbody, and table footer with tfoo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36" y="1752600"/>
            <a:ext cx="4464329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a reason to configure a table with CSS properties instead of HTML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List three elements that are used to group table rows.</a:t>
            </a:r>
          </a:p>
        </p:txBody>
      </p:sp>
    </p:spTree>
    <p:extLst>
      <p:ext uri="{BB962C8B-B14F-4D97-AF65-F5344CB8AC3E}">
        <p14:creationId xmlns:p14="http://schemas.microsoft.com/office/powerpoint/2010/main" val="132763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the HTML and CSS techniques used to create and configure tables on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AU" dirty="0"/>
              <a:t>HTML Table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Tables are used on web pages to organize tabular information</a:t>
            </a:r>
          </a:p>
          <a:p>
            <a:pPr marL="0" indent="0">
              <a:buNone/>
            </a:pPr>
            <a:r>
              <a:rPr lang="en-US" dirty="0"/>
              <a:t>Composed of rows and columns – similar to a spreadsheet. </a:t>
            </a:r>
          </a:p>
          <a:p>
            <a:pPr marL="0" indent="0">
              <a:buNone/>
            </a:pPr>
            <a:r>
              <a:rPr lang="en-US" dirty="0"/>
              <a:t>Each individual table cell is at the intersection of a specific row and column.</a:t>
            </a:r>
          </a:p>
          <a:p>
            <a:pPr marL="0" indent="0">
              <a:buNone/>
            </a:pPr>
            <a:r>
              <a:rPr lang="en-US" dirty="0"/>
              <a:t>Configured with table, </a:t>
            </a:r>
            <a:r>
              <a:rPr lang="en-US" dirty="0" err="1"/>
              <a:t>tr</a:t>
            </a:r>
            <a:r>
              <a:rPr lang="en-US" dirty="0"/>
              <a:t>, and td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8.1 </a:t>
            </a:r>
            <a:r>
              <a:rPr lang="en-US" sz="2800" b="0" dirty="0"/>
              <a:t>Table with three rows and three columns</a:t>
            </a:r>
            <a:endParaRPr lang="en-AU" sz="2800" b="0" dirty="0"/>
          </a:p>
        </p:txBody>
      </p:sp>
      <p:pic>
        <p:nvPicPr>
          <p:cNvPr id="4" name="Picture 2" descr="A web page shows a table with three rows and three column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5" y="1547400"/>
            <a:ext cx="806335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AU" dirty="0"/>
              <a:t>HTML Table 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&lt;table&gt; </a:t>
            </a:r>
            <a:br>
              <a:rPr lang="en-US" sz="2400" dirty="0"/>
            </a:br>
            <a:r>
              <a:rPr lang="en-US" sz="2400" dirty="0"/>
              <a:t>Contains the table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Contains a table row</a:t>
            </a:r>
          </a:p>
          <a:p>
            <a:r>
              <a:rPr lang="en-US" sz="2400" dirty="0"/>
              <a:t>&lt;td&gt;</a:t>
            </a:r>
            <a:br>
              <a:rPr lang="en-US" sz="2400" dirty="0"/>
            </a:br>
            <a:r>
              <a:rPr lang="en-US" sz="2400" dirty="0"/>
              <a:t>Contains a table cell</a:t>
            </a:r>
          </a:p>
          <a:p>
            <a:r>
              <a:rPr lang="en-US" sz="2400" dirty="0"/>
              <a:t>&lt;caption&gt; </a:t>
            </a:r>
            <a:br>
              <a:rPr lang="en-US" sz="2400" dirty="0"/>
            </a:br>
            <a:r>
              <a:rPr lang="en-US" sz="2400" dirty="0"/>
              <a:t>Configures a description of the table</a:t>
            </a:r>
            <a:endParaRPr lang="en-AU" sz="2400" dirty="0"/>
          </a:p>
        </p:txBody>
      </p:sp>
      <p:pic>
        <p:nvPicPr>
          <p:cNvPr id="4" name="Picture 1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962150"/>
            <a:ext cx="3602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537587" y="3890354"/>
            <a:ext cx="3539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this table 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&lt;table&gt;</a:t>
            </a:r>
            <a:br>
              <a:rPr lang="en-AU" sz="2400" dirty="0"/>
            </a:br>
            <a:r>
              <a:rPr lang="en-AU" sz="2400" dirty="0"/>
              <a:t>&lt;caption&gt;Bird Sightings&lt;/caption&gt;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&lt;td&gt;Name&lt;/td&gt;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&lt;td&gt;Date&lt;/td&gt;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&lt;/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&lt;td&gt;Bobolink&lt;/td&gt;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&lt;td&gt;5/25/20&lt;/td&gt;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&lt;/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&lt;td&gt;Upland Sandpiper&lt;/td&gt;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   &lt;td&gt;6/03/20&lt;/td&gt;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 &lt;/</a:t>
            </a:r>
            <a:r>
              <a:rPr lang="en-AU" sz="2400" dirty="0" err="1"/>
              <a:t>tr</a:t>
            </a:r>
            <a:r>
              <a:rPr lang="en-AU" sz="2400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400" dirty="0"/>
              <a:t>&lt;/table&gt;</a:t>
            </a:r>
          </a:p>
        </p:txBody>
      </p:sp>
      <p:pic>
        <p:nvPicPr>
          <p:cNvPr id="4" name="Picture 6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404971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419600" y="4569446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this table 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Borders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964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AU" dirty="0"/>
              <a:t>Obsolete Method: HTML border attribute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dirty="0"/>
              <a:t>Modern Method: CSS border Property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b="1" dirty="0"/>
              <a:t>table, td, </a:t>
            </a:r>
            <a:r>
              <a:rPr lang="en-AU" b="1" dirty="0" err="1"/>
              <a:t>th</a:t>
            </a:r>
            <a:r>
              <a:rPr lang="en-AU" b="1" dirty="0"/>
              <a:t> { border: 1px solid #000; }</a:t>
            </a:r>
          </a:p>
        </p:txBody>
      </p:sp>
      <p:pic>
        <p:nvPicPr>
          <p:cNvPr id="4" name="Picture 6" descr="A screenshot shows a table with two rows and three columns with a caption Bird Sightings centered at the to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44" y="2973637"/>
            <a:ext cx="404971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343400" y="5132560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8.2</a:t>
            </a:r>
            <a:r>
              <a:rPr lang="en-US" altLang="en-US" sz="1600" dirty="0">
                <a:latin typeface="+mj-lt"/>
              </a:rPr>
              <a:t> The caption for this table is “Bird Sightings”</a:t>
            </a:r>
          </a:p>
        </p:txBody>
      </p:sp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 2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&gt;Birthday&lt;/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&lt;td&gt;James&lt;/td&gt;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&lt;td&gt;11/08&lt;/td&gt;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2DA413-B98F-420D-B5DD-36CD5CE8939D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2.xml><?xml version="1.0" encoding="utf-8"?>
<ds:datastoreItem xmlns:ds="http://schemas.openxmlformats.org/officeDocument/2006/customXml" ds:itemID="{D924C283-06AA-4518-94A2-0B62D3CA4C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047E0-B524-476D-BCC5-ACFA69958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8570</TotalTime>
  <Words>1176</Words>
  <Application>Microsoft Office PowerPoint</Application>
  <PresentationFormat>On-screen Show (4:3)</PresentationFormat>
  <Paragraphs>225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508 Lecture</vt:lpstr>
      <vt:lpstr>Web Development &amp; Design Foundations  with HTML5</vt:lpstr>
      <vt:lpstr>Learning Outcomes</vt:lpstr>
      <vt:lpstr>HTML Table</vt:lpstr>
      <vt:lpstr>Figure 8.1 Table with three rows and three columns</vt:lpstr>
      <vt:lpstr>HTML Table Elements</vt:lpstr>
      <vt:lpstr>HTML Table Example (1 of 2)</vt:lpstr>
      <vt:lpstr>HTML Table Example (2 of 2)</vt:lpstr>
      <vt:lpstr>Table Borders</vt:lpstr>
      <vt:lpstr>HTML Table Example 2 (1 of 2)</vt:lpstr>
      <vt:lpstr>HTML Table Example 2 (2 of 2)</vt:lpstr>
      <vt:lpstr>HTML Table Attributes</vt:lpstr>
      <vt:lpstr>HTML Common Table Cell Attributes</vt:lpstr>
      <vt:lpstr>HTML colspan Attribute (1 of 2)</vt:lpstr>
      <vt:lpstr>HTML colspan Attribute (2 of 2)</vt:lpstr>
      <vt:lpstr>HTML rowspan Attribute</vt:lpstr>
      <vt:lpstr>Accessibility and Tables (1 of 3)</vt:lpstr>
      <vt:lpstr>Accessibility and Tables (2 of 3)</vt:lpstr>
      <vt:lpstr>Accessibility and Tables (3 of 3)</vt:lpstr>
      <vt:lpstr>Checkpoint (1 of 2)</vt:lpstr>
      <vt:lpstr>Using CSS to Style a Table</vt:lpstr>
      <vt:lpstr>CSS Structural Pseudo-classes</vt:lpstr>
      <vt:lpstr>Table Row Groups (1 of 3)</vt:lpstr>
      <vt:lpstr>Table Row Groups (2 of 3)</vt:lpstr>
      <vt:lpstr>Table Row Groups (3 of 3)</vt:lpstr>
      <vt:lpstr>Figure 8.12 CSS configures the thead, tbody, and tfoot element selectors</vt:lpstr>
      <vt:lpstr>Checkpoint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662</cp:revision>
  <dcterms:created xsi:type="dcterms:W3CDTF">2014-07-14T20:04:21Z</dcterms:created>
  <dcterms:modified xsi:type="dcterms:W3CDTF">2023-05-27T20:52:45Z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