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90" r:id="rId5"/>
    <p:sldId id="262" r:id="rId6"/>
    <p:sldId id="453" r:id="rId7"/>
    <p:sldId id="432" r:id="rId8"/>
    <p:sldId id="433" r:id="rId9"/>
    <p:sldId id="406" r:id="rId10"/>
    <p:sldId id="445" r:id="rId11"/>
    <p:sldId id="444" r:id="rId12"/>
    <p:sldId id="461" r:id="rId13"/>
    <p:sldId id="446" r:id="rId14"/>
    <p:sldId id="345" r:id="rId15"/>
    <p:sldId id="447" r:id="rId16"/>
    <p:sldId id="291" r:id="rId17"/>
    <p:sldId id="429" r:id="rId18"/>
    <p:sldId id="346" r:id="rId19"/>
    <p:sldId id="462" r:id="rId20"/>
    <p:sldId id="448" r:id="rId21"/>
    <p:sldId id="435" r:id="rId22"/>
    <p:sldId id="294" r:id="rId23"/>
    <p:sldId id="463" r:id="rId24"/>
    <p:sldId id="464" r:id="rId25"/>
    <p:sldId id="449" r:id="rId26"/>
    <p:sldId id="451" r:id="rId27"/>
    <p:sldId id="371" r:id="rId28"/>
    <p:sldId id="452" r:id="rId29"/>
    <p:sldId id="465" r:id="rId30"/>
    <p:sldId id="455" r:id="rId31"/>
    <p:sldId id="456" r:id="rId32"/>
    <p:sldId id="466" r:id="rId33"/>
    <p:sldId id="467" r:id="rId34"/>
    <p:sldId id="457" r:id="rId35"/>
    <p:sldId id="458" r:id="rId36"/>
    <p:sldId id="459" r:id="rId37"/>
    <p:sldId id="468" r:id="rId38"/>
    <p:sldId id="460" r:id="rId39"/>
    <p:sldId id="469" r:id="rId40"/>
    <p:sldId id="470" r:id="rId41"/>
    <p:sldId id="471" r:id="rId42"/>
    <p:sldId id="436" r:id="rId43"/>
    <p:sldId id="32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654F1-CA4C-535C-B715-5D3C37A6F729}" v="7" dt="2023-03-21T17:51:00.584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6891" autoAdjust="0"/>
  </p:normalViewPr>
  <p:slideViewPr>
    <p:cSldViewPr>
      <p:cViewPr varScale="1">
        <p:scale>
          <a:sx n="97" d="100"/>
          <a:sy n="97" d="100"/>
        </p:scale>
        <p:origin x="1956" y="72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5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883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34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71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60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8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1016650"/>
          </a:xfrm>
        </p:spPr>
        <p:txBody>
          <a:bodyPr/>
          <a:lstStyle/>
          <a:p>
            <a:r>
              <a:rPr lang="en-US" dirty="0"/>
              <a:t>Web Development &amp; Design Foundations  with HTML5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229600" cy="381000"/>
          </a:xfrm>
        </p:spPr>
        <p:txBody>
          <a:bodyPr/>
          <a:lstStyle/>
          <a:p>
            <a:r>
              <a:rPr lang="en-US" dirty="0"/>
              <a:t>Tenth Edition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WEB MULTIMEDIA AND INTERACTIVITY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 descr="Web Development &amp; Design Foundations with HTML5, Tenth Edition by Terry Felke-Mor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36214" cy="476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11.4 </a:t>
            </a:r>
            <a:r>
              <a:rPr lang="en-US" sz="2800" b="0" dirty="0"/>
              <a:t>The Firefox browser. Screenshots of Mozilla Firefox. Courtesy of Mozilla Foundation.</a:t>
            </a:r>
            <a:endParaRPr lang="en-AU" sz="2800" b="0" dirty="0"/>
          </a:p>
        </p:txBody>
      </p:sp>
      <p:pic>
        <p:nvPicPr>
          <p:cNvPr id="4" name="Picture 2" descr="A screenshot of Firefox web page titled, sparky speaks shows a video element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48" y="1600200"/>
            <a:ext cx="408790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6351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Video &amp; Source Elements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&lt;video controls="controls" poster="sparky.jpg"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    width="160" height="150"&gt;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          &lt;source </a:t>
            </a:r>
            <a:r>
              <a:rPr lang="en-US" dirty="0" err="1"/>
              <a:t>src</a:t>
            </a:r>
            <a:r>
              <a:rPr lang="en-US" dirty="0"/>
              <a:t>="sparky.m4v" type="video/mp4"&gt;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          &lt;source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sparky.ogv</a:t>
            </a:r>
            <a:r>
              <a:rPr lang="en-US" dirty="0"/>
              <a:t>" type="video/</a:t>
            </a:r>
            <a:r>
              <a:rPr lang="en-US" dirty="0" err="1"/>
              <a:t>ogg</a:t>
            </a:r>
            <a:r>
              <a:rPr lang="en-US" dirty="0"/>
              <a:t>"&gt;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   &lt;a </a:t>
            </a:r>
            <a:r>
              <a:rPr lang="en-US" dirty="0" err="1"/>
              <a:t>href</a:t>
            </a:r>
            <a:r>
              <a:rPr lang="en-US" dirty="0"/>
              <a:t>="sparky.mov"&gt;Sparky the Dog&lt;/a&gt; (.</a:t>
            </a:r>
            <a:r>
              <a:rPr lang="en-US" dirty="0" err="1"/>
              <a:t>mov</a:t>
            </a:r>
            <a:r>
              <a:rPr lang="en-US" dirty="0"/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&lt;/video&gt;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299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Issues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/>
              <a:t>Only publish web pages, images, and other media that you have personally created or have obtained the rights or license to use.</a:t>
            </a:r>
          </a:p>
          <a:p>
            <a:r>
              <a:rPr lang="en-US" dirty="0"/>
              <a:t>Ask permission to use media created by another person instead of simply “grabbing” it. </a:t>
            </a:r>
          </a:p>
          <a:p>
            <a:r>
              <a:rPr lang="en-US" dirty="0"/>
              <a:t>All work (including web pages) are automatically copyrighted even if there is not copyright mark or date.</a:t>
            </a:r>
          </a:p>
          <a:p>
            <a:r>
              <a:rPr lang="en-US" dirty="0"/>
              <a:t>Fair Use Clause of the Copyright Act</a:t>
            </a:r>
          </a:p>
          <a:p>
            <a:r>
              <a:rPr lang="en-US" dirty="0"/>
              <a:t>Creative Commons – A new approach to copyright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733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&amp; Accessibility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Provide alternate content</a:t>
            </a:r>
          </a:p>
          <a:p>
            <a:r>
              <a:rPr lang="en-US" dirty="0"/>
              <a:t>Transcript (for audio)</a:t>
            </a:r>
          </a:p>
          <a:p>
            <a:r>
              <a:rPr lang="en-US" dirty="0"/>
              <a:t>Captions (for video)</a:t>
            </a:r>
          </a:p>
          <a:p>
            <a:r>
              <a:rPr lang="en-US" dirty="0"/>
              <a:t>Text format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977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  <a:r>
              <a:rPr lang="en-US" sz="2000" b="0" dirty="0"/>
              <a:t> (1 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Describe the HTML needed to display a video on a web page, including what happens if the browser or device does not support the video file.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the purpose of the poster attribute on the video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Students can use anything they find on the Web for school assignments. Do you agree with this statement? Justify your answer.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71039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Drop Down Menu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/>
              <a:t>Configure </a:t>
            </a:r>
            <a:r>
              <a:rPr lang="en-US" dirty="0" err="1"/>
              <a:t>nav</a:t>
            </a:r>
            <a:r>
              <a:rPr lang="en-US" dirty="0"/>
              <a:t> container with position relative</a:t>
            </a:r>
          </a:p>
          <a:p>
            <a:r>
              <a:rPr lang="en-US" dirty="0"/>
              <a:t>Code submenu (drop down menu) </a:t>
            </a:r>
            <a:r>
              <a:rPr lang="en-US" dirty="0" err="1"/>
              <a:t>ul</a:t>
            </a:r>
            <a:r>
              <a:rPr lang="en-US" dirty="0"/>
              <a:t> element with the parent li element</a:t>
            </a:r>
          </a:p>
          <a:p>
            <a:r>
              <a:rPr lang="en-US" dirty="0"/>
              <a:t>Configure submenu </a:t>
            </a:r>
            <a:r>
              <a:rPr lang="en-US" dirty="0" err="1"/>
              <a:t>ul</a:t>
            </a:r>
            <a:r>
              <a:rPr lang="en-US" dirty="0"/>
              <a:t> element to initially not display</a:t>
            </a:r>
          </a:p>
          <a:p>
            <a:r>
              <a:rPr lang="en-US" dirty="0"/>
              <a:t>Configure submenu </a:t>
            </a:r>
            <a:r>
              <a:rPr lang="en-US" dirty="0" err="1"/>
              <a:t>ul</a:t>
            </a:r>
            <a:r>
              <a:rPr lang="en-US" dirty="0"/>
              <a:t> element with absolute positioning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7413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11.6 </a:t>
            </a:r>
            <a:r>
              <a:rPr lang="en-US" sz="2800" b="0" dirty="0"/>
              <a:t>An interactive navigation menu with CSS</a:t>
            </a:r>
            <a:endParaRPr lang="en-AU" sz="2800" b="0" dirty="0"/>
          </a:p>
        </p:txBody>
      </p:sp>
      <p:pic>
        <p:nvPicPr>
          <p:cNvPr id="4" name="Picture 2" descr="A web page titled, Lighthouse Island Bistro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187" y="1676400"/>
            <a:ext cx="5857627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963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Transform Property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Allows you to rotate, scale, skew, or move an element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transform: rotate(3deg);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4" name="Picture 3" descr="The web page has detail similar to the previous image. The heading at the top is replaced with a logo as a rectangle with solid background. The logo contains image and name, Lighthouse Bistro and it displays the text special offer at the bottom in bold type and red colour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487612"/>
            <a:ext cx="3786188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114800" y="5392942"/>
            <a:ext cx="426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latin typeface="+mj-lt"/>
              </a:rPr>
              <a:t>Figure 11.8</a:t>
            </a:r>
            <a:r>
              <a:rPr lang="en-US" altLang="en-US" sz="1600" dirty="0">
                <a:latin typeface="+mj-lt"/>
              </a:rPr>
              <a:t> The transform property in action</a:t>
            </a:r>
          </a:p>
        </p:txBody>
      </p:sp>
    </p:spTree>
    <p:extLst>
      <p:ext uri="{BB962C8B-B14F-4D97-AF65-F5344CB8AC3E}">
        <p14:creationId xmlns:p14="http://schemas.microsoft.com/office/powerpoint/2010/main" val="9653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Transition Property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Provides for </a:t>
            </a:r>
            <a:br>
              <a:rPr lang="en-US" dirty="0"/>
            </a:br>
            <a:r>
              <a:rPr lang="en-US" dirty="0"/>
              <a:t>changes </a:t>
            </a:r>
            <a:br>
              <a:rPr lang="en-US" dirty="0"/>
            </a:br>
            <a:r>
              <a:rPr lang="en-US" dirty="0"/>
              <a:t>in property values</a:t>
            </a:r>
            <a:br>
              <a:rPr lang="en-US" dirty="0"/>
            </a:br>
            <a:r>
              <a:rPr lang="en-US" dirty="0"/>
              <a:t>to display</a:t>
            </a:r>
            <a:br>
              <a:rPr lang="en-US" dirty="0"/>
            </a:br>
            <a:r>
              <a:rPr lang="en-US" dirty="0"/>
              <a:t>in a smoother manner </a:t>
            </a:r>
            <a:br>
              <a:rPr lang="en-US" dirty="0"/>
            </a:br>
            <a:r>
              <a:rPr lang="en-US" dirty="0"/>
              <a:t>over a specified time.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Example: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err="1"/>
              <a:t>nav</a:t>
            </a:r>
            <a:r>
              <a:rPr lang="en-US" sz="2400" dirty="0"/>
              <a:t> a:hover { color: #869dc7; background-color: #EAEAEA;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transition: background-color 2s linear; }</a:t>
            </a:r>
          </a:p>
          <a:p>
            <a:pPr marL="0" indent="0">
              <a:spcBef>
                <a:spcPts val="600"/>
              </a:spcBef>
              <a:buNone/>
            </a:pPr>
            <a:endParaRPr lang="en-AU" sz="2400" dirty="0"/>
          </a:p>
        </p:txBody>
      </p:sp>
      <p:pic>
        <p:nvPicPr>
          <p:cNvPr id="4" name="Picture 1" descr="The web page has detail similar to the previous image. The heading at the top has a logo as a rectangle with solid background. The logo contains image and name, Lighthouse Bistro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32155"/>
            <a:ext cx="378618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191000" y="4576097"/>
            <a:ext cx="38623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latin typeface="+mj-lt"/>
              </a:rPr>
              <a:t>Figure 11.10</a:t>
            </a:r>
            <a:r>
              <a:rPr lang="en-US" altLang="en-US" sz="1600" dirty="0">
                <a:latin typeface="+mj-lt"/>
              </a:rPr>
              <a:t> The transition in action</a:t>
            </a:r>
          </a:p>
        </p:txBody>
      </p:sp>
    </p:spTree>
    <p:extLst>
      <p:ext uri="{BB962C8B-B14F-4D97-AF65-F5344CB8AC3E}">
        <p14:creationId xmlns:p14="http://schemas.microsoft.com/office/powerpoint/2010/main" val="1734264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Image Gallery</a:t>
            </a:r>
            <a:r>
              <a:rPr lang="en-US" sz="2000" b="0" dirty="0"/>
              <a:t> (1 of 2)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Configure each thumbnail image:</a:t>
            </a:r>
          </a:p>
          <a:p>
            <a:pPr marL="0" indent="0">
              <a:buNone/>
            </a:pPr>
            <a:r>
              <a:rPr lang="en-US" dirty="0"/>
              <a:t>&lt;li&gt;&lt;a </a:t>
            </a:r>
            <a:r>
              <a:rPr lang="en-US" dirty="0" err="1"/>
              <a:t>href</a:t>
            </a:r>
            <a:r>
              <a:rPr lang="en-US" dirty="0"/>
              <a:t>="photo1.jpg"&gt;&lt;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="photo1thumb.jpg"   width="100" height="75" alt="Golden Gate Bridge"&gt;</a:t>
            </a:r>
          </a:p>
          <a:p>
            <a:pPr marL="0" indent="0">
              <a:buNone/>
            </a:pPr>
            <a:r>
              <a:rPr lang="en-US" dirty="0"/>
              <a:t>       &lt;span&gt;&lt;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="photo1.jpg"  width="400"  height="300“</a:t>
            </a:r>
            <a:br>
              <a:rPr lang="en-US" dirty="0"/>
            </a:br>
            <a:r>
              <a:rPr lang="en-US" dirty="0"/>
              <a:t>   alt="Golden Gate Bridge"&gt;&lt;</a:t>
            </a:r>
            <a:r>
              <a:rPr lang="en-US" dirty="0" err="1"/>
              <a:t>br</a:t>
            </a:r>
            <a:r>
              <a:rPr lang="en-US" dirty="0"/>
              <a:t>&gt;Golden Gate Bridge &lt;/span&gt;&lt;/a&gt;</a:t>
            </a:r>
          </a:p>
          <a:p>
            <a:pPr marL="0" indent="0">
              <a:buNone/>
            </a:pPr>
            <a:r>
              <a:rPr lang="en-US" dirty="0"/>
              <a:t> &lt;/li&gt;</a:t>
            </a:r>
          </a:p>
        </p:txBody>
      </p:sp>
    </p:spTree>
    <p:extLst>
      <p:ext uri="{BB962C8B-B14F-4D97-AF65-F5344CB8AC3E}">
        <p14:creationId xmlns:p14="http://schemas.microsoft.com/office/powerpoint/2010/main" val="408087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  <a:r>
              <a:rPr lang="en-US" altLang="en-US" sz="2000" b="0" dirty="0"/>
              <a:t> (1 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In this chapter, you will learn how to ...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the purpose of media containers and codecs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types of multimedia files used on the Web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hyperlinks to multimedia files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audio and video on a web page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features and common uses of JavaScript, Ajax, and jQuery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Create an interactive image gallery with CSS</a:t>
            </a:r>
          </a:p>
          <a:p>
            <a:pPr>
              <a:spcBef>
                <a:spcPts val="600"/>
              </a:spcBef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069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Image Gallery</a:t>
            </a:r>
            <a:r>
              <a:rPr lang="en-US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The key CSS: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#gallery span { position: absolute;</a:t>
            </a:r>
            <a:br>
              <a:rPr lang="en-US" dirty="0"/>
            </a:br>
            <a:r>
              <a:rPr lang="en-US" dirty="0"/>
              <a:t>	  opacity: 0;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             transition: opacity 3s ease-in-out;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                  left: -1000px; 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#gallery a:hover span 	{</a:t>
            </a:r>
            <a:br>
              <a:rPr lang="en-US" dirty="0"/>
            </a:br>
            <a:r>
              <a:rPr lang="en-US" dirty="0"/>
              <a:t>                 position: absolute;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                  top: 16px; left: 320px;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                  text-align: center; }</a:t>
            </a:r>
          </a:p>
        </p:txBody>
      </p:sp>
    </p:spTree>
    <p:extLst>
      <p:ext uri="{BB962C8B-B14F-4D97-AF65-F5344CB8AC3E}">
        <p14:creationId xmlns:p14="http://schemas.microsoft.com/office/powerpoint/2010/main" val="413828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11.12 </a:t>
            </a:r>
            <a:r>
              <a:rPr lang="en-US" sz="2800" b="0" dirty="0"/>
              <a:t>The new photo gradually displays</a:t>
            </a:r>
            <a:endParaRPr lang="en-AU" sz="2800" b="0" dirty="0"/>
          </a:p>
        </p:txBody>
      </p:sp>
      <p:pic>
        <p:nvPicPr>
          <p:cNvPr id="4" name="Picture 4" descr="The gallery page displays 6 thumbnail images similar to the above page in a much clearer background. The larger version of one selected image is shown along the right side of the thumbnails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535" y="1699800"/>
            <a:ext cx="6442931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86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Checkpoint</a:t>
            </a:r>
            <a:r>
              <a:rPr lang="en-US" sz="2000" b="0" dirty="0"/>
              <a:t> (2 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 vert="horz" lIns="0" tIns="0" rIns="0" bIns="0" rtlCol="0" anchor="t">
            <a:noAutofit/>
          </a:bodyPr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What is the purpose of the transform property?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What is a keyframe? When is it used? 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238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/>
              <a:t>Object-based client-side scripting language</a:t>
            </a:r>
          </a:p>
          <a:p>
            <a:r>
              <a:rPr lang="en-US" dirty="0"/>
              <a:t>Originally developed by Brendan </a:t>
            </a:r>
            <a:r>
              <a:rPr lang="en-US" dirty="0" err="1"/>
              <a:t>Eich</a:t>
            </a:r>
            <a:r>
              <a:rPr lang="en-US" dirty="0"/>
              <a:t> at Netscape</a:t>
            </a:r>
          </a:p>
          <a:p>
            <a:r>
              <a:rPr lang="en-US" dirty="0"/>
              <a:t>Manipulates the objects associated with a web page document:</a:t>
            </a:r>
          </a:p>
          <a:p>
            <a:pPr lvl="1"/>
            <a:r>
              <a:rPr lang="en-US" dirty="0"/>
              <a:t>the window</a:t>
            </a:r>
          </a:p>
          <a:p>
            <a:pPr lvl="1"/>
            <a:r>
              <a:rPr lang="en-US" dirty="0"/>
              <a:t>the document</a:t>
            </a:r>
          </a:p>
          <a:p>
            <a:pPr lvl="1"/>
            <a:r>
              <a:rPr lang="en-US" dirty="0"/>
              <a:t>the elements such as forms, images, hyperlinks, and so on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4873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Uses of JavaScript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Display a message box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Select list navigation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Edit and validate form information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Create a new window with a specified size and screen position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Image Rollovers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Status Messages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Display Current Date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Calculations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6874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US" dirty="0"/>
              <a:t>A portion of the DOM is shown at the left.</a:t>
            </a:r>
          </a:p>
          <a:p>
            <a:r>
              <a:rPr lang="en-US" dirty="0"/>
              <a:t>Defines every object and element on a Web page</a:t>
            </a:r>
          </a:p>
          <a:p>
            <a:r>
              <a:rPr lang="en-US" dirty="0"/>
              <a:t>Hierarchical structure </a:t>
            </a:r>
          </a:p>
          <a:p>
            <a:r>
              <a:rPr lang="en-US" dirty="0"/>
              <a:t>Accesses page elements and apply styles to page elements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2509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11.18 </a:t>
            </a:r>
            <a:r>
              <a:rPr lang="en-AU" sz="2800" b="0" dirty="0"/>
              <a:t>The Document Object Model (DOM)</a:t>
            </a:r>
          </a:p>
        </p:txBody>
      </p:sp>
      <p:pic>
        <p:nvPicPr>
          <p:cNvPr id="4" name="Content Placeholder 3" descr="The model from top to bottom is as window that has 4 elements or objects, documents, history, location, and navigator. Navigator is further divided into 2 sub elements app name and app version. Document is further divided into 4 sub elements anchor, form, image, and link, where form is an element and image is of s r c type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" y="1752600"/>
            <a:ext cx="7863237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710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Ajax?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Asynchronous JavaScript and XML</a:t>
            </a:r>
          </a:p>
          <a:p>
            <a:r>
              <a:rPr lang="en-US" dirty="0"/>
              <a:t>Existing technologies used in a new way</a:t>
            </a:r>
          </a:p>
          <a:p>
            <a:pPr lvl="1"/>
            <a:r>
              <a:rPr lang="en-US" dirty="0"/>
              <a:t>Standards-based XHTML and CSS</a:t>
            </a:r>
          </a:p>
          <a:p>
            <a:pPr lvl="1"/>
            <a:r>
              <a:rPr lang="en-US" dirty="0"/>
              <a:t>Document Object Model</a:t>
            </a:r>
          </a:p>
          <a:p>
            <a:pPr lvl="1"/>
            <a:r>
              <a:rPr lang="en-US" dirty="0"/>
              <a:t>XML (and the related XSLT technology)</a:t>
            </a:r>
          </a:p>
          <a:p>
            <a:pPr lvl="1"/>
            <a:r>
              <a:rPr lang="en-US" dirty="0"/>
              <a:t>Asynchronous data retrieval using </a:t>
            </a:r>
            <a:r>
              <a:rPr lang="en-US" dirty="0" err="1"/>
              <a:t>XMLHttpRequest</a:t>
            </a:r>
            <a:endParaRPr lang="en-US" dirty="0"/>
          </a:p>
          <a:p>
            <a:pPr lvl="1"/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187829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JQuery</a:t>
            </a:r>
            <a:r>
              <a:rPr 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JavaScript library intended to simplify client-side scripting</a:t>
            </a:r>
          </a:p>
          <a:p>
            <a:pPr marL="0" indent="0">
              <a:buNone/>
            </a:pPr>
            <a:r>
              <a:rPr lang="en-US" dirty="0"/>
              <a:t>Example: http://webdevfoundations.net/jquery</a:t>
            </a:r>
          </a:p>
          <a:p>
            <a:pPr marL="0" indent="0">
              <a:buNone/>
            </a:pPr>
            <a:r>
              <a:rPr lang="en-US" dirty="0"/>
              <a:t>API – Application Programming Interface</a:t>
            </a:r>
          </a:p>
          <a:p>
            <a:r>
              <a:rPr lang="en-US" dirty="0"/>
              <a:t>A protocol that allows software components to communicate – interacting and sharing data.</a:t>
            </a:r>
          </a:p>
        </p:txBody>
      </p:sp>
    </p:spTree>
    <p:extLst>
      <p:ext uri="{BB962C8B-B14F-4D97-AF65-F5344CB8AC3E}">
        <p14:creationId xmlns:p14="http://schemas.microsoft.com/office/powerpoint/2010/main" val="3032123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JQuery</a:t>
            </a:r>
            <a:r>
              <a:rPr lang="en-US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jQuery API can be used to configure many interactive features, including: </a:t>
            </a:r>
          </a:p>
          <a:p>
            <a:pPr lvl="1"/>
            <a:r>
              <a:rPr lang="en-US" dirty="0"/>
              <a:t>image slideshows</a:t>
            </a:r>
          </a:p>
          <a:p>
            <a:pPr lvl="1"/>
            <a:r>
              <a:rPr lang="en-US" dirty="0"/>
              <a:t>animation (moving, hiding, fading)</a:t>
            </a:r>
          </a:p>
          <a:p>
            <a:pPr lvl="1"/>
            <a:r>
              <a:rPr lang="en-US" dirty="0"/>
              <a:t>event handling (mouse movements and mouse clicking)</a:t>
            </a:r>
          </a:p>
          <a:p>
            <a:pPr lvl="1"/>
            <a:r>
              <a:rPr lang="en-US" dirty="0"/>
              <a:t>document manipulation</a:t>
            </a:r>
          </a:p>
        </p:txBody>
      </p:sp>
    </p:spTree>
    <p:extLst>
      <p:ext uri="{BB962C8B-B14F-4D97-AF65-F5344CB8AC3E}">
        <p14:creationId xmlns:p14="http://schemas.microsoft.com/office/powerpoint/2010/main" val="258933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  <a:r>
              <a:rPr lang="en-US" altLang="en-US" sz="2000" b="0" dirty="0"/>
              <a:t> (2 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/>
              <a:t>Create an interactive drop-down navigation menu with CSS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a widget with the HTML5 details and summary elements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Configure the CSS3 transform, transition, and animation properties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the purpose of geolocation, web storage, manifest, service workers, and canvas HTML5 APIs. </a:t>
            </a:r>
          </a:p>
        </p:txBody>
      </p:sp>
    </p:spTree>
    <p:extLst>
      <p:ext uri="{BB962C8B-B14F-4D97-AF65-F5344CB8AC3E}">
        <p14:creationId xmlns:p14="http://schemas.microsoft.com/office/powerpoint/2010/main" val="2573670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11.19 </a:t>
            </a:r>
            <a:r>
              <a:rPr lang="en-US" sz="2800" b="0" dirty="0"/>
              <a:t>jQuery is used to configure a </a:t>
            </a:r>
            <a:r>
              <a:rPr lang="en-AU" sz="2800" b="0" dirty="0"/>
              <a:t>slideshow</a:t>
            </a:r>
            <a:r>
              <a:rPr lang="en-US" sz="2800" b="0" dirty="0"/>
              <a:t> </a:t>
            </a:r>
            <a:endParaRPr lang="en-AU" sz="2800" b="0" dirty="0"/>
          </a:p>
        </p:txBody>
      </p:sp>
      <p:pic>
        <p:nvPicPr>
          <p:cNvPr id="4" name="Picture 2" descr="An image slideshow displays use of J query and cycle plug-in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63" y="1676400"/>
            <a:ext cx="6409674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943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APIs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API – a protocol that allows software components to communicate – interacting and sharing data</a:t>
            </a:r>
          </a:p>
          <a:p>
            <a:pPr marL="0" indent="0">
              <a:buNone/>
            </a:pPr>
            <a:r>
              <a:rPr lang="en-US" dirty="0"/>
              <a:t>A variety of APIs that are intended to work with HTML5, CSS, and JavaScript are currently under development and in the W3C approval process, including: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geolocation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web storage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manifest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service workers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2607952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Geolocation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Allows your web page visitors to share their geographic location</a:t>
            </a:r>
          </a:p>
          <a:p>
            <a:pPr marL="0" indent="0">
              <a:buNone/>
            </a:pPr>
            <a:r>
              <a:rPr lang="en-US" dirty="0"/>
              <a:t>Their location may be determined by the IP address, wireless network connection, local cell tower, or GPS hardware depending on the type of device and browser. </a:t>
            </a:r>
          </a:p>
          <a:p>
            <a:pPr marL="0" indent="0">
              <a:buNone/>
            </a:pPr>
            <a:r>
              <a:rPr lang="en-US" dirty="0"/>
              <a:t>JavaScript is used to work with the latitude and longitude coordinates provided by the browser. 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https://developers.google.com/maps/documentation/javascript/examples/map-geolocation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0432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Web Storage</a:t>
            </a:r>
            <a:r>
              <a:rPr 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Traditionally, the JavaScript cookie object has been used to store information in key-value pairs on the client (the website visitor’s computer). </a:t>
            </a:r>
          </a:p>
          <a:p>
            <a:pPr marL="0" indent="0">
              <a:buNone/>
            </a:pPr>
            <a:r>
              <a:rPr lang="en-US" dirty="0"/>
              <a:t>NEW FOR HTML5: Web Storage API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provides two new ways to store information on the client side:</a:t>
            </a:r>
            <a:br>
              <a:rPr lang="en-US" sz="2400" dirty="0"/>
            </a:br>
            <a:r>
              <a:rPr lang="en-US" sz="2400" dirty="0"/>
              <a:t>local storage and session storage.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Advantage: increase in the amount of data that can be stored (5MB per domain).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The </a:t>
            </a:r>
            <a:r>
              <a:rPr lang="en-US" sz="2400" b="1" dirty="0" err="1"/>
              <a:t>localStorage</a:t>
            </a:r>
            <a:r>
              <a:rPr lang="en-US" sz="2400" dirty="0"/>
              <a:t> object stores data without an expiration date. </a:t>
            </a:r>
          </a:p>
        </p:txBody>
      </p:sp>
    </p:spTree>
    <p:extLst>
      <p:ext uri="{BB962C8B-B14F-4D97-AF65-F5344CB8AC3E}">
        <p14:creationId xmlns:p14="http://schemas.microsoft.com/office/powerpoint/2010/main" val="1823406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HTML5 Web Storage</a:t>
            </a:r>
            <a:r>
              <a:rPr lang="en-US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The </a:t>
            </a:r>
            <a:r>
              <a:rPr lang="en-US" sz="2400" b="1" dirty="0" err="1"/>
              <a:t>sessionStorage</a:t>
            </a:r>
            <a:r>
              <a:rPr lang="en-US" sz="2400" dirty="0"/>
              <a:t> object stores data only for the duration of the current browser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JavaScript </a:t>
            </a:r>
            <a:r>
              <a:rPr lang="en-US" dirty="0"/>
              <a:t>is used to work with the values stored in the </a:t>
            </a:r>
            <a:r>
              <a:rPr lang="en-US" dirty="0" err="1"/>
              <a:t>localStorage</a:t>
            </a:r>
            <a:r>
              <a:rPr lang="en-US" dirty="0"/>
              <a:t> and </a:t>
            </a:r>
            <a:r>
              <a:rPr lang="en-US" dirty="0" err="1"/>
              <a:t>sessionStorage</a:t>
            </a:r>
            <a:r>
              <a:rPr lang="en-US" dirty="0"/>
              <a:t> objects. 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http://webdevfoundations.net/storage and http://html5demos.com/storage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0063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Progressive Web Application (PWA)</a:t>
            </a:r>
            <a:r>
              <a:rPr 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web application (app) can be written with </a:t>
            </a:r>
            <a:br>
              <a:rPr lang="en-US" sz="2400" dirty="0"/>
            </a:br>
            <a:r>
              <a:rPr lang="en-US" sz="2400" dirty="0"/>
              <a:t>HTML, CSS and JavaScript and can run in any browser </a:t>
            </a:r>
            <a:br>
              <a:rPr lang="en-US" sz="2400" dirty="0"/>
            </a:br>
            <a:r>
              <a:rPr lang="en-US" sz="2400" dirty="0"/>
              <a:t>– as long as you are online.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Progressive Web Application (PWA)</a:t>
            </a:r>
          </a:p>
          <a:p>
            <a:r>
              <a:rPr lang="en-US" sz="2400" dirty="0"/>
              <a:t>Rich user experience similar to a </a:t>
            </a:r>
            <a:br>
              <a:rPr lang="en-US" sz="2400" dirty="0"/>
            </a:br>
            <a:r>
              <a:rPr lang="en-US" sz="2400" dirty="0"/>
              <a:t>native iPhone or Android app</a:t>
            </a:r>
          </a:p>
          <a:p>
            <a:r>
              <a:rPr lang="en-US" sz="2400" dirty="0"/>
              <a:t>Provides some level of functionality </a:t>
            </a:r>
            <a:br>
              <a:rPr lang="en-US" sz="2400" dirty="0"/>
            </a:br>
            <a:r>
              <a:rPr lang="en-US" sz="2400" b="1" i="1" dirty="0"/>
              <a:t>even when the user is offline.</a:t>
            </a:r>
          </a:p>
        </p:txBody>
      </p:sp>
    </p:spTree>
    <p:extLst>
      <p:ext uri="{BB962C8B-B14F-4D97-AF65-F5344CB8AC3E}">
        <p14:creationId xmlns:p14="http://schemas.microsoft.com/office/powerpoint/2010/main" val="397270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Progressive Web Application (PWA)</a:t>
            </a:r>
            <a:r>
              <a:rPr lang="en-US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Progressive Web Application APIs:</a:t>
            </a:r>
          </a:p>
          <a:p>
            <a:r>
              <a:rPr lang="en-US" b="1" dirty="0"/>
              <a:t>Manifest API</a:t>
            </a:r>
            <a:br>
              <a:rPr lang="en-US" dirty="0"/>
            </a:br>
            <a:r>
              <a:rPr lang="en-US" dirty="0"/>
              <a:t>Provides information about the PWA;</a:t>
            </a:r>
            <a:br>
              <a:rPr lang="en-US" dirty="0"/>
            </a:br>
            <a:r>
              <a:rPr lang="en-US" dirty="0"/>
              <a:t>including the data needed for </a:t>
            </a:r>
            <a:br>
              <a:rPr lang="en-US" dirty="0"/>
            </a:br>
            <a:r>
              <a:rPr lang="en-US" dirty="0"/>
              <a:t>the PWA’s icon to be added to </a:t>
            </a:r>
            <a:br>
              <a:rPr lang="en-US" dirty="0"/>
            </a:br>
            <a:r>
              <a:rPr lang="en-US" dirty="0"/>
              <a:t>the home screen of a device. </a:t>
            </a:r>
          </a:p>
          <a:p>
            <a:r>
              <a:rPr lang="en-US" b="1" dirty="0"/>
              <a:t>Service Workers API</a:t>
            </a:r>
            <a:br>
              <a:rPr lang="en-US" dirty="0"/>
            </a:br>
            <a:r>
              <a:rPr lang="en-US" dirty="0"/>
              <a:t>JavaScript that runs in the background; </a:t>
            </a:r>
            <a:br>
              <a:rPr lang="en-US" dirty="0"/>
            </a:br>
            <a:r>
              <a:rPr lang="en-US" dirty="0"/>
              <a:t>Provides for push notifications </a:t>
            </a:r>
            <a:br>
              <a:rPr lang="en-US" dirty="0"/>
            </a:br>
            <a:r>
              <a:rPr lang="en-US" dirty="0"/>
              <a:t>and background data syncing; </a:t>
            </a:r>
            <a:br>
              <a:rPr lang="en-US" dirty="0"/>
            </a:br>
            <a:r>
              <a:rPr lang="en-US" dirty="0"/>
              <a:t>Requires HTTPS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1966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 Canvas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Purpose:</a:t>
            </a:r>
          </a:p>
          <a:p>
            <a:pPr marL="0" indent="0">
              <a:buNone/>
            </a:pPr>
            <a:r>
              <a:rPr lang="en-US" dirty="0"/>
              <a:t>Configure dynamic graphics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Draw lines, shapes, text, image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Interact with actions taken </a:t>
            </a:r>
            <a:br>
              <a:rPr lang="en-US" sz="2400" dirty="0"/>
            </a:br>
            <a:r>
              <a:rPr lang="en-US" sz="2400" dirty="0"/>
              <a:t>by the user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Technologies: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HTML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JavaScript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Canvas API</a:t>
            </a:r>
            <a:endParaRPr lang="en-AU" sz="2400" dirty="0"/>
          </a:p>
        </p:txBody>
      </p:sp>
      <p:pic>
        <p:nvPicPr>
          <p:cNvPr id="4" name="Picture 3" descr="A webpage titled canvas element displays a red colored rectangular object with a text my canvas shown inside i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955" y="3276600"/>
            <a:ext cx="3152775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495800" y="5940425"/>
            <a:ext cx="3352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>
                <a:latin typeface="+mj-lt"/>
              </a:rPr>
              <a:t>Figure 11.20</a:t>
            </a:r>
            <a:r>
              <a:rPr lang="en-US" altLang="en-US" sz="1600" dirty="0">
                <a:latin typeface="+mj-lt"/>
              </a:rPr>
              <a:t> The canvas element</a:t>
            </a:r>
          </a:p>
        </p:txBody>
      </p:sp>
    </p:spTree>
    <p:extLst>
      <p:ext uri="{BB962C8B-B14F-4D97-AF65-F5344CB8AC3E}">
        <p14:creationId xmlns:p14="http://schemas.microsoft.com/office/powerpoint/2010/main" val="3763277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Multimedia, Animation, &amp;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Provide text descriptions and captions</a:t>
            </a:r>
          </a:p>
          <a:p>
            <a:pPr>
              <a:spcBef>
                <a:spcPts val="600"/>
              </a:spcBef>
            </a:pPr>
            <a:r>
              <a:rPr lang="en-US" dirty="0"/>
              <a:t>Verify keyboard access</a:t>
            </a:r>
          </a:p>
          <a:p>
            <a:pPr>
              <a:spcBef>
                <a:spcPts val="600"/>
              </a:spcBef>
            </a:pPr>
            <a:r>
              <a:rPr lang="en-US" dirty="0"/>
              <a:t>Verify functionality if JavaScript is disabled</a:t>
            </a:r>
          </a:p>
          <a:p>
            <a:pPr>
              <a:spcBef>
                <a:spcPts val="600"/>
              </a:spcBef>
            </a:pPr>
            <a:r>
              <a:rPr lang="en-US" dirty="0"/>
              <a:t>If media is used for main navigation, provide plain text links</a:t>
            </a:r>
          </a:p>
          <a:p>
            <a:pPr>
              <a:spcBef>
                <a:spcPts val="600"/>
              </a:spcBef>
            </a:pPr>
            <a:r>
              <a:rPr lang="en-US" dirty="0"/>
              <a:t>WCAG 2.1 Success Criterion 2.3.1</a:t>
            </a:r>
          </a:p>
          <a:p>
            <a:pPr lvl="1"/>
            <a:r>
              <a:rPr lang="en-US" dirty="0"/>
              <a:t>https://www.w3.org/WAI/WCAG21/quickref/#three-flashes-or-below-threshold</a:t>
            </a:r>
          </a:p>
          <a:p>
            <a:pPr>
              <a:spcBef>
                <a:spcPts val="600"/>
              </a:spcBef>
            </a:pPr>
            <a:r>
              <a:rPr lang="en-US" dirty="0"/>
              <a:t>WCAG 2.1 Success Criterion 2.2.2</a:t>
            </a:r>
          </a:p>
          <a:p>
            <a:pPr lvl="1"/>
            <a:r>
              <a:rPr lang="en-US" dirty="0"/>
              <a:t>https://www.w3.org/WAI/WCAG21/quickref/#pause-stop-hide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380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Checkpoint</a:t>
            </a:r>
            <a:r>
              <a:rPr lang="en-US" sz="2000" b="0" dirty="0"/>
              <a:t> (3 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latin typeface="+mj-lt"/>
              </a:rPr>
              <a:t>Describe two uses of JavaScript.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latin typeface="+mj-lt"/>
              </a:rPr>
              <a:t>Describe a feature of a PWA.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latin typeface="+mj-lt"/>
              </a:rPr>
              <a:t>Describe the purpose of the HTML5 canvas element.</a:t>
            </a:r>
          </a:p>
        </p:txBody>
      </p:sp>
    </p:spTree>
    <p:extLst>
      <p:ext uri="{BB962C8B-B14F-4D97-AF65-F5344CB8AC3E}">
        <p14:creationId xmlns:p14="http://schemas.microsoft.com/office/powerpoint/2010/main" val="132763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848600" cy="1097280"/>
          </a:xfrm>
        </p:spPr>
        <p:txBody>
          <a:bodyPr/>
          <a:lstStyle/>
          <a:p>
            <a:r>
              <a:rPr lang="en-US" dirty="0"/>
              <a:t>Containers &amp; Codecs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Container</a:t>
            </a:r>
          </a:p>
          <a:p>
            <a:pPr>
              <a:spcBef>
                <a:spcPts val="600"/>
              </a:spcBef>
            </a:pPr>
            <a:r>
              <a:rPr lang="en-US" dirty="0"/>
              <a:t>Designated by the file extension – contains the media and metadata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Codec</a:t>
            </a:r>
          </a:p>
          <a:p>
            <a:pPr>
              <a:spcBef>
                <a:spcPts val="600"/>
              </a:spcBef>
            </a:pPr>
            <a:r>
              <a:rPr lang="en-US" dirty="0"/>
              <a:t>The algorithm used to compress the media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HTML5 audio &amp; video </a:t>
            </a:r>
          </a:p>
          <a:p>
            <a:pPr>
              <a:spcBef>
                <a:spcPts val="600"/>
              </a:spcBef>
            </a:pPr>
            <a:r>
              <a:rPr lang="en-US" dirty="0"/>
              <a:t>Native to the browser</a:t>
            </a:r>
          </a:p>
          <a:p>
            <a:pPr>
              <a:spcBef>
                <a:spcPts val="600"/>
              </a:spcBef>
            </a:pPr>
            <a:r>
              <a:rPr lang="en-US" dirty="0"/>
              <a:t>ISSUE: Browsers do not all support the same codecs</a:t>
            </a:r>
          </a:p>
          <a:p>
            <a:pPr lvl="1"/>
            <a:r>
              <a:rPr lang="en-US" dirty="0"/>
              <a:t>http://www.longtailvideo.com/html5/ (2017)</a:t>
            </a:r>
          </a:p>
          <a:p>
            <a:pPr lvl="1"/>
            <a:r>
              <a:rPr lang="en-US" dirty="0"/>
              <a:t>https://caniuse.com/#search=video%20format (current)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72258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chapter introduced many HTML &amp; CSS techniques and technologies used to configure sound, video, animation, and interactivity on web pages.</a:t>
            </a:r>
          </a:p>
          <a:p>
            <a:pPr marL="0" indent="0">
              <a:buNone/>
            </a:pPr>
            <a:r>
              <a:rPr lang="en-US" dirty="0"/>
              <a:t>Issues related to accessibility and copyright were also discussed.</a:t>
            </a:r>
          </a:p>
        </p:txBody>
      </p:sp>
    </p:spTree>
    <p:extLst>
      <p:ext uri="{BB962C8B-B14F-4D97-AF65-F5344CB8AC3E}">
        <p14:creationId xmlns:p14="http://schemas.microsoft.com/office/powerpoint/2010/main" val="19013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772400" cy="1097280"/>
          </a:xfrm>
        </p:spPr>
        <p:txBody>
          <a:bodyPr/>
          <a:lstStyle/>
          <a:p>
            <a:r>
              <a:rPr lang="en-US" dirty="0"/>
              <a:t>Common Audio File Types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.wav    	Wave File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aiff</a:t>
            </a:r>
            <a:r>
              <a:rPr lang="en-US" sz="2400" dirty="0"/>
              <a:t>    	Audio Interchange File Format</a:t>
            </a:r>
          </a:p>
          <a:p>
            <a:r>
              <a:rPr lang="en-US" sz="2400" dirty="0"/>
              <a:t>.mid    	Musical Instrument Digital Interface (MIDI)</a:t>
            </a:r>
          </a:p>
          <a:p>
            <a:r>
              <a:rPr lang="en-US" sz="2400" dirty="0"/>
              <a:t>.au    	Sun UNIX sound file</a:t>
            </a:r>
          </a:p>
          <a:p>
            <a:r>
              <a:rPr lang="en-US" sz="2400" dirty="0"/>
              <a:t>.mp3    	MPEG-1 Audio Layer-3</a:t>
            </a:r>
          </a:p>
          <a:p>
            <a:r>
              <a:rPr lang="en-US" sz="2400" dirty="0"/>
              <a:t>.</a:t>
            </a:r>
            <a:r>
              <a:rPr lang="en-US" sz="2400" dirty="0" err="1"/>
              <a:t>ogg</a:t>
            </a:r>
            <a:r>
              <a:rPr lang="en-US" sz="2400" dirty="0"/>
              <a:t>		</a:t>
            </a:r>
            <a:r>
              <a:rPr lang="en-US" sz="2400" dirty="0" err="1"/>
              <a:t>Ogg</a:t>
            </a:r>
            <a:r>
              <a:rPr lang="en-US" sz="2400" dirty="0"/>
              <a:t> </a:t>
            </a:r>
            <a:r>
              <a:rPr lang="en-US" sz="2400" dirty="0" err="1"/>
              <a:t>Vorbis</a:t>
            </a:r>
            <a:r>
              <a:rPr lang="en-US" sz="2400" dirty="0"/>
              <a:t>  (open-source)</a:t>
            </a:r>
          </a:p>
          <a:p>
            <a:r>
              <a:rPr lang="en-US" sz="2400" dirty="0"/>
              <a:t>. m4a 	MPEG 4 Audio. </a:t>
            </a:r>
            <a:br>
              <a:rPr lang="en-US" sz="2400" dirty="0"/>
            </a:br>
            <a:r>
              <a:rPr lang="en-US" sz="2400" dirty="0"/>
              <a:t>		This audio-only MPEG-4 format is supported 			by </a:t>
            </a:r>
            <a:r>
              <a:rPr lang="en-US" sz="2400" dirty="0" err="1"/>
              <a:t>Quicktime</a:t>
            </a:r>
            <a:r>
              <a:rPr lang="en-US" sz="2400" dirty="0"/>
              <a:t>, iTunes, and iPods.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2927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Video File Types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.</a:t>
            </a:r>
            <a:r>
              <a:rPr lang="en-US" dirty="0" err="1"/>
              <a:t>avi</a:t>
            </a:r>
            <a:r>
              <a:rPr lang="en-US" dirty="0"/>
              <a:t>    		Microsoft Audio Video Interleaved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.av1		Alliance for Open Media (open-source)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</a:t>
            </a:r>
            <a:r>
              <a:rPr lang="en-US" dirty="0" err="1"/>
              <a:t>wmv</a:t>
            </a:r>
            <a:r>
              <a:rPr lang="en-US" dirty="0"/>
              <a:t>		Windows Media File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.mpg		MPEG (Motion Picture Experts Group)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.m4v .mp4	(MPEG-4)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</a:t>
            </a:r>
            <a:r>
              <a:rPr lang="en-US" dirty="0" err="1"/>
              <a:t>ogv</a:t>
            </a:r>
            <a:r>
              <a:rPr lang="en-US" dirty="0"/>
              <a:t>       	</a:t>
            </a:r>
            <a:r>
              <a:rPr lang="en-US" dirty="0" err="1"/>
              <a:t>Ogg</a:t>
            </a:r>
            <a:r>
              <a:rPr lang="en-US" dirty="0"/>
              <a:t> Theora (open-source)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.</a:t>
            </a:r>
            <a:r>
              <a:rPr lang="en-US" dirty="0" err="1"/>
              <a:t>webm</a:t>
            </a:r>
            <a:r>
              <a:rPr lang="en-US" dirty="0"/>
              <a:t>	VP8 codec (open video format, free)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9809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Audio &amp; Video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0419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Hyperlink </a:t>
            </a:r>
            <a:br>
              <a:rPr lang="en-US" dirty="0"/>
            </a:br>
            <a:r>
              <a:rPr lang="en-US" i="1" dirty="0"/>
              <a:t>The most basic method to provide audio or video files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/>
              <a:t>&lt;a </a:t>
            </a:r>
            <a:r>
              <a:rPr lang="en-US" sz="2400" b="1" dirty="0" err="1"/>
              <a:t>href</a:t>
            </a:r>
            <a:r>
              <a:rPr lang="en-US" sz="2400" b="1" dirty="0"/>
              <a:t>="wdfpodcast.mp3" title="Web Design Podcast"&gt;Web Design Podcast&lt;/a&gt;</a:t>
            </a:r>
            <a:endParaRPr lang="en-AU" sz="2400" b="1" dirty="0"/>
          </a:p>
        </p:txBody>
      </p:sp>
      <p:pic>
        <p:nvPicPr>
          <p:cNvPr id="5" name="Picture 1" descr="A web page titled, Podcast displays heading at the top as web design podcast followed by the links Podcast Episode 1 (M P 3) and Podcast Transcrip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06775"/>
            <a:ext cx="3894137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438400" y="5867400"/>
            <a:ext cx="55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1" dirty="0">
                <a:latin typeface="+mj-lt"/>
              </a:rPr>
              <a:t>Figure 11.1 </a:t>
            </a:r>
            <a:r>
              <a:rPr lang="en-US" altLang="en-US" sz="1400" dirty="0">
                <a:latin typeface="+mj-lt"/>
              </a:rPr>
              <a:t>The default MP3 player will launch in the browser when the visitor clicks on Podcast Episode 1</a:t>
            </a:r>
          </a:p>
        </p:txBody>
      </p:sp>
    </p:spTree>
    <p:extLst>
      <p:ext uri="{BB962C8B-B14F-4D97-AF65-F5344CB8AC3E}">
        <p14:creationId xmlns:p14="http://schemas.microsoft.com/office/powerpoint/2010/main" val="234494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11.2 </a:t>
            </a:r>
            <a:r>
              <a:rPr lang="en-US" sz="2800" b="0" dirty="0"/>
              <a:t>The Firefox browser supports the HTML5 audio element.</a:t>
            </a:r>
            <a:endParaRPr lang="en-AU" sz="2800" b="0" dirty="0"/>
          </a:p>
        </p:txBody>
      </p:sp>
      <p:pic>
        <p:nvPicPr>
          <p:cNvPr id="8" name="Picture 2" descr="The browser is titled, adding a sound using an audio element. The text at the top reads, this page has a sound loop configured with the left angle bracket audio right angle bracket tag. An audio controller is displayed below the tex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37" y="2292350"/>
            <a:ext cx="7178327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36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HTML5 Audio &amp; Source Elements</a:t>
            </a:r>
            <a:endParaRPr lang="en-AU" sz="28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>
              <a:buNone/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&lt;audio controls="controls"&gt;</a:t>
            </a:r>
          </a:p>
          <a:p>
            <a:pPr marL="91440" indent="-91440">
              <a:buNone/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            &lt;source </a:t>
            </a:r>
            <a:r>
              <a:rPr lang="en-US" altLang="en-US" dirty="0" err="1">
                <a:latin typeface="+mj-lt"/>
                <a:cs typeface="Times New Roman" panose="02020603050405020304" pitchFamily="18" charset="0"/>
              </a:rPr>
              <a:t>src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="soundloop.mp3" type="audio/mpeg"&gt;</a:t>
            </a:r>
          </a:p>
          <a:p>
            <a:pPr marL="91440" indent="-91440">
              <a:buNone/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           &lt;source </a:t>
            </a:r>
            <a:r>
              <a:rPr lang="en-US" altLang="en-US" dirty="0" err="1">
                <a:latin typeface="+mj-lt"/>
                <a:cs typeface="Times New Roman" panose="02020603050405020304" pitchFamily="18" charset="0"/>
              </a:rPr>
              <a:t>src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="soundloop.ogg" type="audio/</a:t>
            </a:r>
            <a:r>
              <a:rPr lang="en-US" altLang="en-US" dirty="0" err="1">
                <a:latin typeface="+mj-lt"/>
                <a:cs typeface="Times New Roman" panose="02020603050405020304" pitchFamily="18" charset="0"/>
              </a:rPr>
              <a:t>ogg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"&gt; </a:t>
            </a:r>
          </a:p>
          <a:p>
            <a:pPr marL="91440" indent="-91440">
              <a:buNone/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	           &lt;a </a:t>
            </a:r>
            <a:r>
              <a:rPr lang="en-US" altLang="en-US" dirty="0" err="1">
                <a:latin typeface="+mj-lt"/>
                <a:cs typeface="Times New Roman" panose="02020603050405020304" pitchFamily="18" charset="0"/>
              </a:rPr>
              <a:t>href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="soundloop.mp3"&gt;Download the Audio File&lt;/a&gt; (MP3)</a:t>
            </a:r>
          </a:p>
          <a:p>
            <a:pPr marL="91440" indent="-91440">
              <a:buNone/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&lt;/audio</a:t>
            </a:r>
            <a:r>
              <a:rPr lang="en-US" altLang="en-US" dirty="0">
                <a:latin typeface="+mj-lt"/>
              </a:rPr>
              <a:t>&gt;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5141782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71FBD443DB645BC32CB9A99CF976B" ma:contentTypeVersion="12" ma:contentTypeDescription="Create a new document." ma:contentTypeScope="" ma:versionID="58e28efe8638ff06339ff490303bac1e">
  <xsd:schema xmlns:xsd="http://www.w3.org/2001/XMLSchema" xmlns:xs="http://www.w3.org/2001/XMLSchema" xmlns:p="http://schemas.microsoft.com/office/2006/metadata/properties" xmlns:ns2="a29706ce-7dd9-430f-9203-d15122c9954d" xmlns:ns3="564477d5-28bc-4281-951a-a6595459d476" targetNamespace="http://schemas.microsoft.com/office/2006/metadata/properties" ma:root="true" ma:fieldsID="686ddd23b014a4d620e468f492072270" ns2:_="" ns3:_="">
    <xsd:import namespace="a29706ce-7dd9-430f-9203-d15122c9954d"/>
    <xsd:import namespace="564477d5-28bc-4281-951a-a6595459d4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9706ce-7dd9-430f-9203-d15122c99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ab9d10e-cf46-43c3-8dbe-852b4cfb5d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477d5-28bc-4281-951a-a6595459d47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a014298-9250-4e8d-9453-de0460558e4e}" ma:internalName="TaxCatchAll" ma:showField="CatchAllData" ma:web="564477d5-28bc-4281-951a-a6595459d4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64477d5-28bc-4281-951a-a6595459d476" xsi:nil="true"/>
    <lcf76f155ced4ddcb4097134ff3c332f xmlns="a29706ce-7dd9-430f-9203-d15122c9954d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52A405-436C-4B0F-9B8F-571971609A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9706ce-7dd9-430f-9203-d15122c9954d"/>
    <ds:schemaRef ds:uri="564477d5-28bc-4281-951a-a6595459d4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64FB16-AF53-49D2-A5C3-230ED87D577C}">
  <ds:schemaRefs>
    <ds:schemaRef ds:uri="http://schemas.microsoft.com/office/2006/metadata/properties"/>
    <ds:schemaRef ds:uri="http://schemas.microsoft.com/office/infopath/2007/PartnerControls"/>
    <ds:schemaRef ds:uri="564477d5-28bc-4281-951a-a6595459d476"/>
    <ds:schemaRef ds:uri="a29706ce-7dd9-430f-9203-d15122c9954d"/>
  </ds:schemaRefs>
</ds:datastoreItem>
</file>

<file path=customXml/itemProps3.xml><?xml version="1.0" encoding="utf-8"?>
<ds:datastoreItem xmlns:ds="http://schemas.openxmlformats.org/officeDocument/2006/customXml" ds:itemID="{043C910B-A209-4A85-A755-E5104DC2ED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8649</TotalTime>
  <Words>1427</Words>
  <Application>Microsoft Office PowerPoint</Application>
  <PresentationFormat>On-screen Show (4:3)</PresentationFormat>
  <Paragraphs>241</Paragraphs>
  <Slides>40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508 Lecture</vt:lpstr>
      <vt:lpstr>Web Development &amp; Design Foundations  with HTML5</vt:lpstr>
      <vt:lpstr>Learning Outcomes (1 of 2)</vt:lpstr>
      <vt:lpstr>Learning Outcomes (2 of 2)</vt:lpstr>
      <vt:lpstr>Containers &amp; Codecs</vt:lpstr>
      <vt:lpstr>Common Audio File Types</vt:lpstr>
      <vt:lpstr>Common Video File Types</vt:lpstr>
      <vt:lpstr>Configure Audio &amp; Video</vt:lpstr>
      <vt:lpstr>Figure 11.2 The Firefox browser supports the HTML5 audio element.</vt:lpstr>
      <vt:lpstr>HTML5 Audio &amp; Source Elements</vt:lpstr>
      <vt:lpstr>Figure 11.4 The Firefox browser. Screenshots of Mozilla Firefox. Courtesy of Mozilla Foundation.</vt:lpstr>
      <vt:lpstr>HTML5 Video &amp; Source Elements</vt:lpstr>
      <vt:lpstr>Copyright Issues</vt:lpstr>
      <vt:lpstr>Multimedia &amp; Accessibility</vt:lpstr>
      <vt:lpstr>Checkpoint (1 of 3)</vt:lpstr>
      <vt:lpstr>CSS Drop Down Menu</vt:lpstr>
      <vt:lpstr>Figure 11.6 An interactive navigation menu with CSS</vt:lpstr>
      <vt:lpstr>CSS Transform Property</vt:lpstr>
      <vt:lpstr>CSS Transition Property</vt:lpstr>
      <vt:lpstr>CSS Image Gallery (1 of 2)</vt:lpstr>
      <vt:lpstr>CSS Image Gallery (2 of 2)</vt:lpstr>
      <vt:lpstr>Figure 11.12 The new photo gradually displays</vt:lpstr>
      <vt:lpstr>Checkpoint (2 of 3)</vt:lpstr>
      <vt:lpstr>What is JavaScript?</vt:lpstr>
      <vt:lpstr>Common Uses of JavaScript</vt:lpstr>
      <vt:lpstr>Document Object Model (DOM)</vt:lpstr>
      <vt:lpstr>Figure 11.18 The Document Object Model (DOM)</vt:lpstr>
      <vt:lpstr>What is Ajax?</vt:lpstr>
      <vt:lpstr>Exploring JQuery (1 of 2)</vt:lpstr>
      <vt:lpstr>Exploring JQuery (2 of 2)</vt:lpstr>
      <vt:lpstr>Figure 11.19 jQuery is used to configure a slideshow </vt:lpstr>
      <vt:lpstr>HTML5 APIs</vt:lpstr>
      <vt:lpstr>HTML5 Geolocation</vt:lpstr>
      <vt:lpstr>HTML5 Web Storage (1 of 2)</vt:lpstr>
      <vt:lpstr>HTML5 Web Storage (2 of 2)</vt:lpstr>
      <vt:lpstr>Progressive Web Application (PWA) (1 of 2)</vt:lpstr>
      <vt:lpstr>Progressive Web Application (PWA) (2 of 2)</vt:lpstr>
      <vt:lpstr>HTML Canvas Element</vt:lpstr>
      <vt:lpstr>Multimedia, Animation, &amp; Accessibility</vt:lpstr>
      <vt:lpstr>Checkpoint (3 of 3)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with HTML5, Tenth Edition</dc:title>
  <dc:subject>Computer Science</dc:subject>
  <dc:creator>Terry Ann Felke-Morris</dc:creator>
  <cp:keywords>Computer Science</cp:keywords>
  <cp:lastModifiedBy>Balwantsingh, Rawat</cp:lastModifiedBy>
  <cp:revision>676</cp:revision>
  <dcterms:created xsi:type="dcterms:W3CDTF">2014-07-14T20:04:21Z</dcterms:created>
  <dcterms:modified xsi:type="dcterms:W3CDTF">2023-05-27T20:56:57Z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  <property fmtid="{D5CDD505-2E9C-101B-9397-08002B2CF9AE}" pid="8" name="ContentTypeId">
    <vt:lpwstr>0x01010012C71FBD443DB645BC32CB9A99CF976B</vt:lpwstr>
  </property>
  <property fmtid="{D5CDD505-2E9C-101B-9397-08002B2CF9AE}" pid="9" name="MediaServiceImageTags">
    <vt:lpwstr/>
  </property>
</Properties>
</file>