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90" r:id="rId5"/>
    <p:sldId id="262" r:id="rId6"/>
    <p:sldId id="432" r:id="rId7"/>
    <p:sldId id="433" r:id="rId8"/>
    <p:sldId id="406" r:id="rId9"/>
    <p:sldId id="445" r:id="rId10"/>
    <p:sldId id="461" r:id="rId11"/>
    <p:sldId id="345" r:id="rId12"/>
    <p:sldId id="447" r:id="rId13"/>
    <p:sldId id="472" r:id="rId14"/>
    <p:sldId id="291" r:id="rId15"/>
    <p:sldId id="346" r:id="rId16"/>
    <p:sldId id="448" r:id="rId17"/>
    <p:sldId id="435" r:id="rId18"/>
    <p:sldId id="294" r:id="rId19"/>
    <p:sldId id="473" r:id="rId20"/>
    <p:sldId id="474" r:id="rId21"/>
    <p:sldId id="475" r:id="rId22"/>
    <p:sldId id="476" r:id="rId23"/>
    <p:sldId id="477" r:id="rId24"/>
    <p:sldId id="478" r:id="rId25"/>
    <p:sldId id="479" r:id="rId26"/>
    <p:sldId id="480" r:id="rId27"/>
    <p:sldId id="481" r:id="rId28"/>
    <p:sldId id="482" r:id="rId29"/>
    <p:sldId id="483" r:id="rId30"/>
    <p:sldId id="429" r:id="rId31"/>
    <p:sldId id="463" r:id="rId32"/>
    <p:sldId id="450" r:id="rId33"/>
    <p:sldId id="449" r:id="rId34"/>
    <p:sldId id="484" r:id="rId35"/>
    <p:sldId id="32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5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kesh Kumar" initials="RK" lastIdx="8" clrIdx="0">
    <p:extLst>
      <p:ext uri="{19B8F6BF-5375-455C-9EA6-DF929625EA0E}">
        <p15:presenceInfo xmlns:p15="http://schemas.microsoft.com/office/powerpoint/2012/main" userId="S-1-5-21-2752970185-40930380-1894245210-52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D4EAE4"/>
    <a:srgbClr val="001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72" autoAdjust="0"/>
    <p:restoredTop sz="86891" autoAdjust="0"/>
  </p:normalViewPr>
  <p:slideViewPr>
    <p:cSldViewPr>
      <p:cViewPr varScale="1">
        <p:scale>
          <a:sx n="97" d="100"/>
          <a:sy n="97" d="100"/>
        </p:scale>
        <p:origin x="1806" y="72"/>
      </p:cViewPr>
      <p:guideLst>
        <p:guide orient="horz" pos="100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08"/>
    </p:cViewPr>
  </p:sorterViewPr>
  <p:notesViewPr>
    <p:cSldViewPr>
      <p:cViewPr varScale="1">
        <p:scale>
          <a:sx n="54" d="100"/>
          <a:sy n="54" d="100"/>
        </p:scale>
        <p:origin x="179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5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34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71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60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12 -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457200" y="1457450"/>
            <a:ext cx="82296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291114" y="160194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2648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7200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300984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128658" y="3171876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57200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3299388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6128658" y="4764312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16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15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256"/>
            <a:ext cx="8229600" cy="10972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9149"/>
            <a:ext cx="8229600" cy="424845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83944"/>
            <a:ext cx="8229600" cy="457200"/>
          </a:xfr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007FA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28600" y="1641144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288" y="1447800"/>
            <a:ext cx="3966312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288" y="2271712"/>
            <a:ext cx="3966312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240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8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71712"/>
            <a:ext cx="3962400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5124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5124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58730" y="4044721"/>
            <a:ext cx="3962400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4732563" y="4055609"/>
            <a:ext cx="3965124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510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" y="2756648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57200" y="3886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457200" y="5029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8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03514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447800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12 -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6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2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18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85750">
              <a:buClr>
                <a:srgbClr val="007FA3"/>
              </a:buClr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marL="256032" lvl="0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Shape 15" descr="Pearson Logo"/>
          <p:cNvPicPr preferRelativeResize="0"/>
          <p:nvPr userDrawn="1"/>
        </p:nvPicPr>
        <p:blipFill rotWithShape="1">
          <a:blip r:embed="rId20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12 -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51" r:id="rId8"/>
    <p:sldLayoutId id="2147483654" r:id="rId9"/>
    <p:sldLayoutId id="2147483655" r:id="rId10"/>
    <p:sldLayoutId id="2147483662" r:id="rId11"/>
    <p:sldLayoutId id="2147483663" r:id="rId12"/>
    <p:sldLayoutId id="2147483664" r:id="rId13"/>
    <p:sldLayoutId id="2147483665" r:id="rId14"/>
    <p:sldLayoutId id="2147483668" r:id="rId15"/>
    <p:sldLayoutId id="2147483669" r:id="rId16"/>
    <p:sldLayoutId id="2147483670" r:id="rId17"/>
    <p:sldLayoutId id="2147483671" r:id="rId18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descr="Assembly Language for x86 Processors, "/>
          <p:cNvSpPr>
            <a:spLocks noGrp="1"/>
          </p:cNvSpPr>
          <p:nvPr>
            <p:ph type="title"/>
          </p:nvPr>
        </p:nvSpPr>
        <p:spPr>
          <a:xfrm>
            <a:off x="457200" y="215372"/>
            <a:ext cx="8458200" cy="1016650"/>
          </a:xfrm>
        </p:spPr>
        <p:txBody>
          <a:bodyPr/>
          <a:lstStyle/>
          <a:p>
            <a:r>
              <a:rPr lang="en-US" dirty="0"/>
              <a:t>Web Development &amp; Design Foundations  with HTML5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295400"/>
            <a:ext cx="8229600" cy="381000"/>
          </a:xfrm>
        </p:spPr>
        <p:txBody>
          <a:bodyPr/>
          <a:lstStyle/>
          <a:p>
            <a:r>
              <a:rPr lang="en-US" dirty="0"/>
              <a:t>Tenth Edition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Chapter 12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E-Commerce overview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2" descr="Web Development &amp; Design Foundations with HTML5, Tenth Edition by Terry Felke-Morr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836214" cy="476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221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Data Interchange (EDI)</a:t>
            </a:r>
            <a:r>
              <a:rPr lang="en-US" sz="2000" b="0" dirty="0"/>
              <a:t> (2 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Newer technologies</a:t>
            </a:r>
          </a:p>
          <a:p>
            <a:r>
              <a:rPr lang="en-US" dirty="0"/>
              <a:t>XML and Web Services are replacing traditional EDI</a:t>
            </a:r>
          </a:p>
          <a:p>
            <a:r>
              <a:rPr lang="en-US" dirty="0"/>
              <a:t>Provide opportunities to customize secure information exchange over the Internet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0027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E-Commerce U.S. Retail Sales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243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do people buy online?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400" dirty="0"/>
              <a:t>General merchandise ($27.3 billion)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2400" dirty="0"/>
              <a:t>Electronics and appliances ($22.3 billion)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2400" dirty="0"/>
              <a:t>Clothing and accessories ($21.2 billion)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2400" dirty="0"/>
              <a:t>Building material and garden supplies ($7.6 billion)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2400" dirty="0"/>
              <a:t>Furniture and home furnishings ($7 billion)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2400" dirty="0"/>
              <a:t>Sporting goods, hobby, musical instruments, books ($5.8 billion)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2400" dirty="0"/>
              <a:t>Health and personal care ($3.2 billion)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2400" dirty="0"/>
              <a:t>Food and beverage ($1.4 billion)</a:t>
            </a:r>
            <a:endParaRPr lang="en-AU" sz="2400" dirty="0"/>
          </a:p>
        </p:txBody>
      </p:sp>
      <p:sp>
        <p:nvSpPr>
          <p:cNvPr id="4" name="Rectangle 3"/>
          <p:cNvSpPr/>
          <p:nvPr/>
        </p:nvSpPr>
        <p:spPr>
          <a:xfrm>
            <a:off x="914400" y="57150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https://www2.census.gov/programs-surveys/arts/tables/2016/</a:t>
            </a:r>
            <a:br>
              <a:rPr lang="en-AU" dirty="0"/>
            </a:br>
            <a:r>
              <a:rPr lang="en-AU" dirty="0"/>
              <a:t>supecommerce4541.xls</a:t>
            </a:r>
          </a:p>
        </p:txBody>
      </p:sp>
    </p:spTree>
    <p:extLst>
      <p:ext uri="{BB962C8B-B14F-4D97-AF65-F5344CB8AC3E}">
        <p14:creationId xmlns:p14="http://schemas.microsoft.com/office/powerpoint/2010/main" val="3179774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Americans Admit to Being Online “Almost Constantly”?</a:t>
            </a:r>
            <a:endParaRPr lang="en-AU" sz="2000" dirty="0"/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381000" y="1341332"/>
            <a:ext cx="8153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 dirty="0">
                <a:latin typeface="+mj-lt"/>
              </a:rPr>
              <a:t>Table 12.1</a:t>
            </a:r>
            <a:r>
              <a:rPr lang="en-US" altLang="en-US" sz="1400" dirty="0">
                <a:latin typeface="+mj-lt"/>
              </a:rPr>
              <a:t> Americans online “almost constantly” Data from Pew Research Center Internet Project Survey.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5648980"/>
            <a:ext cx="81558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550"/>
            <a:r>
              <a:rPr lang="en-US" altLang="en-US" sz="1400" dirty="0"/>
              <a:t>Source: https://www.pewresearch.org/fact-tank/2018/03/14/about-a-quarter-of-americans-report-going-online-almost-constantly/</a:t>
            </a:r>
          </a:p>
        </p:txBody>
      </p:sp>
      <p:graphicFrame>
        <p:nvGraphicFramePr>
          <p:cNvPr id="8" name="Tabl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716789"/>
              </p:ext>
            </p:extLst>
          </p:nvPr>
        </p:nvGraphicFramePr>
        <p:xfrm>
          <a:off x="457200" y="1854220"/>
          <a:ext cx="8229600" cy="3794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3390756979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303421701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Category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Percentage Online “Almost Constantly”</a:t>
                      </a:r>
                      <a:endParaRPr lang="en-AU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180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Adults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4" marR="5080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26%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4" marR="5080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84323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Men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4" marR="5080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25%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4" marR="50804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38823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Women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4" marR="5080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27%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4" marR="50804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9672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Age: 18-29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4" marR="5080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39%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4" marR="50804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9286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Age: 30-49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4" marR="5080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36%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4" marR="50804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7334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Age: 50-64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4" marR="5080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17%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4" marR="50804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05385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Age: Over 65 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4" marR="5080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8%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4" marR="50804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3852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Household Income: Less than $30,000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4" marR="5080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24%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4" marR="50804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83975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Household Income: $30,000 to $49,999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4" marR="5080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27%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4" marR="50804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55829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Household Income: $50,000 to $74,999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4" marR="5080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23%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4" marR="50804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6739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Household Income: $75,000 or higher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4" marR="5080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35%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4" marR="50804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78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Education: High school graduate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4" marR="5080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20%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4" marR="50804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5906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Education: Some college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4" marR="5080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28%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4" marR="50804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34361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Education: College graduate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4" marR="50804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34%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4" marR="50804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301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134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E-Commerce Issues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dirty="0"/>
              <a:t>Intellectual Property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Fraud</a:t>
            </a:r>
          </a:p>
          <a:p>
            <a:r>
              <a:rPr lang="en-US" dirty="0"/>
              <a:t>Taxation</a:t>
            </a:r>
          </a:p>
          <a:p>
            <a:r>
              <a:rPr lang="en-US" dirty="0"/>
              <a:t>International Commerce</a:t>
            </a:r>
          </a:p>
        </p:txBody>
      </p:sp>
    </p:spTree>
    <p:extLst>
      <p:ext uri="{BB962C8B-B14F-4D97-AF65-F5344CB8AC3E}">
        <p14:creationId xmlns:p14="http://schemas.microsoft.com/office/powerpoint/2010/main" val="96532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E-Commerce Security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Encryption</a:t>
            </a:r>
          </a:p>
          <a:p>
            <a:pPr lvl="1"/>
            <a:r>
              <a:rPr lang="en-US" dirty="0"/>
              <a:t>Ensures privacy within an organization and on the Internet.</a:t>
            </a:r>
          </a:p>
          <a:p>
            <a:pPr lvl="1"/>
            <a:r>
              <a:rPr lang="en-US" dirty="0"/>
              <a:t>The conversion of data into an unreadable form, called a </a:t>
            </a:r>
            <a:r>
              <a:rPr lang="en-US" dirty="0" err="1"/>
              <a:t>ciphertext</a:t>
            </a:r>
            <a:r>
              <a:rPr lang="en-US" dirty="0"/>
              <a:t>. </a:t>
            </a:r>
          </a:p>
          <a:p>
            <a:pPr>
              <a:spcBef>
                <a:spcPts val="600"/>
              </a:spcBef>
            </a:pPr>
            <a:r>
              <a:rPr lang="en-US" dirty="0"/>
              <a:t>Decryption</a:t>
            </a:r>
          </a:p>
          <a:p>
            <a:pPr lvl="1"/>
            <a:r>
              <a:rPr lang="en-US" dirty="0"/>
              <a:t>The process of converting the </a:t>
            </a:r>
            <a:r>
              <a:rPr lang="en-US" dirty="0" err="1"/>
              <a:t>ciphertext</a:t>
            </a:r>
            <a:r>
              <a:rPr lang="en-US" dirty="0"/>
              <a:t> back into its original form, called plaintext or </a:t>
            </a:r>
            <a:r>
              <a:rPr lang="en-US" dirty="0" err="1"/>
              <a:t>cleartext</a:t>
            </a:r>
            <a:r>
              <a:rPr lang="en-US" dirty="0"/>
              <a:t>, so it can be understood. </a:t>
            </a:r>
          </a:p>
          <a:p>
            <a:pPr>
              <a:spcBef>
                <a:spcPts val="600"/>
              </a:spcBef>
            </a:pPr>
            <a:r>
              <a:rPr lang="en-US" dirty="0"/>
              <a:t>The encryption/decryption process requires an algorithm and a key.</a:t>
            </a:r>
            <a:endParaRPr lang="en-US" sz="2400" dirty="0"/>
          </a:p>
          <a:p>
            <a:pPr marL="0" indent="0">
              <a:spcBef>
                <a:spcPts val="600"/>
              </a:spcBef>
              <a:buNone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734264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E-Commerce Security Encryption Types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Secure E-Commerce transactions use the encryption technologies below: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Symmetric-key Encryption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Asymmetric-key Encryption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Hash Encryption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SSL (Secure Sockets Layer) 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Utilizes these encryption technologies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Provide</a:t>
            </a:r>
            <a:r>
              <a:rPr lang="en-US" dirty="0"/>
              <a:t>s for secure transmission of data on the Internet.</a:t>
            </a:r>
          </a:p>
        </p:txBody>
      </p:sp>
    </p:spTree>
    <p:extLst>
      <p:ext uri="{BB962C8B-B14F-4D97-AF65-F5344CB8AC3E}">
        <p14:creationId xmlns:p14="http://schemas.microsoft.com/office/powerpoint/2010/main" val="4080877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E-Commerce Security: Symmetric-Key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Symmetric-Key Encryption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Also called single-key encryption </a:t>
            </a:r>
          </a:p>
          <a:p>
            <a:r>
              <a:rPr lang="en-US" dirty="0"/>
              <a:t>Both encryption and decryption</a:t>
            </a:r>
            <a:br>
              <a:rPr lang="en-US" dirty="0"/>
            </a:br>
            <a:r>
              <a:rPr lang="en-US" dirty="0"/>
              <a:t>use the same key</a:t>
            </a:r>
          </a:p>
          <a:p>
            <a:r>
              <a:rPr lang="en-US" dirty="0"/>
              <a:t>Both the sender and receiver must know the key before communicating using encryption.</a:t>
            </a:r>
          </a:p>
          <a:p>
            <a:r>
              <a:rPr lang="en-US" dirty="0"/>
              <a:t>Advantage: speed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7825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12.1 </a:t>
            </a:r>
            <a:r>
              <a:rPr lang="en-US" sz="2800" b="0" dirty="0"/>
              <a:t>Symmetric-key encryption uses a single key</a:t>
            </a:r>
            <a:endParaRPr lang="en-AU" sz="2800" b="0" dirty="0"/>
          </a:p>
        </p:txBody>
      </p:sp>
      <p:pic>
        <p:nvPicPr>
          <p:cNvPr id="5" name="Picture 2" descr="An illustration shows a symmetric key encryption. It shows text hello is encrypted to D asterisk hash symbol 3 G using a key, which is then decrypt to hello using the same ke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06" y="1600200"/>
            <a:ext cx="7858588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9558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E-Commerce Security: Asymmetric-key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Asymmetric-Key Encryption</a:t>
            </a:r>
          </a:p>
          <a:p>
            <a:r>
              <a:rPr lang="en-US" dirty="0"/>
              <a:t>Also called public-key encryption</a:t>
            </a:r>
          </a:p>
          <a:p>
            <a:pPr>
              <a:spcBef>
                <a:spcPts val="1000"/>
              </a:spcBef>
            </a:pPr>
            <a:r>
              <a:rPr lang="en-US" dirty="0"/>
              <a:t>There is no shared secret</a:t>
            </a:r>
          </a:p>
          <a:p>
            <a:pPr>
              <a:spcBef>
                <a:spcPts val="1000"/>
              </a:spcBef>
            </a:pPr>
            <a:r>
              <a:rPr lang="en-US" dirty="0"/>
              <a:t>Two keys are </a:t>
            </a:r>
            <a:br>
              <a:rPr lang="en-US" dirty="0"/>
            </a:br>
            <a:r>
              <a:rPr lang="en-US" dirty="0"/>
              <a:t>created at the same time: </a:t>
            </a:r>
          </a:p>
          <a:p>
            <a:pPr lvl="1"/>
            <a:r>
              <a:rPr lang="en-US" dirty="0"/>
              <a:t>Public key</a:t>
            </a:r>
          </a:p>
          <a:p>
            <a:pPr lvl="1"/>
            <a:r>
              <a:rPr lang="en-US" dirty="0"/>
              <a:t>Private key</a:t>
            </a:r>
          </a:p>
          <a:p>
            <a:pPr>
              <a:spcBef>
                <a:spcPts val="1000"/>
              </a:spcBef>
            </a:pPr>
            <a:r>
              <a:rPr lang="en-US" dirty="0"/>
              <a:t>Asymmetric-key encryption </a:t>
            </a:r>
            <a:br>
              <a:rPr lang="en-US" dirty="0"/>
            </a:br>
            <a:r>
              <a:rPr lang="en-US" dirty="0"/>
              <a:t>is much slower than </a:t>
            </a:r>
            <a:br>
              <a:rPr lang="en-US" dirty="0"/>
            </a:br>
            <a:r>
              <a:rPr lang="en-US" dirty="0"/>
              <a:t>symmetric-key encryption.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6185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12.2 </a:t>
            </a:r>
            <a:r>
              <a:rPr lang="en-US" sz="2800" b="0" dirty="0"/>
              <a:t>Asymmetric-key encryption uses a key pair</a:t>
            </a:r>
            <a:endParaRPr lang="en-AU" sz="2800" b="0" dirty="0"/>
          </a:p>
        </p:txBody>
      </p:sp>
      <p:pic>
        <p:nvPicPr>
          <p:cNvPr id="4" name="Picture 2" descr="The hello is encrypted to D asterisk hash symbol 3 G using a key D asterisk hash symbol 3 G is decrypted to hello using a different key. Similarly, hi is encrypted to ampersand cap symbol C using second key. Further, it is decrypted to hi using the first key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723" y="1600200"/>
            <a:ext cx="4892554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247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Outcomes</a:t>
            </a:r>
            <a:endParaRPr lang="en-US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/>
              <a:t>In this chapter, you will learn how to ... 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define e-commerce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identify benefits and risks of e-commerce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describe e-commerce business models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describe e-commerce security and encryption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define Electronic Data Interchange (EDI)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describe trends and projections for e-commerce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describe issues related to e-commerce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describe options for order and payment processing</a:t>
            </a:r>
          </a:p>
          <a:p>
            <a:pPr>
              <a:spcBef>
                <a:spcPts val="600"/>
              </a:spcBef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0699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E-Commerce Security: 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Hash Encryption</a:t>
            </a:r>
          </a:p>
          <a:p>
            <a:pPr marL="0" indent="0">
              <a:buNone/>
            </a:pPr>
            <a:r>
              <a:rPr lang="en-US" dirty="0"/>
              <a:t>A hash algorithm transforms a string of characters into a “digest”</a:t>
            </a:r>
          </a:p>
          <a:p>
            <a:r>
              <a:rPr lang="en-US" dirty="0"/>
              <a:t>A shorter fixed-length value or key that represents the original string</a:t>
            </a:r>
          </a:p>
          <a:p>
            <a:pPr marL="0" indent="0">
              <a:buNone/>
            </a:pPr>
            <a:r>
              <a:rPr lang="en-US" dirty="0"/>
              <a:t>One-way encryption</a:t>
            </a:r>
          </a:p>
          <a:p>
            <a:pPr marL="0" indent="0">
              <a:buNone/>
            </a:pPr>
            <a:r>
              <a:rPr lang="en-US" dirty="0"/>
              <a:t>Used for information that will not be read or decrypted</a:t>
            </a:r>
          </a:p>
          <a:p>
            <a:pPr marL="0" indent="0">
              <a:buNone/>
            </a:pPr>
            <a:r>
              <a:rPr lang="en-US" dirty="0"/>
              <a:t>Purpose: verify the integrity of information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22905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Secure Sockets Layer (SSL)</a:t>
            </a:r>
            <a:r>
              <a:rPr lang="en-US" sz="2000" b="0" dirty="0"/>
              <a:t> (1 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protocol that allows data to be privately exchanged over public networks</a:t>
            </a:r>
          </a:p>
          <a:p>
            <a:r>
              <a:rPr lang="en-US" dirty="0"/>
              <a:t>Encrypts data sent between </a:t>
            </a:r>
            <a:br>
              <a:rPr lang="en-US" dirty="0"/>
            </a:br>
            <a:r>
              <a:rPr lang="en-US" dirty="0"/>
              <a:t>a client (usually a Web browser) </a:t>
            </a:r>
            <a:br>
              <a:rPr lang="en-US" dirty="0"/>
            </a:br>
            <a:r>
              <a:rPr lang="en-US" dirty="0"/>
              <a:t>and a Web server. </a:t>
            </a:r>
          </a:p>
          <a:p>
            <a:r>
              <a:rPr lang="en-US" dirty="0"/>
              <a:t>Utilizes both symmetric and asymmetric keys.</a:t>
            </a:r>
          </a:p>
          <a:p>
            <a:r>
              <a:rPr lang="en-US" dirty="0"/>
              <a:t>“https” protocol</a:t>
            </a:r>
          </a:p>
          <a:p>
            <a:r>
              <a:rPr lang="en-US" dirty="0"/>
              <a:t>Browsers display a “lock” icon</a:t>
            </a:r>
          </a:p>
          <a:p>
            <a:r>
              <a:rPr lang="en-US" dirty="0"/>
              <a:t>Replaced by Transport Layer Security (TLS)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83647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156228"/>
          </a:xfrm>
        </p:spPr>
        <p:txBody>
          <a:bodyPr/>
          <a:lstStyle/>
          <a:p>
            <a:r>
              <a:rPr lang="en-AU" sz="3200" dirty="0"/>
              <a:t>Figure 12.3</a:t>
            </a:r>
            <a:r>
              <a:rPr lang="en-AU" dirty="0"/>
              <a:t> </a:t>
            </a:r>
            <a:r>
              <a:rPr lang="en-US" sz="2500" b="0" dirty="0"/>
              <a:t>The browser indicates that SSL is being used. Screenshots of Mozilla Firefox. Courtesy of Mozilla Foundation.</a:t>
            </a:r>
            <a:endParaRPr lang="en-AU" sz="2500" b="0" dirty="0"/>
          </a:p>
        </p:txBody>
      </p:sp>
      <p:pic>
        <p:nvPicPr>
          <p:cNvPr id="4" name="Picture 1" descr="The information bubble pointing to the lock symbol reads, click on the lock icon for certificate information and that pointing to the h t t p s reads, notice the h t t p s protocol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08" y="2133600"/>
            <a:ext cx="7783784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2227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Secure Sockets Layer (SSL)</a:t>
            </a:r>
            <a:r>
              <a:rPr lang="en-US" sz="2000" b="0" dirty="0"/>
              <a:t> (2 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SSL provides secure communication between a client and server by using:</a:t>
            </a:r>
          </a:p>
          <a:p>
            <a:r>
              <a:rPr lang="en-US" dirty="0"/>
              <a:t>Server and (optionally) client digital certificates for authentication</a:t>
            </a:r>
          </a:p>
          <a:p>
            <a:r>
              <a:rPr lang="en-US" dirty="0"/>
              <a:t>Symmetric-key cryptography using a "session key" for bulk encryption </a:t>
            </a:r>
          </a:p>
          <a:p>
            <a:r>
              <a:rPr lang="en-US" dirty="0"/>
              <a:t>Public-key cryptography for transfer of the session key</a:t>
            </a:r>
          </a:p>
          <a:p>
            <a:r>
              <a:rPr lang="en-US" dirty="0"/>
              <a:t>Message Digests (hash encryption) to verify the integrity of the transmission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0875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SSL &amp; Digital Certificate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Digital Certificate</a:t>
            </a:r>
          </a:p>
          <a:p>
            <a:r>
              <a:rPr lang="en-US" dirty="0"/>
              <a:t>A form of an asymmetric key </a:t>
            </a:r>
          </a:p>
          <a:p>
            <a:pPr lvl="1"/>
            <a:r>
              <a:rPr lang="en-US" dirty="0"/>
              <a:t>Also contains information about the certificate, the holder of the certificate, and the issuer of the certificate. </a:t>
            </a:r>
          </a:p>
          <a:p>
            <a:r>
              <a:rPr lang="en-US" dirty="0"/>
              <a:t>Used by SSL to authenticate the </a:t>
            </a:r>
            <a:br>
              <a:rPr lang="en-US" dirty="0"/>
            </a:br>
            <a:r>
              <a:rPr lang="en-US" dirty="0"/>
              <a:t>identity of the web server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5383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Digital Certificate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contents of a digital certificate include:</a:t>
            </a:r>
          </a:p>
          <a:p>
            <a:r>
              <a:rPr lang="en-US" dirty="0"/>
              <a:t>The public key</a:t>
            </a:r>
          </a:p>
          <a:p>
            <a:r>
              <a:rPr lang="en-US" dirty="0"/>
              <a:t>Effective date of the certificate</a:t>
            </a:r>
          </a:p>
          <a:p>
            <a:r>
              <a:rPr lang="en-US" dirty="0"/>
              <a:t>Expiration date of the certificate</a:t>
            </a:r>
          </a:p>
          <a:p>
            <a:r>
              <a:rPr lang="en-US" dirty="0"/>
              <a:t>Details about the Certificate Authority – the issuer of the certificate</a:t>
            </a:r>
          </a:p>
          <a:p>
            <a:r>
              <a:rPr lang="en-US" dirty="0"/>
              <a:t>Details about the certificate holder</a:t>
            </a:r>
          </a:p>
          <a:p>
            <a:r>
              <a:rPr lang="en-US" dirty="0"/>
              <a:t>A digest of the certificate content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7699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Certificate Authority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trusted third-party organization or company that issued digital certificates.</a:t>
            </a:r>
          </a:p>
          <a:p>
            <a:pPr marL="0" indent="0">
              <a:buNone/>
            </a:pPr>
            <a:r>
              <a:rPr lang="en-US" dirty="0"/>
              <a:t>Well-known Certificate Authorities:</a:t>
            </a:r>
          </a:p>
          <a:p>
            <a:pPr marL="486918" lvl="1" indent="0">
              <a:buNone/>
            </a:pPr>
            <a:r>
              <a:rPr lang="en-US" dirty="0"/>
              <a:t>Verisign</a:t>
            </a:r>
          </a:p>
          <a:p>
            <a:pPr marL="486918" lvl="1" indent="0">
              <a:buNone/>
            </a:pPr>
            <a:r>
              <a:rPr lang="en-US" dirty="0"/>
              <a:t>	https://www.verisign.com</a:t>
            </a:r>
          </a:p>
          <a:p>
            <a:pPr marL="486918" lvl="1" indent="0">
              <a:buNone/>
            </a:pPr>
            <a:r>
              <a:rPr lang="en-US" dirty="0"/>
              <a:t>Thawte</a:t>
            </a:r>
          </a:p>
          <a:p>
            <a:pPr marL="486918" lvl="1" indent="0">
              <a:buNone/>
            </a:pPr>
            <a:r>
              <a:rPr lang="en-US" dirty="0"/>
              <a:t>	https://www.thawte.com</a:t>
            </a:r>
          </a:p>
          <a:p>
            <a:pPr marL="486918" lvl="1" indent="0">
              <a:buNone/>
            </a:pPr>
            <a:r>
              <a:rPr lang="en-US" dirty="0"/>
              <a:t>Entrust</a:t>
            </a:r>
            <a:br>
              <a:rPr lang="en-US" dirty="0"/>
            </a:br>
            <a:r>
              <a:rPr lang="en-US" dirty="0"/>
              <a:t>	https://www.entrust.com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6515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  <a:r>
              <a:rPr lang="en-US" sz="2000" b="0" dirty="0"/>
              <a:t> (1 of 3)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2439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i="1" dirty="0"/>
              <a:t>Describe three advantages of e-commerce for an entrepreneur just starting a business.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Describe three risks that businesses face when engaging in e-commerce.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Define SSL. Describe how an online shopper can tell that an e-commerce site is using SSL.</a:t>
            </a:r>
            <a:endParaRPr lang="en-AU" sz="2400" i="1" dirty="0"/>
          </a:p>
        </p:txBody>
      </p:sp>
    </p:spTree>
    <p:extLst>
      <p:ext uri="{BB962C8B-B14F-4D97-AF65-F5344CB8AC3E}">
        <p14:creationId xmlns:p14="http://schemas.microsoft.com/office/powerpoint/2010/main" val="1710392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&amp; Payment Processing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E-Commerce Payment Methods:</a:t>
            </a:r>
          </a:p>
          <a:p>
            <a:pPr>
              <a:spcBef>
                <a:spcPts val="1200"/>
              </a:spcBef>
            </a:pPr>
            <a:r>
              <a:rPr lang="en-US" dirty="0"/>
              <a:t>Credit Card </a:t>
            </a:r>
          </a:p>
          <a:p>
            <a:pPr>
              <a:spcBef>
                <a:spcPts val="1200"/>
              </a:spcBef>
            </a:pPr>
            <a:r>
              <a:rPr lang="en-US" dirty="0"/>
              <a:t>Stored-value Card</a:t>
            </a:r>
          </a:p>
          <a:p>
            <a:pPr>
              <a:spcBef>
                <a:spcPts val="1200"/>
              </a:spcBef>
            </a:pPr>
            <a:r>
              <a:rPr lang="en-US" dirty="0"/>
              <a:t>Smart Card</a:t>
            </a:r>
          </a:p>
          <a:p>
            <a:pPr>
              <a:spcBef>
                <a:spcPts val="1200"/>
              </a:spcBef>
            </a:pPr>
            <a:r>
              <a:rPr lang="en-US" dirty="0"/>
              <a:t>Digital Wallet</a:t>
            </a:r>
          </a:p>
          <a:p>
            <a:pPr>
              <a:spcBef>
                <a:spcPts val="1200"/>
              </a:spcBef>
            </a:pPr>
            <a:r>
              <a:rPr lang="en-US" dirty="0"/>
              <a:t>Digital Cash</a:t>
            </a:r>
          </a:p>
        </p:txBody>
      </p:sp>
    </p:spTree>
    <p:extLst>
      <p:ext uri="{BB962C8B-B14F-4D97-AF65-F5344CB8AC3E}">
        <p14:creationId xmlns:p14="http://schemas.microsoft.com/office/powerpoint/2010/main" val="413828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E-Commerce Storefront Solutions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Instant Online Storefront</a:t>
            </a:r>
          </a:p>
          <a:p>
            <a:pPr lvl="1"/>
            <a:r>
              <a:rPr lang="en-US" dirty="0"/>
              <a:t>Shopify, </a:t>
            </a:r>
            <a:r>
              <a:rPr lang="en-US" dirty="0" err="1"/>
              <a:t>BigCommerce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Shopping Cart Software</a:t>
            </a:r>
          </a:p>
          <a:p>
            <a:pPr lvl="1"/>
            <a:r>
              <a:rPr lang="en-US" dirty="0" err="1"/>
              <a:t>Agoracart</a:t>
            </a:r>
            <a:r>
              <a:rPr lang="en-US" dirty="0"/>
              <a:t>, </a:t>
            </a:r>
            <a:r>
              <a:rPr lang="en-US" dirty="0" err="1"/>
              <a:t>osCommerce</a:t>
            </a:r>
            <a:r>
              <a:rPr lang="en-US" dirty="0"/>
              <a:t>, </a:t>
            </a:r>
            <a:r>
              <a:rPr lang="en-US" dirty="0" err="1"/>
              <a:t>ZenCart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Easy Entry to E-Commerce</a:t>
            </a:r>
          </a:p>
          <a:p>
            <a:pPr lvl="1"/>
            <a:r>
              <a:rPr lang="en-US" dirty="0"/>
              <a:t>PayPal</a:t>
            </a:r>
            <a:br>
              <a:rPr lang="en-US" dirty="0"/>
            </a:br>
            <a:r>
              <a:rPr lang="en-US" dirty="0"/>
              <a:t>Shopping Cart &amp; Payment Verification</a:t>
            </a:r>
          </a:p>
          <a:p>
            <a:pPr>
              <a:spcBef>
                <a:spcPts val="1200"/>
              </a:spcBef>
            </a:pPr>
            <a:r>
              <a:rPr lang="en-US" dirty="0"/>
              <a:t>E-Commerce Platform</a:t>
            </a:r>
          </a:p>
          <a:p>
            <a:pPr lvl="1"/>
            <a:r>
              <a:rPr lang="en-US" dirty="0"/>
              <a:t>Microsoft Azure Commerce</a:t>
            </a:r>
          </a:p>
          <a:p>
            <a:pPr lvl="1"/>
            <a:r>
              <a:rPr lang="en-US" dirty="0"/>
              <a:t>Adobe Commerce Cloud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306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7848600" cy="109728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What is E-Commerce?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The integration of communications, data management, and security technologies to allow individuals and organizations to exchange information related to the sale of goods and services. 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Major functions of E-Commerce include:</a:t>
            </a:r>
          </a:p>
          <a:p>
            <a:pPr lvl="1"/>
            <a:r>
              <a:rPr lang="en-US" dirty="0"/>
              <a:t>the buying of goods, </a:t>
            </a:r>
          </a:p>
          <a:p>
            <a:pPr lvl="1"/>
            <a:r>
              <a:rPr lang="en-US" dirty="0"/>
              <a:t>the selling of goods, and </a:t>
            </a:r>
          </a:p>
          <a:p>
            <a:pPr lvl="1"/>
            <a:r>
              <a:rPr lang="en-US" dirty="0"/>
              <a:t>performance of financial transactions on the Internet.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2258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Checkpoint</a:t>
            </a:r>
            <a:r>
              <a:rPr lang="en-US" sz="2000" b="0" dirty="0"/>
              <a:t> (2 of 3)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i="1" dirty="0"/>
              <a:t>List three payment methods commonly used on the Web.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i="1" dirty="0"/>
              <a:t>Have you purchased online? If so, think of the last item that you purchased. </a:t>
            </a:r>
          </a:p>
          <a:p>
            <a:pPr marL="895350" lvl="1" indent="-409575">
              <a:buFont typeface="+mj-lt"/>
              <a:buAutoNum type="alphaLcPeriod"/>
            </a:pPr>
            <a:r>
              <a:rPr lang="en-US" i="1" dirty="0"/>
              <a:t>Why did you purchase it online instead of at a store?</a:t>
            </a:r>
          </a:p>
          <a:p>
            <a:pPr marL="895350" lvl="1" indent="-409575">
              <a:buFont typeface="+mj-lt"/>
              <a:buAutoNum type="alphaLcPeriod"/>
            </a:pPr>
            <a:r>
              <a:rPr lang="en-US" i="1" dirty="0"/>
              <a:t>Did you check to see if the transaction was secure? Why or why not? </a:t>
            </a:r>
          </a:p>
          <a:p>
            <a:pPr marL="895350" lvl="1" indent="-409575">
              <a:buFont typeface="+mj-lt"/>
              <a:buAutoNum type="alphaLcPeriod"/>
            </a:pPr>
            <a:r>
              <a:rPr lang="en-US" i="1" dirty="0"/>
              <a:t>How will your shopping habits be different in the future?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692383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Checkpoint</a:t>
            </a:r>
            <a:r>
              <a:rPr lang="en-US" sz="2000" b="0" dirty="0"/>
              <a:t> (3 of 3)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514350" indent="-514350">
              <a:spcBef>
                <a:spcPts val="1200"/>
              </a:spcBef>
              <a:buFont typeface="+mj-lt"/>
              <a:buAutoNum type="arabicPeriod" startAt="3"/>
            </a:pPr>
            <a:r>
              <a:rPr lang="en-US" i="1" dirty="0"/>
              <a:t>Describe three types of e-commerce solutions available. Which provides the easiest entry to e-commerce? Explain.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 startAt="3"/>
            </a:pP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3840193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chapter introduced you to basic e-commerce concepts and implementations. </a:t>
            </a:r>
          </a:p>
          <a:p>
            <a:pPr marL="0" indent="0">
              <a:buNone/>
            </a:pPr>
            <a:r>
              <a:rPr lang="en-US" dirty="0"/>
              <a:t>Consider taking an E-Commerce course in the future to continue your study of this dynamic and growing area of web development.</a:t>
            </a:r>
          </a:p>
        </p:txBody>
      </p:sp>
    </p:spTree>
    <p:extLst>
      <p:ext uri="{BB962C8B-B14F-4D97-AF65-F5344CB8AC3E}">
        <p14:creationId xmlns:p14="http://schemas.microsoft.com/office/powerpoint/2010/main" val="19013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7772400" cy="1097280"/>
          </a:xfrm>
        </p:spPr>
        <p:txBody>
          <a:bodyPr/>
          <a:lstStyle/>
          <a:p>
            <a:r>
              <a:rPr lang="en-US" dirty="0"/>
              <a:t>E-Commerce Advantages for Businesses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Reduced Costs</a:t>
            </a:r>
          </a:p>
          <a:p>
            <a:r>
              <a:rPr lang="en-US" sz="2400" dirty="0"/>
              <a:t>Increased Customer Satisfaction</a:t>
            </a:r>
          </a:p>
          <a:p>
            <a:r>
              <a:rPr lang="en-US" sz="2400" dirty="0"/>
              <a:t>More Effective Data Management</a:t>
            </a:r>
          </a:p>
          <a:p>
            <a:r>
              <a:rPr lang="en-US" sz="2400" dirty="0"/>
              <a:t>Potentially Higher Sales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229276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E-Commerce Advantages for Consumers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Convenience</a:t>
            </a:r>
          </a:p>
          <a:p>
            <a:pPr>
              <a:spcBef>
                <a:spcPts val="1200"/>
              </a:spcBef>
            </a:pPr>
            <a:r>
              <a:rPr lang="en-US" dirty="0"/>
              <a:t>Easier Comparison Shopping</a:t>
            </a:r>
          </a:p>
          <a:p>
            <a:pPr>
              <a:spcBef>
                <a:spcPts val="1200"/>
              </a:spcBef>
            </a:pPr>
            <a:r>
              <a:rPr lang="en-US" dirty="0"/>
              <a:t>Wider Selection of Goods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980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E-Commerce Risks for Businesses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9041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Need for a robust, reliable web site</a:t>
            </a:r>
          </a:p>
          <a:p>
            <a:pPr>
              <a:spcBef>
                <a:spcPts val="1200"/>
              </a:spcBef>
            </a:pPr>
            <a:r>
              <a:rPr lang="en-US" dirty="0"/>
              <a:t>Fraudulent transactions</a:t>
            </a:r>
          </a:p>
          <a:p>
            <a:pPr>
              <a:spcBef>
                <a:spcPts val="1200"/>
              </a:spcBef>
            </a:pPr>
            <a:r>
              <a:rPr lang="en-US" dirty="0"/>
              <a:t>Customer reluctance to purchase online</a:t>
            </a:r>
          </a:p>
          <a:p>
            <a:pPr>
              <a:spcBef>
                <a:spcPts val="1200"/>
              </a:spcBef>
            </a:pPr>
            <a:r>
              <a:rPr lang="en-US" dirty="0"/>
              <a:t>Increased competition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44947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E-Commerce Risks for Consumers</a:t>
            </a:r>
            <a:endParaRPr lang="en-AU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Possible Security Issues</a:t>
            </a:r>
          </a:p>
          <a:p>
            <a:pPr>
              <a:defRPr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Possible Privacy Issues</a:t>
            </a:r>
          </a:p>
          <a:p>
            <a:pPr>
              <a:defRPr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Purchasing from photos &amp; descriptions</a:t>
            </a:r>
          </a:p>
          <a:p>
            <a:pPr>
              <a:defRPr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Possible difficulty with returns</a:t>
            </a:r>
            <a:endParaRPr lang="en-A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514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E-Commerce Business Models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800600"/>
          </a:xfrm>
        </p:spPr>
        <p:txBody>
          <a:bodyPr/>
          <a:lstStyle/>
          <a:p>
            <a:r>
              <a:rPr lang="en-US" dirty="0"/>
              <a:t>B2C – Business-to-Consumer</a:t>
            </a:r>
          </a:p>
          <a:p>
            <a:r>
              <a:rPr lang="en-US" dirty="0"/>
              <a:t>B2B – Business-to-Business</a:t>
            </a:r>
          </a:p>
          <a:p>
            <a:r>
              <a:rPr lang="en-US" dirty="0"/>
              <a:t>C2C – Consumer-to-Consumer</a:t>
            </a:r>
          </a:p>
          <a:p>
            <a:r>
              <a:rPr lang="en-US" dirty="0"/>
              <a:t>B2G – Business-to-Government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299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Data Interchange (EDI)</a:t>
            </a:r>
            <a:r>
              <a:rPr lang="en-US" sz="2000" b="0" dirty="0"/>
              <a:t> (1 of 2)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transfer of data between different companies using networks. </a:t>
            </a:r>
          </a:p>
          <a:p>
            <a:r>
              <a:rPr lang="en-US" dirty="0"/>
              <a:t>Facilitates the exchange of standard business documents including purchase orders and invoices </a:t>
            </a:r>
          </a:p>
          <a:p>
            <a:pPr marL="0" indent="0">
              <a:buNone/>
            </a:pPr>
            <a:r>
              <a:rPr lang="en-US" dirty="0"/>
              <a:t>First use in the 1960s</a:t>
            </a:r>
          </a:p>
          <a:p>
            <a:pPr marL="0" indent="0">
              <a:buNone/>
            </a:pPr>
            <a:r>
              <a:rPr lang="en-US" dirty="0"/>
              <a:t>Trading Partners</a:t>
            </a:r>
          </a:p>
          <a:p>
            <a:r>
              <a:rPr lang="en-US" dirty="0"/>
              <a:t>Organizations that exchange EDI transmissions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32107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C71FBD443DB645BC32CB9A99CF976B" ma:contentTypeVersion="12" ma:contentTypeDescription="Create a new document." ma:contentTypeScope="" ma:versionID="58e28efe8638ff06339ff490303bac1e">
  <xsd:schema xmlns:xsd="http://www.w3.org/2001/XMLSchema" xmlns:xs="http://www.w3.org/2001/XMLSchema" xmlns:p="http://schemas.microsoft.com/office/2006/metadata/properties" xmlns:ns2="a29706ce-7dd9-430f-9203-d15122c9954d" xmlns:ns3="564477d5-28bc-4281-951a-a6595459d476" targetNamespace="http://schemas.microsoft.com/office/2006/metadata/properties" ma:root="true" ma:fieldsID="686ddd23b014a4d620e468f492072270" ns2:_="" ns3:_="">
    <xsd:import namespace="a29706ce-7dd9-430f-9203-d15122c9954d"/>
    <xsd:import namespace="564477d5-28bc-4281-951a-a6595459d4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9706ce-7dd9-430f-9203-d15122c995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ab9d10e-cf46-43c3-8dbe-852b4cfb5dd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4477d5-28bc-4281-951a-a6595459d47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a014298-9250-4e8d-9453-de0460558e4e}" ma:internalName="TaxCatchAll" ma:showField="CatchAllData" ma:web="564477d5-28bc-4281-951a-a6595459d47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64477d5-28bc-4281-951a-a6595459d476" xsi:nil="true"/>
    <lcf76f155ced4ddcb4097134ff3c332f xmlns="a29706ce-7dd9-430f-9203-d15122c9954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4915499-D498-491E-AF99-58D71B31D9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FC8C73-2112-445A-AAFD-F739082CA2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9706ce-7dd9-430f-9203-d15122c9954d"/>
    <ds:schemaRef ds:uri="564477d5-28bc-4281-951a-a6595459d4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DD02A4-8C6A-4244-A5F9-98D5A5BFB18A}">
  <ds:schemaRefs>
    <ds:schemaRef ds:uri="http://schemas.microsoft.com/office/2006/metadata/properties"/>
    <ds:schemaRef ds:uri="http://schemas.microsoft.com/office/infopath/2007/PartnerControls"/>
    <ds:schemaRef ds:uri="564477d5-28bc-4281-951a-a6595459d476"/>
    <ds:schemaRef ds:uri="a29706ce-7dd9-430f-9203-d15122c9954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8677</TotalTime>
  <Words>1136</Words>
  <Application>Microsoft Office PowerPoint</Application>
  <PresentationFormat>On-screen Show (4:3)</PresentationFormat>
  <Paragraphs>217</Paragraphs>
  <Slides>32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508 Lecture</vt:lpstr>
      <vt:lpstr>Web Development &amp; Design Foundations  with HTML5</vt:lpstr>
      <vt:lpstr>Learning Outcomes</vt:lpstr>
      <vt:lpstr> What is E-Commerce?</vt:lpstr>
      <vt:lpstr>E-Commerce Advantages for Businesses</vt:lpstr>
      <vt:lpstr>E-Commerce Advantages for Consumers</vt:lpstr>
      <vt:lpstr>E-Commerce Risks for Businesses</vt:lpstr>
      <vt:lpstr>E-Commerce Risks for Consumers</vt:lpstr>
      <vt:lpstr>E-Commerce Business Models</vt:lpstr>
      <vt:lpstr>Electronic Data Interchange (EDI) (1 of 2)</vt:lpstr>
      <vt:lpstr>Electronic Data Interchange (EDI) (2 of 2)</vt:lpstr>
      <vt:lpstr>E-Commerce U.S. Retail Sales</vt:lpstr>
      <vt:lpstr>How Many Americans Admit to Being Online “Almost Constantly”?</vt:lpstr>
      <vt:lpstr>E-Commerce Issues</vt:lpstr>
      <vt:lpstr>E-Commerce Security</vt:lpstr>
      <vt:lpstr>E-Commerce Security Encryption Types</vt:lpstr>
      <vt:lpstr>E-Commerce Security: Symmetric-Key</vt:lpstr>
      <vt:lpstr>Figure 12.1 Symmetric-key encryption uses a single key</vt:lpstr>
      <vt:lpstr>E-Commerce Security: Asymmetric-key</vt:lpstr>
      <vt:lpstr>Figure 12.2 Asymmetric-key encryption uses a key pair</vt:lpstr>
      <vt:lpstr>E-Commerce Security: Hash</vt:lpstr>
      <vt:lpstr>Secure Sockets Layer (SSL) (1 of 2)</vt:lpstr>
      <vt:lpstr>Figure 12.3 The browser indicates that SSL is being used. Screenshots of Mozilla Firefox. Courtesy of Mozilla Foundation.</vt:lpstr>
      <vt:lpstr>Secure Sockets Layer (SSL) (2 of 2)</vt:lpstr>
      <vt:lpstr>SSL &amp; Digital Certificate</vt:lpstr>
      <vt:lpstr>Digital Certificate</vt:lpstr>
      <vt:lpstr>Certificate Authority</vt:lpstr>
      <vt:lpstr>Checkpoint (1 of 3)</vt:lpstr>
      <vt:lpstr>Order &amp; Payment Processing</vt:lpstr>
      <vt:lpstr>E-Commerce Storefront Solutions</vt:lpstr>
      <vt:lpstr>Checkpoint (2 of 3)</vt:lpstr>
      <vt:lpstr>Checkpoint (3 of 3)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&amp; Design Foundations with HTML5, Tenth Edition</dc:title>
  <dc:subject>Computer Science</dc:subject>
  <dc:creator>Terry Ann Felke-Morris</dc:creator>
  <cp:keywords>Computer Science</cp:keywords>
  <cp:lastModifiedBy>Balwantsingh, Rawat</cp:lastModifiedBy>
  <cp:revision>676</cp:revision>
  <dcterms:created xsi:type="dcterms:W3CDTF">2014-07-14T20:04:21Z</dcterms:created>
  <dcterms:modified xsi:type="dcterms:W3CDTF">2023-05-27T20:58:32Z</dcterms:modified>
  <cp:category>IT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682740</vt:lpwstr>
  </property>
  <property fmtid="{D5CDD505-2E9C-101B-9397-08002B2CF9AE}" pid="3" name="Offisync_UpdateToken">
    <vt:lpwstr>1</vt:lpwstr>
  </property>
  <property fmtid="{D5CDD505-2E9C-101B-9397-08002B2CF9AE}" pid="4" name="Jive_VersionGuid">
    <vt:lpwstr>7b502893-ac4a-4309-967d-6eb652f6b574</vt:lpwstr>
  </property>
  <property fmtid="{D5CDD505-2E9C-101B-9397-08002B2CF9AE}" pid="5" name="Offisync_ProviderInitializationData">
    <vt:lpwstr>https://neo.pearson.com</vt:lpwstr>
  </property>
  <property fmtid="{D5CDD505-2E9C-101B-9397-08002B2CF9AE}" pid="6" name="Offisync_ServerID">
    <vt:lpwstr>7e960520-0e88-4f05-9fa0-24079b61e486</vt:lpwstr>
  </property>
  <property fmtid="{D5CDD505-2E9C-101B-9397-08002B2CF9AE}" pid="7" name="Jive_LatestUserAccountName">
    <vt:lpwstr>sumit.gupta</vt:lpwstr>
  </property>
  <property fmtid="{D5CDD505-2E9C-101B-9397-08002B2CF9AE}" pid="8" name="ContentTypeId">
    <vt:lpwstr>0x01010012C71FBD443DB645BC32CB9A99CF976B</vt:lpwstr>
  </property>
</Properties>
</file>