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3"/>
  </p:notesMasterIdLst>
  <p:handoutMasterIdLst>
    <p:handoutMasterId r:id="rId44"/>
  </p:handoutMasterIdLst>
  <p:sldIdLst>
    <p:sldId id="290" r:id="rId5"/>
    <p:sldId id="262" r:id="rId6"/>
    <p:sldId id="432" r:id="rId7"/>
    <p:sldId id="433" r:id="rId8"/>
    <p:sldId id="406" r:id="rId9"/>
    <p:sldId id="485" r:id="rId10"/>
    <p:sldId id="445" r:id="rId11"/>
    <p:sldId id="461" r:id="rId12"/>
    <p:sldId id="486" r:id="rId13"/>
    <p:sldId id="345" r:id="rId14"/>
    <p:sldId id="487" r:id="rId15"/>
    <p:sldId id="447" r:id="rId16"/>
    <p:sldId id="488" r:id="rId17"/>
    <p:sldId id="472" r:id="rId18"/>
    <p:sldId id="291" r:id="rId19"/>
    <p:sldId id="448" r:id="rId20"/>
    <p:sldId id="435" r:id="rId21"/>
    <p:sldId id="294" r:id="rId22"/>
    <p:sldId id="489" r:id="rId23"/>
    <p:sldId id="473" r:id="rId24"/>
    <p:sldId id="475" r:id="rId25"/>
    <p:sldId id="490" r:id="rId26"/>
    <p:sldId id="491" r:id="rId27"/>
    <p:sldId id="429" r:id="rId28"/>
    <p:sldId id="463" r:id="rId29"/>
    <p:sldId id="492" r:id="rId30"/>
    <p:sldId id="450" r:id="rId31"/>
    <p:sldId id="493" r:id="rId32"/>
    <p:sldId id="494" r:id="rId33"/>
    <p:sldId id="495" r:id="rId34"/>
    <p:sldId id="496" r:id="rId35"/>
    <p:sldId id="449" r:id="rId36"/>
    <p:sldId id="484" r:id="rId37"/>
    <p:sldId id="497" r:id="rId38"/>
    <p:sldId id="498" r:id="rId39"/>
    <p:sldId id="499" r:id="rId40"/>
    <p:sldId id="322" r:id="rId41"/>
    <p:sldId id="500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72" autoAdjust="0"/>
    <p:restoredTop sz="86891" autoAdjust="0"/>
  </p:normalViewPr>
  <p:slideViewPr>
    <p:cSldViewPr>
      <p:cViewPr varScale="1">
        <p:scale>
          <a:sx n="97" d="100"/>
          <a:sy n="97" d="100"/>
        </p:scale>
        <p:origin x="1806" y="72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5546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071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60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5/27/2023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2020, 2015, 2011 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5/27/2023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13 -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1016650"/>
          </a:xfrm>
        </p:spPr>
        <p:txBody>
          <a:bodyPr/>
          <a:lstStyle/>
          <a:p>
            <a:r>
              <a:rPr lang="en-US" dirty="0"/>
              <a:t>Web Development &amp; Design Foundations  with HTML5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1295400"/>
            <a:ext cx="8229600" cy="381000"/>
          </a:xfrm>
        </p:spPr>
        <p:txBody>
          <a:bodyPr/>
          <a:lstStyle/>
          <a:p>
            <a:r>
              <a:rPr lang="en-US" dirty="0"/>
              <a:t>Tenth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13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Web Promotion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2021, 2019, 2017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1" name="Picture 2" descr="Web Development &amp; Design Foundations with HTML5, Tenth Edition by Terry Felke-Morr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3836214" cy="476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696200" cy="1097280"/>
          </a:xfrm>
        </p:spPr>
        <p:txBody>
          <a:bodyPr/>
          <a:lstStyle/>
          <a:p>
            <a:r>
              <a:rPr lang="en-US" dirty="0"/>
              <a:t>Search Engine Results Page (SERP)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/>
          <a:lstStyle/>
          <a:p>
            <a:r>
              <a:rPr lang="en-US" dirty="0"/>
              <a:t>A list of items that describe web pages matching the search terms.</a:t>
            </a:r>
          </a:p>
          <a:p>
            <a:pPr lvl="1"/>
            <a:r>
              <a:rPr lang="en-US" dirty="0"/>
              <a:t>Each item contains a link to a page along with additional information that might include the page title, a brief description, the first few lines of text, the size of the page, and so on.</a:t>
            </a:r>
          </a:p>
        </p:txBody>
      </p:sp>
    </p:spTree>
    <p:extLst>
      <p:ext uri="{BB962C8B-B14F-4D97-AF65-F5344CB8AC3E}">
        <p14:creationId xmlns:p14="http://schemas.microsoft.com/office/powerpoint/2010/main" val="3272998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696200" cy="1097280"/>
          </a:xfrm>
        </p:spPr>
        <p:txBody>
          <a:bodyPr/>
          <a:lstStyle/>
          <a:p>
            <a:r>
              <a:rPr lang="en-US" dirty="0"/>
              <a:t>Search Engine Results Page (SERP)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800600"/>
          </a:xfrm>
        </p:spPr>
        <p:txBody>
          <a:bodyPr/>
          <a:lstStyle/>
          <a:p>
            <a:r>
              <a:rPr lang="en-US" dirty="0"/>
              <a:t>The order the web page items are displayed in the SERP may depend on:</a:t>
            </a:r>
          </a:p>
          <a:p>
            <a:pPr lvl="1"/>
            <a:r>
              <a:rPr lang="en-US" dirty="0"/>
              <a:t>paid advertisements</a:t>
            </a:r>
          </a:p>
          <a:p>
            <a:pPr lvl="1"/>
            <a:r>
              <a:rPr lang="en-US" dirty="0"/>
              <a:t>alphabetical order</a:t>
            </a:r>
          </a:p>
          <a:p>
            <a:pPr lvl="1"/>
            <a:r>
              <a:rPr lang="en-US" dirty="0"/>
              <a:t>link popularity</a:t>
            </a:r>
          </a:p>
          <a:p>
            <a:r>
              <a:rPr lang="en-US" dirty="0"/>
              <a:t>Each search engine has their own policy for ordering the search results.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   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77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696200" cy="1097280"/>
          </a:xfrm>
        </p:spPr>
        <p:txBody>
          <a:bodyPr/>
          <a:lstStyle/>
          <a:p>
            <a:r>
              <a:rPr lang="en-US" dirty="0"/>
              <a:t>Designing Web Pages for Promotion</a:t>
            </a:r>
            <a:r>
              <a:rPr lang="en-US" sz="2000" b="0" dirty="0"/>
              <a:t> (1 of 2)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Keywords</a:t>
            </a:r>
          </a:p>
          <a:p>
            <a:r>
              <a:rPr lang="en-US" dirty="0"/>
              <a:t>Terms and phrases that people may use when searching for your site. </a:t>
            </a:r>
          </a:p>
          <a:p>
            <a:r>
              <a:rPr lang="en-US" dirty="0"/>
              <a:t>Words or phrases that describe your web site or business. </a:t>
            </a:r>
          </a:p>
          <a:p>
            <a:r>
              <a:rPr lang="en-US" dirty="0"/>
              <a:t>Create a list of them</a:t>
            </a:r>
          </a:p>
          <a:p>
            <a:r>
              <a:rPr lang="en-US" dirty="0"/>
              <a:t>Include common misspellings</a:t>
            </a:r>
          </a:p>
        </p:txBody>
      </p:sp>
    </p:spTree>
    <p:extLst>
      <p:ext uri="{BB962C8B-B14F-4D97-AF65-F5344CB8AC3E}">
        <p14:creationId xmlns:p14="http://schemas.microsoft.com/office/powerpoint/2010/main" val="289733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772400" cy="1097280"/>
          </a:xfrm>
        </p:spPr>
        <p:txBody>
          <a:bodyPr/>
          <a:lstStyle/>
          <a:p>
            <a:r>
              <a:rPr lang="en-US" dirty="0"/>
              <a:t>Designing Web Pages for Promotion</a:t>
            </a:r>
            <a:r>
              <a:rPr lang="en-US" sz="2000" b="0" dirty="0"/>
              <a:t> (2 of 2)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Description</a:t>
            </a:r>
          </a:p>
          <a:p>
            <a:r>
              <a:rPr lang="en-US" dirty="0"/>
              <a:t>What is special about your web site that would make someone want to visit? </a:t>
            </a:r>
          </a:p>
          <a:p>
            <a:r>
              <a:rPr lang="en-US" dirty="0"/>
              <a:t>25-30 words – inviting and interesting</a:t>
            </a:r>
          </a:p>
          <a:p>
            <a:r>
              <a:rPr lang="en-US" dirty="0"/>
              <a:t>Some search engines will display your description in the SERP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meta tag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meta element</a:t>
            </a:r>
          </a:p>
          <a:p>
            <a:r>
              <a:rPr lang="en-US" dirty="0"/>
              <a:t>A stand-alone tag</a:t>
            </a:r>
          </a:p>
          <a:p>
            <a:r>
              <a:rPr lang="en-US" dirty="0"/>
              <a:t>Placed in the head section</a:t>
            </a:r>
          </a:p>
          <a:p>
            <a:r>
              <a:rPr lang="en-US" dirty="0"/>
              <a:t>Attributes: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content</a:t>
            </a:r>
          </a:p>
          <a:p>
            <a:pPr marL="0" indent="0">
              <a:buNone/>
            </a:pPr>
            <a:r>
              <a:rPr lang="en-US" b="1" dirty="0"/>
              <a:t>&lt;meta name=“description" content="value"&gt;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200002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Description Meta Tag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			Example: “Acme Design”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&lt;meta name="description" content="Acme Design, a premier web consulting group that specializes in </a:t>
            </a:r>
            <a:br>
              <a:rPr lang="en-AU" b="1" dirty="0"/>
            </a:br>
            <a:r>
              <a:rPr lang="en-AU" b="1" dirty="0"/>
              <a:t>E-commerce, website design, website development, </a:t>
            </a:r>
            <a:br>
              <a:rPr lang="en-AU" b="1" dirty="0"/>
            </a:br>
            <a:r>
              <a:rPr lang="en-AU" b="1" dirty="0"/>
              <a:t>and website re-design."&gt;</a:t>
            </a:r>
          </a:p>
        </p:txBody>
      </p:sp>
    </p:spTree>
    <p:extLst>
      <p:ext uri="{BB962C8B-B14F-4D97-AF65-F5344CB8AC3E}">
        <p14:creationId xmlns:p14="http://schemas.microsoft.com/office/powerpoint/2010/main" val="3179774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(SEO)</a:t>
            </a:r>
            <a:r>
              <a:rPr lang="en-US" sz="2000" b="0" dirty="0"/>
              <a:t> (1 of 4)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dirty="0"/>
              <a:t>Determine keywords </a:t>
            </a:r>
          </a:p>
          <a:p>
            <a:r>
              <a:rPr lang="en-US" dirty="0"/>
              <a:t>Page Title</a:t>
            </a:r>
          </a:p>
          <a:p>
            <a:pPr lvl="1"/>
            <a:r>
              <a:rPr lang="en-US" dirty="0"/>
              <a:t>Include the company and/or website name</a:t>
            </a:r>
          </a:p>
          <a:p>
            <a:pPr lvl="1"/>
            <a:r>
              <a:rPr lang="en-US" dirty="0"/>
              <a:t>Include selected keywords as </a:t>
            </a:r>
            <a:r>
              <a:rPr lang="en-US" dirty="0" err="1"/>
              <a:t>approprite</a:t>
            </a:r>
            <a:endParaRPr lang="en-US" dirty="0"/>
          </a:p>
          <a:p>
            <a:r>
              <a:rPr lang="en-US" dirty="0"/>
              <a:t>Heading tags</a:t>
            </a:r>
          </a:p>
          <a:p>
            <a:pPr lvl="1"/>
            <a:r>
              <a:rPr lang="en-US" dirty="0"/>
              <a:t>Include keywords</a:t>
            </a:r>
          </a:p>
          <a:p>
            <a:r>
              <a:rPr lang="en-US" dirty="0"/>
              <a:t>Text on page includes keywords</a:t>
            </a:r>
          </a:p>
        </p:txBody>
      </p:sp>
    </p:spTree>
    <p:extLst>
      <p:ext uri="{BB962C8B-B14F-4D97-AF65-F5344CB8AC3E}">
        <p14:creationId xmlns:p14="http://schemas.microsoft.com/office/powerpoint/2010/main" val="96532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(SEO)</a:t>
            </a:r>
            <a:r>
              <a:rPr lang="en-US" sz="2000" b="0" dirty="0"/>
              <a:t> (2 of 4)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Linking</a:t>
            </a:r>
          </a:p>
          <a:p>
            <a:pPr lvl="1"/>
            <a:r>
              <a:rPr lang="en-US" dirty="0"/>
              <a:t>Provide text navigation hyperlinks</a:t>
            </a:r>
          </a:p>
          <a:p>
            <a:pPr lvl="1"/>
            <a:r>
              <a:rPr lang="en-US" dirty="0"/>
              <a:t>Verify that all hyperlinks are functioning</a:t>
            </a:r>
          </a:p>
          <a:p>
            <a:pPr>
              <a:spcBef>
                <a:spcPts val="600"/>
              </a:spcBef>
            </a:pPr>
            <a:r>
              <a:rPr lang="en-US" dirty="0"/>
              <a:t>Page Layout</a:t>
            </a:r>
          </a:p>
          <a:p>
            <a:pPr lvl="1"/>
            <a:r>
              <a:rPr lang="en-US" dirty="0"/>
              <a:t>Use CSS for page layout</a:t>
            </a:r>
          </a:p>
          <a:p>
            <a:pPr>
              <a:spcBef>
                <a:spcPts val="600"/>
              </a:spcBef>
            </a:pPr>
            <a:r>
              <a:rPr lang="en-US" dirty="0"/>
              <a:t>Images &amp; Multimedia</a:t>
            </a:r>
          </a:p>
          <a:p>
            <a:pPr lvl="1"/>
            <a:r>
              <a:rPr lang="en-US" dirty="0"/>
              <a:t>Configure meaningful alternate text</a:t>
            </a:r>
          </a:p>
          <a:p>
            <a:pPr lvl="1"/>
            <a:r>
              <a:rPr lang="en-US" dirty="0"/>
              <a:t>Be aware that text and hyperlinks contained within multimedia may not be accessed by search engine robots</a:t>
            </a:r>
            <a:endParaRPr lang="en-US" sz="2200" dirty="0"/>
          </a:p>
          <a:p>
            <a:pPr marL="0" indent="0">
              <a:spcBef>
                <a:spcPts val="600"/>
              </a:spcBef>
              <a:buNone/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34264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(SEO)</a:t>
            </a:r>
            <a:r>
              <a:rPr lang="en-US" sz="2000" b="0" dirty="0"/>
              <a:t> (3 of 4)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Valid Code</a:t>
            </a:r>
          </a:p>
          <a:p>
            <a:r>
              <a:rPr lang="en-US" dirty="0"/>
              <a:t>Validate HTML</a:t>
            </a:r>
          </a:p>
          <a:p>
            <a:r>
              <a:rPr lang="en-US" dirty="0"/>
              <a:t>Validate CSS</a:t>
            </a:r>
          </a:p>
          <a:p>
            <a:pPr marL="0" indent="0">
              <a:buNone/>
            </a:pPr>
            <a:r>
              <a:rPr lang="en-US" dirty="0"/>
              <a:t>Content of Value</a:t>
            </a:r>
          </a:p>
          <a:p>
            <a:r>
              <a:rPr lang="en-US" dirty="0"/>
              <a:t>Follow Web Design Best Practices</a:t>
            </a:r>
          </a:p>
          <a:p>
            <a:r>
              <a:rPr lang="en-US" dirty="0"/>
              <a:t>Well-organized</a:t>
            </a:r>
          </a:p>
          <a:p>
            <a:r>
              <a:rPr lang="en-US" dirty="0"/>
              <a:t>Meaningful &amp; useful to your target audience</a:t>
            </a:r>
          </a:p>
        </p:txBody>
      </p:sp>
    </p:spTree>
    <p:extLst>
      <p:ext uri="{BB962C8B-B14F-4D97-AF65-F5344CB8AC3E}">
        <p14:creationId xmlns:p14="http://schemas.microsoft.com/office/powerpoint/2010/main" val="4080877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(SEO)</a:t>
            </a:r>
            <a:r>
              <a:rPr lang="en-US" sz="2000" b="0" dirty="0"/>
              <a:t> (4 of 4)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HTTPS Protocol</a:t>
            </a:r>
          </a:p>
          <a:p>
            <a:r>
              <a:rPr lang="en-US" dirty="0"/>
              <a:t>Google has added checks for HTTPS to its page rank algorithm</a:t>
            </a:r>
          </a:p>
        </p:txBody>
      </p:sp>
    </p:spTree>
    <p:extLst>
      <p:ext uri="{BB962C8B-B14F-4D97-AF65-F5344CB8AC3E}">
        <p14:creationId xmlns:p14="http://schemas.microsoft.com/office/powerpoint/2010/main" val="256139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Learning Outcomes</a:t>
            </a:r>
            <a:endParaRPr lang="en-US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b="1" dirty="0"/>
              <a:t>In this chapter, you will learn how to ... 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Identify commonly used search engines and search indexes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the components of a search engine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Design web pages that are friendly to search engines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Submit a website for inclusion in a search engine or search directory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Monitor a search engine listing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Describe other website promotion activities</a:t>
            </a:r>
          </a:p>
          <a:p>
            <a:pPr>
              <a:spcBef>
                <a:spcPts val="600"/>
              </a:spcBef>
            </a:pPr>
            <a:r>
              <a:rPr lang="en-US" altLang="en-US" dirty="0"/>
              <a:t>Use the iframe element to create an inline frame</a:t>
            </a:r>
          </a:p>
          <a:p>
            <a:pPr>
              <a:spcBef>
                <a:spcPts val="600"/>
              </a:spcBef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0699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Listing in a Search Engine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Wait until your site is finished</a:t>
            </a:r>
          </a:p>
          <a:p>
            <a:pPr>
              <a:spcBef>
                <a:spcPts val="600"/>
              </a:spcBef>
            </a:pPr>
            <a:r>
              <a:rPr lang="en-US" dirty="0"/>
              <a:t>Don’t submit “under construction” Web sites!</a:t>
            </a:r>
          </a:p>
          <a:p>
            <a:pPr>
              <a:spcBef>
                <a:spcPts val="600"/>
              </a:spcBef>
            </a:pPr>
            <a:r>
              <a:rPr lang="en-US" dirty="0"/>
              <a:t>Google</a:t>
            </a:r>
          </a:p>
          <a:p>
            <a:pPr lvl="1"/>
            <a:r>
              <a:rPr lang="en-US" dirty="0"/>
              <a:t>https://search.google.com</a:t>
            </a:r>
          </a:p>
          <a:p>
            <a:pPr>
              <a:spcBef>
                <a:spcPts val="600"/>
              </a:spcBef>
            </a:pPr>
            <a:r>
              <a:rPr lang="en-US" dirty="0"/>
              <a:t>Bing</a:t>
            </a:r>
          </a:p>
          <a:p>
            <a:pPr lvl="1"/>
            <a:r>
              <a:rPr lang="en-US" dirty="0"/>
              <a:t>https://www.bing.com/toolbox/webmaster</a:t>
            </a:r>
          </a:p>
          <a:p>
            <a:pPr>
              <a:spcBef>
                <a:spcPts val="600"/>
              </a:spcBef>
            </a:pPr>
            <a:r>
              <a:rPr lang="en-US" dirty="0"/>
              <a:t>A robot from the search engine will visit your website and index it</a:t>
            </a:r>
          </a:p>
          <a:p>
            <a:pPr>
              <a:spcBef>
                <a:spcPts val="600"/>
              </a:spcBef>
            </a:pPr>
            <a:r>
              <a:rPr lang="en-US" dirty="0"/>
              <a:t>Allow several weeks and test the search engine to see if your site is listed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27825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Preferential Placement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b="1" dirty="0"/>
              <a:t>Offers vary:</a:t>
            </a:r>
          </a:p>
          <a:p>
            <a:pPr lvl="1"/>
            <a:r>
              <a:rPr lang="en-US" dirty="0"/>
              <a:t>Example: Google’s AdWords</a:t>
            </a:r>
          </a:p>
          <a:p>
            <a:pPr lvl="1"/>
            <a:r>
              <a:rPr lang="en-US" dirty="0"/>
              <a:t>http://www.google.com/adwords</a:t>
            </a:r>
          </a:p>
          <a:p>
            <a:r>
              <a:rPr lang="en-US" b="1" dirty="0"/>
              <a:t>Commonly used acronyms:</a:t>
            </a:r>
          </a:p>
          <a:p>
            <a:pPr lvl="1"/>
            <a:r>
              <a:rPr lang="en-US" b="1" dirty="0"/>
              <a:t>CPC – Cost Per Click (PPC – Pay Per Click)</a:t>
            </a:r>
            <a:br>
              <a:rPr lang="en-US" dirty="0"/>
            </a:br>
            <a:r>
              <a:rPr lang="en-US" dirty="0"/>
              <a:t>The price you are charged if you have signed up for a paid sponsor or ad program and a visitor clicks on a link to your Web site.</a:t>
            </a:r>
          </a:p>
        </p:txBody>
      </p:sp>
    </p:spTree>
    <p:extLst>
      <p:ext uri="{BB962C8B-B14F-4D97-AF65-F5344CB8AC3E}">
        <p14:creationId xmlns:p14="http://schemas.microsoft.com/office/powerpoint/2010/main" val="2546185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Preferential Placement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lvl="1">
              <a:spcBef>
                <a:spcPts val="1500"/>
              </a:spcBef>
            </a:pPr>
            <a:r>
              <a:rPr lang="en-US" b="1" dirty="0"/>
              <a:t>CPM – Cost Per Impressions</a:t>
            </a:r>
            <a:br>
              <a:rPr lang="en-US" dirty="0"/>
            </a:br>
            <a:r>
              <a:rPr lang="en-US" dirty="0"/>
              <a:t>Your cost for every 1000 times that your ad is displayed on a web page (whether or not the visitor clicks on your ad).</a:t>
            </a:r>
          </a:p>
          <a:p>
            <a:pPr lvl="1">
              <a:spcBef>
                <a:spcPts val="1500"/>
              </a:spcBef>
            </a:pPr>
            <a:r>
              <a:rPr lang="en-US" b="1" dirty="0"/>
              <a:t>CTR – Click Through Rate</a:t>
            </a:r>
            <a:br>
              <a:rPr lang="en-US" dirty="0"/>
            </a:br>
            <a:r>
              <a:rPr lang="en-US" dirty="0"/>
              <a:t>The ratio of the number of times an ad is clicked on to the number of times an ad is viewed. </a:t>
            </a:r>
            <a:br>
              <a:rPr lang="en-US" dirty="0"/>
            </a:br>
            <a:r>
              <a:rPr lang="en-US" dirty="0"/>
              <a:t>For example if your ad was shown 100 times and 20 people clicked on it, your CTR would be 20/100 or 20%.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53320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Mapping Your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HTML Site Map Web page</a:t>
            </a:r>
          </a:p>
          <a:p>
            <a:r>
              <a:rPr lang="en-US" dirty="0"/>
              <a:t>Used by visitors and accessed by search engines. </a:t>
            </a:r>
          </a:p>
          <a:p>
            <a:r>
              <a:rPr lang="en-US" dirty="0"/>
              <a:t>Example: https://webdevbasics.net/sitemap.html</a:t>
            </a:r>
          </a:p>
          <a:p>
            <a:pPr marL="0" indent="0">
              <a:buNone/>
            </a:pPr>
            <a:r>
              <a:rPr lang="en-US" dirty="0"/>
              <a:t>XML Sitemap file</a:t>
            </a:r>
          </a:p>
          <a:p>
            <a:r>
              <a:rPr lang="en-US" dirty="0"/>
              <a:t>Accessed only by search engines</a:t>
            </a:r>
          </a:p>
          <a:p>
            <a:r>
              <a:rPr lang="en-US" dirty="0"/>
              <a:t>List of Web pages with URL, last date updated, frequency of update, and priority indicators</a:t>
            </a:r>
          </a:p>
          <a:p>
            <a:r>
              <a:rPr lang="en-US" dirty="0"/>
              <a:t>See http://google.com/support/webmasters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176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</a:t>
            </a:r>
            <a:r>
              <a:rPr lang="en-US" sz="2000" b="0" dirty="0"/>
              <a:t> (1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7243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Describe the three components of a search engine.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Describe the purpose of the description meta tag.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it beneficial for a business to pay for preferential listing? Explain.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710392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Search Engine Listings</a:t>
            </a:r>
            <a:r>
              <a:rPr lang="en-US" sz="2000" b="0" dirty="0"/>
              <a:t> (1 of 2)</a:t>
            </a:r>
            <a:r>
              <a:rPr lang="en-US" dirty="0"/>
              <a:t> 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Web Analytics:</a:t>
            </a:r>
          </a:p>
          <a:p>
            <a:r>
              <a:rPr lang="en-US" dirty="0"/>
              <a:t>"the measurement, collection, analysis and reporting of Internet data for the purposes of understanding and optimizing Web usage."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3828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 Search Engine Listings</a:t>
            </a:r>
            <a:r>
              <a:rPr lang="en-US" sz="2800" b="0" dirty="0"/>
              <a:t> </a:t>
            </a:r>
            <a:r>
              <a:rPr lang="en-US" sz="2000" b="0" dirty="0"/>
              <a:t>(2 of 2)</a:t>
            </a:r>
            <a:endParaRPr lang="en-AU" sz="2000" b="0" dirty="0"/>
          </a:p>
        </p:txBody>
      </p:sp>
      <p:pic>
        <p:nvPicPr>
          <p:cNvPr id="4" name="Picture 2" descr="A table displays the Partial log file analysis repor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253" y="2057400"/>
            <a:ext cx="8089495" cy="36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484239" y="5715000"/>
            <a:ext cx="394691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600" b="1" dirty="0"/>
              <a:t>Figure 13.2</a:t>
            </a:r>
            <a:r>
              <a:rPr lang="en-AU" sz="1600" dirty="0"/>
              <a:t> Partial log file analysis report</a:t>
            </a:r>
          </a:p>
        </p:txBody>
      </p:sp>
      <p:sp>
        <p:nvSpPr>
          <p:cNvPr id="5" name="Rectangle 4"/>
          <p:cNvSpPr/>
          <p:nvPr/>
        </p:nvSpPr>
        <p:spPr>
          <a:xfrm>
            <a:off x="521110" y="1459468"/>
            <a:ext cx="363593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600" b="1" dirty="0" err="1"/>
              <a:t>Analyze</a:t>
            </a:r>
            <a:r>
              <a:rPr lang="en-AU" sz="2600" b="1" dirty="0"/>
              <a:t> web site logs</a:t>
            </a:r>
          </a:p>
        </p:txBody>
      </p:sp>
    </p:spTree>
    <p:extLst>
      <p:ext uri="{BB962C8B-B14F-4D97-AF65-F5344CB8AC3E}">
        <p14:creationId xmlns:p14="http://schemas.microsoft.com/office/powerpoint/2010/main" val="1362099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Link Popularity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Rating determined by a search engine based on the number of sites that link to a particular website and the quality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Checking Link Popularity</a:t>
            </a:r>
          </a:p>
          <a:p>
            <a:pPr>
              <a:spcBef>
                <a:spcPts val="1200"/>
              </a:spcBef>
            </a:pPr>
            <a:r>
              <a:rPr lang="en-US" dirty="0"/>
              <a:t>Analyze your log file</a:t>
            </a:r>
          </a:p>
          <a:p>
            <a:pPr>
              <a:spcBef>
                <a:spcPts val="1200"/>
              </a:spcBef>
            </a:pPr>
            <a:r>
              <a:rPr lang="en-US" dirty="0"/>
              <a:t>Visit search engines and check for yourself: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At Google type the following into the search box: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link:yourdomainname.com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83066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Social Media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content of value that is easily sharable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Increased brand awareness</a:t>
            </a:r>
          </a:p>
          <a:p>
            <a:pPr lvl="1"/>
            <a:r>
              <a:rPr lang="en-US" dirty="0"/>
              <a:t>Increased inbound links</a:t>
            </a:r>
          </a:p>
          <a:p>
            <a:r>
              <a:rPr lang="en-US" dirty="0"/>
              <a:t>Make sharing easy</a:t>
            </a:r>
          </a:p>
          <a:p>
            <a:pPr lvl="1"/>
            <a:r>
              <a:rPr lang="en-US" dirty="0"/>
              <a:t>Social Bookmarking.</a:t>
            </a:r>
          </a:p>
          <a:p>
            <a:pPr lvl="1"/>
            <a:r>
              <a:rPr lang="en-US" dirty="0"/>
              <a:t>http://addthis.com</a:t>
            </a:r>
          </a:p>
          <a:p>
            <a:pPr lvl="1"/>
            <a:r>
              <a:rPr lang="en-US" dirty="0"/>
              <a:t>Twitter, Facebook, Pinterest, Digg, </a:t>
            </a:r>
            <a:r>
              <a:rPr lang="en-US" dirty="0" err="1"/>
              <a:t>Reddit</a:t>
            </a:r>
            <a:r>
              <a:rPr lang="en-US" dirty="0"/>
              <a:t>, LinkedIn, YouTube, ….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13747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Site Promotion Activities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QR (Quick Response) Codes</a:t>
            </a:r>
          </a:p>
          <a:p>
            <a:r>
              <a:rPr lang="en-AU" dirty="0"/>
              <a:t>Affiliate Programs</a:t>
            </a:r>
          </a:p>
          <a:p>
            <a:r>
              <a:rPr lang="en-AU" dirty="0"/>
              <a:t>Banner Ads</a:t>
            </a:r>
          </a:p>
          <a:p>
            <a:r>
              <a:rPr lang="en-AU" dirty="0"/>
              <a:t>Banner Exchange</a:t>
            </a:r>
          </a:p>
          <a:p>
            <a:r>
              <a:rPr lang="en-AU" dirty="0"/>
              <a:t>Reciprocal Link Agreements</a:t>
            </a:r>
          </a:p>
          <a:p>
            <a:r>
              <a:rPr lang="en-AU" dirty="0"/>
              <a:t>Newsletters</a:t>
            </a:r>
          </a:p>
          <a:p>
            <a:r>
              <a:rPr lang="en-AU" dirty="0"/>
              <a:t>“Sticky” Site Features</a:t>
            </a:r>
          </a:p>
          <a:p>
            <a:r>
              <a:rPr lang="en-AU" dirty="0"/>
              <a:t>Personal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81149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r>
              <a:rPr lang="en-US" dirty="0"/>
              <a:t>Popular Search Engines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dirty="0"/>
              <a:t>Market Share Survey Results for a Recent Month:</a:t>
            </a:r>
          </a:p>
          <a:p>
            <a:pPr>
              <a:spcBef>
                <a:spcPts val="600"/>
              </a:spcBef>
            </a:pPr>
            <a:r>
              <a:rPr lang="en-US" dirty="0"/>
              <a:t>Google	76%</a:t>
            </a:r>
          </a:p>
          <a:p>
            <a:pPr>
              <a:spcBef>
                <a:spcPts val="600"/>
              </a:spcBef>
            </a:pPr>
            <a:r>
              <a:rPr lang="en-US" dirty="0"/>
              <a:t>Baidu	9.64%</a:t>
            </a:r>
          </a:p>
          <a:p>
            <a:pPr>
              <a:spcBef>
                <a:spcPts val="600"/>
              </a:spcBef>
            </a:pPr>
            <a:r>
              <a:rPr lang="en-US" dirty="0"/>
              <a:t>Bing	8.59%</a:t>
            </a:r>
          </a:p>
          <a:p>
            <a:pPr>
              <a:spcBef>
                <a:spcPts val="600"/>
              </a:spcBef>
            </a:pPr>
            <a:r>
              <a:rPr lang="en-US" dirty="0"/>
              <a:t>Yahoo!	3.16%</a:t>
            </a:r>
          </a:p>
          <a:p>
            <a:pPr marL="0" indent="0">
              <a:spcBef>
                <a:spcPts val="600"/>
              </a:spcBef>
              <a:buNone/>
            </a:pP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dirty="0"/>
              <a:t>Source: </a:t>
            </a:r>
            <a:br>
              <a:rPr lang="en-US" dirty="0"/>
            </a:br>
            <a:r>
              <a:rPr lang="en-US" dirty="0"/>
              <a:t>http://www.netmarketshare.com/search-engine-market-share.aspx?qprid=4&amp;qpcustomd=0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2258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Site Promotion Activities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Newsgroup and Listserv Postings</a:t>
            </a:r>
          </a:p>
          <a:p>
            <a:r>
              <a:rPr lang="en-AU" dirty="0"/>
              <a:t>Traditional Media Ads</a:t>
            </a:r>
          </a:p>
          <a:p>
            <a:r>
              <a:rPr lang="en-AU" dirty="0"/>
              <a:t>Leverage Existing Marketing Materials</a:t>
            </a:r>
          </a:p>
        </p:txBody>
      </p:sp>
    </p:spTree>
    <p:extLst>
      <p:ext uri="{BB962C8B-B14F-4D97-AF65-F5344CB8AC3E}">
        <p14:creationId xmlns:p14="http://schemas.microsoft.com/office/powerpoint/2010/main" val="3129142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QR (Quick Response)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two-dimensional barcode in a square pattern that is readable by a smartphone camera scan application or a </a:t>
            </a:r>
            <a:br>
              <a:rPr lang="en-US" dirty="0"/>
            </a:br>
            <a:r>
              <a:rPr lang="en-US" dirty="0"/>
              <a:t>QR barcode reader</a:t>
            </a:r>
          </a:p>
          <a:p>
            <a:pPr marL="0" indent="0">
              <a:buNone/>
            </a:pPr>
            <a:r>
              <a:rPr lang="en-US" dirty="0"/>
              <a:t>Free online QR code generators:</a:t>
            </a:r>
          </a:p>
          <a:p>
            <a:r>
              <a:rPr lang="en-US" dirty="0"/>
              <a:t>http://qrcode.kaywa.com</a:t>
            </a:r>
          </a:p>
          <a:p>
            <a:r>
              <a:rPr lang="en-US" dirty="0"/>
              <a:t>http://www.qrstuff.com</a:t>
            </a:r>
          </a:p>
          <a:p>
            <a:r>
              <a:rPr lang="en-US" dirty="0"/>
              <a:t>http://www.labeljoy.com/en/generate-qr-code.html</a:t>
            </a:r>
            <a:endParaRPr lang="en-AU" dirty="0"/>
          </a:p>
        </p:txBody>
      </p:sp>
      <p:pic>
        <p:nvPicPr>
          <p:cNvPr id="4" name="Picture 2" descr="A Q R code displays the U R L, h t t p colon double forward slash webdevfoundations dot net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2590800"/>
            <a:ext cx="1981200" cy="199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74933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Checkpoint</a:t>
            </a:r>
            <a:r>
              <a:rPr lang="en-US" sz="2000" b="0" dirty="0"/>
              <a:t> (2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i="1" dirty="0"/>
              <a:t>Are the results returned by various search engines </a:t>
            </a:r>
            <a:r>
              <a:rPr lang="en-US" dirty="0"/>
              <a:t>really</a:t>
            </a:r>
            <a:r>
              <a:rPr lang="en-US" i="1" dirty="0"/>
              <a:t> different?</a:t>
            </a:r>
          </a:p>
          <a:p>
            <a:pPr marL="895350" lvl="1" indent="-409575">
              <a:buFont typeface="Courier New" panose="02070309020205020404" pitchFamily="49" charset="0"/>
              <a:buChar char="o"/>
            </a:pPr>
            <a:r>
              <a:rPr lang="en-US" i="1" dirty="0"/>
              <a:t>Choose a place, music group, or movie to search for.</a:t>
            </a:r>
          </a:p>
          <a:p>
            <a:pPr marL="895350" lvl="1" indent="-409575">
              <a:buFont typeface="Courier New" panose="02070309020205020404" pitchFamily="49" charset="0"/>
              <a:buChar char="o"/>
            </a:pPr>
            <a:r>
              <a:rPr lang="en-US" i="1" dirty="0"/>
              <a:t>Enter the same search terms, such as “Door County” into the following three search engines: Google, Yahoo!, Bing.</a:t>
            </a:r>
          </a:p>
          <a:p>
            <a:pPr marL="895350" lvl="1" indent="-409575">
              <a:buFont typeface="Courier New" panose="02070309020205020404" pitchFamily="49" charset="0"/>
              <a:buChar char="o"/>
            </a:pPr>
            <a:r>
              <a:rPr lang="en-US" i="1" dirty="0"/>
              <a:t> List the URLs of the top three sites returned by each.</a:t>
            </a:r>
          </a:p>
          <a:p>
            <a:pPr marL="895350" lvl="1" indent="-409575">
              <a:buFont typeface="Courier New" panose="02070309020205020404" pitchFamily="49" charset="0"/>
              <a:buChar char="o"/>
            </a:pPr>
            <a:r>
              <a:rPr lang="en-US" i="1" dirty="0"/>
              <a:t> Comment on your findings.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6923837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Checkpoint</a:t>
            </a:r>
            <a:r>
              <a:rPr lang="en-US" sz="2000" b="0" dirty="0"/>
              <a:t> (3 of 3)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i="1" dirty="0"/>
              <a:t>How can you determine if your web site has been indexed by a search engine? </a:t>
            </a:r>
          </a:p>
          <a:p>
            <a:pPr marL="0" indent="0">
              <a:buNone/>
              <a:tabLst>
                <a:tab pos="452438" algn="l"/>
              </a:tabLst>
            </a:pPr>
            <a:r>
              <a:rPr lang="en-US" i="1" dirty="0"/>
              <a:t>	How can you determine which search engines are 	being used to find your site?</a:t>
            </a:r>
          </a:p>
          <a:p>
            <a:pPr marL="514350" indent="-514350">
              <a:buFont typeface="+mj-lt"/>
              <a:buAutoNum type="arabicPeriod" startAt="3"/>
              <a:tabLst>
                <a:tab pos="452438" algn="l"/>
              </a:tabLst>
            </a:pPr>
            <a:r>
              <a:rPr lang="en-US" i="1" dirty="0"/>
              <a:t>List four web site promotion methods that do not use search engines.</a:t>
            </a:r>
          </a:p>
          <a:p>
            <a:pPr marL="0" indent="0">
              <a:buNone/>
              <a:tabLst>
                <a:tab pos="452438" algn="l"/>
              </a:tabLst>
            </a:pPr>
            <a:r>
              <a:rPr lang="en-US" i="1" dirty="0"/>
              <a:t> 	Which would be your first choice? Why?</a:t>
            </a:r>
          </a:p>
          <a:p>
            <a:pPr marL="0" indent="0">
              <a:buNone/>
              <a:tabLst>
                <a:tab pos="452438" algn="l"/>
              </a:tabLst>
            </a:pP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8401939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Inline 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called a floating frame</a:t>
            </a:r>
          </a:p>
          <a:p>
            <a:r>
              <a:rPr lang="en-US" dirty="0"/>
              <a:t>Embeds one web page within another in a scrolling area</a:t>
            </a:r>
          </a:p>
          <a:p>
            <a:r>
              <a:rPr lang="en-US" dirty="0"/>
              <a:t>Configure with the iframe element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&lt;iframe </a:t>
            </a:r>
            <a:r>
              <a:rPr lang="en-US" b="1" dirty="0" err="1"/>
              <a:t>src</a:t>
            </a:r>
            <a:r>
              <a:rPr lang="en-US" b="1" dirty="0"/>
              <a:t>="trillium.html" title="Trillium Wild Flower"  height="160" name="flower" width="350"&gt; </a:t>
            </a:r>
            <a:br>
              <a:rPr lang="en-US" b="1" dirty="0"/>
            </a:br>
            <a:r>
              <a:rPr lang="en-US" b="1" dirty="0"/>
              <a:t>Description of the lovely Spring wild flower, the </a:t>
            </a:r>
            <a:br>
              <a:rPr lang="en-US" b="1" dirty="0"/>
            </a:br>
            <a:r>
              <a:rPr lang="en-US" b="1" dirty="0"/>
              <a:t>&lt;a </a:t>
            </a:r>
            <a:r>
              <a:rPr lang="en-US" b="1" dirty="0" err="1"/>
              <a:t>href</a:t>
            </a:r>
            <a:r>
              <a:rPr lang="en-US" b="1" dirty="0"/>
              <a:t>="trillium.html"  target="_blank"&gt;Trillium&lt;/a&gt;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b="1" dirty="0"/>
              <a:t>&lt;/iframe&gt;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093592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iframe element to embed a YouTube Video</a:t>
            </a:r>
            <a:r>
              <a:rPr 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&lt;iframe </a:t>
            </a:r>
            <a:r>
              <a:rPr lang="en-US" dirty="0" err="1"/>
              <a:t>src</a:t>
            </a:r>
            <a:r>
              <a:rPr lang="en-US" dirty="0"/>
              <a:t>="http://www.youtube.com/embed/VIDEO_ID"   width="640" height="385"&gt;</a:t>
            </a:r>
            <a:br>
              <a:rPr lang="en-US" dirty="0"/>
            </a:br>
            <a:r>
              <a:rPr lang="en-US" dirty="0"/>
              <a:t>   View the </a:t>
            </a:r>
            <a:br>
              <a:rPr lang="en-US" dirty="0"/>
            </a:br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="https://youtu.be/VIDEO_ID"&gt;YouTube Video&lt;/a&gt;</a:t>
            </a:r>
            <a:br>
              <a:rPr lang="en-US" dirty="0"/>
            </a:br>
            <a:r>
              <a:rPr lang="en-US" dirty="0"/>
              <a:t>&lt;/iframe&gt;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4137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iframe element to embed a YouTube Video</a:t>
            </a:r>
            <a:r>
              <a:rPr lang="en-US" sz="2000" b="0" dirty="0"/>
              <a:t> (2 of 2)</a:t>
            </a:r>
            <a:endParaRPr lang="en-AU" sz="2000" dirty="0"/>
          </a:p>
        </p:txBody>
      </p:sp>
      <p:pic>
        <p:nvPicPr>
          <p:cNvPr id="4" name="Picture 3" descr="A screenshot of a web page shows a video thumbnail for C C S, external style sheet tutorial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4947693" cy="43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09800" y="5875909"/>
            <a:ext cx="4419600" cy="307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latin typeface="+mn-lt"/>
              </a:rPr>
              <a:t>See </a:t>
            </a:r>
            <a:r>
              <a:rPr lang="en-US" sz="1400" dirty="0" err="1">
                <a:latin typeface="+mn-lt"/>
              </a:rPr>
              <a:t>StudentFiles</a:t>
            </a:r>
            <a:r>
              <a:rPr lang="en-US" sz="1400" dirty="0">
                <a:latin typeface="+mn-lt"/>
              </a:rPr>
              <a:t>/Chapter13/13.1/iframe.html</a:t>
            </a:r>
          </a:p>
        </p:txBody>
      </p:sp>
    </p:spTree>
    <p:extLst>
      <p:ext uri="{BB962C8B-B14F-4D97-AF65-F5344CB8AC3E}">
        <p14:creationId xmlns:p14="http://schemas.microsoft.com/office/powerpoint/2010/main" val="35687264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r>
              <a:rPr lang="en-US" sz="2000" b="0" dirty="0"/>
              <a:t> (1 of 2)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r>
              <a:rPr lang="en-US" dirty="0"/>
              <a:t>This chapter introduced concepts related to promoting your website. </a:t>
            </a:r>
          </a:p>
          <a:p>
            <a:r>
              <a:rPr lang="en-US" dirty="0"/>
              <a:t>Techniques for search engine optimization were discussed.</a:t>
            </a:r>
          </a:p>
          <a:p>
            <a:r>
              <a:rPr lang="en-US" dirty="0"/>
              <a:t>The activities involved in submitting websites to search engines and search directories were discussed along with techniques for making your website more useful to search engines. </a:t>
            </a:r>
          </a:p>
          <a:p>
            <a:r>
              <a:rPr lang="en-US" dirty="0"/>
              <a:t>The new trend of social media optimization was introduced.</a:t>
            </a:r>
          </a:p>
        </p:txBody>
      </p:sp>
    </p:spTree>
    <p:extLst>
      <p:ext uri="{BB962C8B-B14F-4D97-AF65-F5344CB8AC3E}">
        <p14:creationId xmlns:p14="http://schemas.microsoft.com/office/powerpoint/2010/main" val="1901322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r>
              <a:rPr lang="en-US" sz="2000" b="0" dirty="0"/>
              <a:t> (2 of 2)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r>
              <a:rPr lang="en-US" dirty="0"/>
              <a:t>Other web site promotion activities such as banner ads and QR codes were also discussed. </a:t>
            </a:r>
          </a:p>
          <a:p>
            <a:r>
              <a:rPr lang="en-US" dirty="0"/>
              <a:t>You can help the marketing staff by creating websites that work with search engines and directories by following the suggestions in this chapter.</a:t>
            </a:r>
          </a:p>
        </p:txBody>
      </p:sp>
    </p:spTree>
    <p:extLst>
      <p:ext uri="{BB962C8B-B14F-4D97-AF65-F5344CB8AC3E}">
        <p14:creationId xmlns:p14="http://schemas.microsoft.com/office/powerpoint/2010/main" val="332905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772400" cy="1097280"/>
          </a:xfrm>
        </p:spPr>
        <p:txBody>
          <a:bodyPr/>
          <a:lstStyle/>
          <a:p>
            <a:r>
              <a:rPr lang="en-US" dirty="0"/>
              <a:t>Search Engine Components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Popular Search Engines:</a:t>
            </a:r>
          </a:p>
          <a:p>
            <a:r>
              <a:rPr lang="en-US" sz="2400" dirty="0"/>
              <a:t>Google http://www.google.com</a:t>
            </a:r>
          </a:p>
          <a:p>
            <a:r>
              <a:rPr lang="en-US" sz="2400" dirty="0"/>
              <a:t>Bing http://bing.com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Search engines use the following components: </a:t>
            </a:r>
          </a:p>
          <a:p>
            <a:r>
              <a:rPr lang="en-US" sz="2400" dirty="0"/>
              <a:t>Robot or “spider” </a:t>
            </a:r>
          </a:p>
          <a:p>
            <a:r>
              <a:rPr lang="en-US" sz="2400" dirty="0"/>
              <a:t>Database (also used by search indexes)</a:t>
            </a:r>
          </a:p>
          <a:p>
            <a:r>
              <a:rPr lang="en-US" sz="2400" dirty="0"/>
              <a:t>Search form (also used by search indexes)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22927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Robot</a:t>
            </a:r>
            <a:r>
              <a:rPr lang="en-US" sz="2000" b="0" dirty="0"/>
              <a:t> (1 of 2)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Also called a spider or bot</a:t>
            </a:r>
          </a:p>
          <a:p>
            <a:r>
              <a:rPr lang="en-US" sz="2400" dirty="0"/>
              <a:t>A computer program that follows hyperlinks and “walks” the Web – accessing and documenting web pages. </a:t>
            </a:r>
          </a:p>
          <a:p>
            <a:r>
              <a:rPr lang="en-US" sz="2400" dirty="0"/>
              <a:t>Categorizes the pages and stores information in a database.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9809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Robot</a:t>
            </a:r>
            <a:r>
              <a:rPr lang="en-US" sz="2000" b="0" dirty="0"/>
              <a:t> (2 of 2)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May access the following components of web pages: </a:t>
            </a:r>
          </a:p>
          <a:p>
            <a:r>
              <a:rPr lang="en-US" sz="2400" dirty="0"/>
              <a:t>title</a:t>
            </a:r>
          </a:p>
          <a:p>
            <a:r>
              <a:rPr lang="en-US" sz="2400" dirty="0"/>
              <a:t>meta tag keywords &amp; meta tag description</a:t>
            </a:r>
          </a:p>
          <a:p>
            <a:r>
              <a:rPr lang="en-US" sz="2400" dirty="0"/>
              <a:t>text in headings</a:t>
            </a:r>
          </a:p>
          <a:p>
            <a:r>
              <a:rPr lang="en-US" sz="2400" dirty="0"/>
              <a:t>other text on the page</a:t>
            </a:r>
          </a:p>
          <a:p>
            <a:r>
              <a:rPr lang="en-US" sz="2400" dirty="0"/>
              <a:t>hyperlinks</a:t>
            </a:r>
          </a:p>
          <a:p>
            <a:pPr marL="0" indent="0">
              <a:buNone/>
            </a:pPr>
            <a:r>
              <a:rPr lang="en-US" sz="2400" dirty="0"/>
              <a:t>See https://www.robotstxt.org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64701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Database</a:t>
            </a:r>
            <a:endParaRPr lang="en-A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9041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Database:</a:t>
            </a:r>
          </a:p>
          <a:p>
            <a:pPr>
              <a:spcBef>
                <a:spcPts val="1200"/>
              </a:spcBef>
            </a:pPr>
            <a:r>
              <a:rPr lang="en-US" dirty="0"/>
              <a:t>A collection of information organized so that its contents can easily be accessed, managed, and updated.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Database Management Systems (DBMSs) </a:t>
            </a:r>
          </a:p>
          <a:p>
            <a:pPr>
              <a:spcBef>
                <a:spcPts val="1200"/>
              </a:spcBef>
            </a:pPr>
            <a:r>
              <a:rPr lang="en-US" dirty="0"/>
              <a:t>Configure and manage database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Oracle, MySQL, Microsoft SQL Server, IBM DB2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Search Engine Database</a:t>
            </a:r>
          </a:p>
          <a:p>
            <a:pPr>
              <a:spcBef>
                <a:spcPts val="1200"/>
              </a:spcBef>
            </a:pPr>
            <a:r>
              <a:rPr lang="en-US" dirty="0"/>
              <a:t>Contains information about web pages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4494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Search Engine Search Form</a:t>
            </a:r>
            <a:r>
              <a:rPr lang="en-US" sz="2000" b="0" dirty="0"/>
              <a:t> (1 of 2)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The part you are most familiar with!</a:t>
            </a:r>
          </a:p>
          <a:p>
            <a:pPr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The search form is the graphical user interface that allows a user to request a word or phrase to search for. </a:t>
            </a:r>
          </a:p>
          <a:p>
            <a:pPr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The visitor to the search engine types words (called keywords) related to their search into the text box. </a:t>
            </a:r>
          </a:p>
          <a:p>
            <a:pPr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When the form is submitted, the data typed into the text box is sent to server-side processing that searches the database using the keywords you have entered.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95141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Search Engine Search Form</a:t>
            </a:r>
            <a:r>
              <a:rPr lang="en-US" sz="2000" b="0" dirty="0"/>
              <a:t> (2 of 2)</a:t>
            </a:r>
            <a:endParaRPr lang="en-AU" sz="2000" b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latin typeface="+mj-lt"/>
                <a:cs typeface="Times New Roman" panose="02020603050405020304" pitchFamily="18" charset="0"/>
              </a:rPr>
              <a:t>The search results (also called a result set) is a list that contains information such as the URLs for web pages that meet your criteria.</a:t>
            </a:r>
            <a:endParaRPr lang="en-A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0499024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C71FBD443DB645BC32CB9A99CF976B" ma:contentTypeVersion="12" ma:contentTypeDescription="Create a new document." ma:contentTypeScope="" ma:versionID="58e28efe8638ff06339ff490303bac1e">
  <xsd:schema xmlns:xsd="http://www.w3.org/2001/XMLSchema" xmlns:xs="http://www.w3.org/2001/XMLSchema" xmlns:p="http://schemas.microsoft.com/office/2006/metadata/properties" xmlns:ns2="a29706ce-7dd9-430f-9203-d15122c9954d" xmlns:ns3="564477d5-28bc-4281-951a-a6595459d476" targetNamespace="http://schemas.microsoft.com/office/2006/metadata/properties" ma:root="true" ma:fieldsID="686ddd23b014a4d620e468f492072270" ns2:_="" ns3:_="">
    <xsd:import namespace="a29706ce-7dd9-430f-9203-d15122c9954d"/>
    <xsd:import namespace="564477d5-28bc-4281-951a-a6595459d4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9706ce-7dd9-430f-9203-d15122c99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ab9d10e-cf46-43c3-8dbe-852b4cfb5d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4477d5-28bc-4281-951a-a6595459d47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a014298-9250-4e8d-9453-de0460558e4e}" ma:internalName="TaxCatchAll" ma:showField="CatchAllData" ma:web="564477d5-28bc-4281-951a-a6595459d4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64477d5-28bc-4281-951a-a6595459d476" xsi:nil="true"/>
    <lcf76f155ced4ddcb4097134ff3c332f xmlns="a29706ce-7dd9-430f-9203-d15122c9954d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271E9B-7433-48C2-9C96-EB679C8D37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9706ce-7dd9-430f-9203-d15122c9954d"/>
    <ds:schemaRef ds:uri="564477d5-28bc-4281-951a-a6595459d4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7ED5D3-4386-42BC-888A-CB8D5824D504}">
  <ds:schemaRefs>
    <ds:schemaRef ds:uri="http://schemas.microsoft.com/office/2006/metadata/properties"/>
    <ds:schemaRef ds:uri="http://schemas.microsoft.com/office/infopath/2007/PartnerControls"/>
    <ds:schemaRef ds:uri="564477d5-28bc-4281-951a-a6595459d476"/>
    <ds:schemaRef ds:uri="a29706ce-7dd9-430f-9203-d15122c9954d"/>
  </ds:schemaRefs>
</ds:datastoreItem>
</file>

<file path=customXml/itemProps3.xml><?xml version="1.0" encoding="utf-8"?>
<ds:datastoreItem xmlns:ds="http://schemas.openxmlformats.org/officeDocument/2006/customXml" ds:itemID="{A6CCA11E-44B3-438F-95FD-21EFBE5E2D9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8744</TotalTime>
  <Words>1472</Words>
  <Application>Microsoft Office PowerPoint</Application>
  <PresentationFormat>On-screen Show (4:3)</PresentationFormat>
  <Paragraphs>222</Paragraphs>
  <Slides>38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508 Lecture</vt:lpstr>
      <vt:lpstr>Web Development &amp; Design Foundations  with HTML5</vt:lpstr>
      <vt:lpstr>Learning Outcomes</vt:lpstr>
      <vt:lpstr>Popular Search Engines</vt:lpstr>
      <vt:lpstr>Search Engine Components</vt:lpstr>
      <vt:lpstr>Search Engine Robot (1 of 2)</vt:lpstr>
      <vt:lpstr>Search Engine Robot (2 of 2)</vt:lpstr>
      <vt:lpstr>Search Engine Database</vt:lpstr>
      <vt:lpstr>Search Engine Search Form (1 of 2)</vt:lpstr>
      <vt:lpstr>Search Engine Search Form (2 of 2)</vt:lpstr>
      <vt:lpstr>Search Engine Results Page (SERP) (1 of 2)</vt:lpstr>
      <vt:lpstr>Search Engine Results Page (SERP) (2 of 2)</vt:lpstr>
      <vt:lpstr>Designing Web Pages for Promotion (1 of 2)</vt:lpstr>
      <vt:lpstr>Designing Web Pages for Promotion (2 of 2)</vt:lpstr>
      <vt:lpstr>Description meta tag</vt:lpstr>
      <vt:lpstr>Example: Description Meta Tag</vt:lpstr>
      <vt:lpstr>Search Engine Optimization (SEO) (1 of 4)</vt:lpstr>
      <vt:lpstr>Search Engine Optimization (SEO) (2 of 4)</vt:lpstr>
      <vt:lpstr>Search Engine Optimization (SEO) (3 of 4)</vt:lpstr>
      <vt:lpstr>Search Engine Optimization (SEO) (4 of 4)</vt:lpstr>
      <vt:lpstr>Listing in a Search Engine</vt:lpstr>
      <vt:lpstr>Preferential Placement (1 of 2)</vt:lpstr>
      <vt:lpstr>Preferential Placement (2 of 2)</vt:lpstr>
      <vt:lpstr>Mapping Your Site</vt:lpstr>
      <vt:lpstr>Checkpoint (1 of 3)</vt:lpstr>
      <vt:lpstr>Monitor Search Engine Listings (1 of 2) </vt:lpstr>
      <vt:lpstr>Monitor Search Engine Listings (2 of 2)</vt:lpstr>
      <vt:lpstr>Link Popularity</vt:lpstr>
      <vt:lpstr>Social Media Optimization</vt:lpstr>
      <vt:lpstr>Other Site Promotion Activities (1 of 2)</vt:lpstr>
      <vt:lpstr>Other Site Promotion Activities (2 of 2)</vt:lpstr>
      <vt:lpstr>QR (Quick Response) Code</vt:lpstr>
      <vt:lpstr>Checkpoint (2 of 3)</vt:lpstr>
      <vt:lpstr>Checkpoint (3 of 3)</vt:lpstr>
      <vt:lpstr>Inline Frame</vt:lpstr>
      <vt:lpstr>Use the iframe element to embed a YouTube Video (1 of 2)</vt:lpstr>
      <vt:lpstr>Use the iframe element to embed a YouTube Video (2 of 2)</vt:lpstr>
      <vt:lpstr>Summary (1 of 2)</vt:lpstr>
      <vt:lpstr>Summary (2 of 2)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&amp; Design Foundations with HTML5, Tenth Edition</dc:title>
  <dc:subject>Computer Science</dc:subject>
  <dc:creator>Terry Ann Felke-Morris</dc:creator>
  <cp:keywords>Computer Science</cp:keywords>
  <cp:lastModifiedBy>Balwantsingh, Rawat</cp:lastModifiedBy>
  <cp:revision>683</cp:revision>
  <dcterms:created xsi:type="dcterms:W3CDTF">2014-07-14T20:04:21Z</dcterms:created>
  <dcterms:modified xsi:type="dcterms:W3CDTF">2023-05-27T21:00:24Z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  <property fmtid="{D5CDD505-2E9C-101B-9397-08002B2CF9AE}" pid="8" name="ContentTypeId">
    <vt:lpwstr>0x01010012C71FBD443DB645BC32CB9A99CF976B</vt:lpwstr>
  </property>
</Properties>
</file>