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3"/>
  </p:notesMasterIdLst>
  <p:sldIdLst>
    <p:sldId id="256" r:id="rId5"/>
    <p:sldId id="257" r:id="rId6"/>
    <p:sldId id="258" r:id="rId7"/>
    <p:sldId id="259" r:id="rId8"/>
    <p:sldId id="270" r:id="rId9"/>
    <p:sldId id="271" r:id="rId10"/>
    <p:sldId id="272" r:id="rId11"/>
    <p:sldId id="260" r:id="rId12"/>
    <p:sldId id="261" r:id="rId13"/>
    <p:sldId id="273" r:id="rId14"/>
    <p:sldId id="262" r:id="rId15"/>
    <p:sldId id="274" r:id="rId16"/>
    <p:sldId id="275" r:id="rId17"/>
    <p:sldId id="263" r:id="rId18"/>
    <p:sldId id="276" r:id="rId19"/>
    <p:sldId id="277" r:id="rId20"/>
    <p:sldId id="278" r:id="rId21"/>
    <p:sldId id="279" r:id="rId22"/>
    <p:sldId id="280" r:id="rId23"/>
    <p:sldId id="264" r:id="rId24"/>
    <p:sldId id="265" r:id="rId25"/>
    <p:sldId id="281" r:id="rId26"/>
    <p:sldId id="266" r:id="rId27"/>
    <p:sldId id="282" r:id="rId28"/>
    <p:sldId id="283" r:id="rId29"/>
    <p:sldId id="267" r:id="rId30"/>
    <p:sldId id="268" r:id="rId31"/>
    <p:sldId id="269" r:id="rId32"/>
  </p:sldIdLst>
  <p:sldSz cx="12192000" cy="6858000"/>
  <p:notesSz cx="6858000" cy="9144000"/>
  <p:embeddedFontLst>
    <p:embeddedFont>
      <p:font typeface="Century Gothic" panose="020B0502020202020204"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46" autoAdjust="0"/>
  </p:normalViewPr>
  <p:slideViewPr>
    <p:cSldViewPr snapToGrid="0">
      <p:cViewPr>
        <p:scale>
          <a:sx n="58" d="100"/>
          <a:sy n="58" d="100"/>
        </p:scale>
        <p:origin x="964" y="-548"/>
      </p:cViewPr>
      <p:guideLst>
        <p:guide orient="horz" pos="2160"/>
        <p:guide pos="3840"/>
      </p:guideLst>
    </p:cSldViewPr>
  </p:slideViewPr>
  <p:notesTextViewPr>
    <p:cViewPr>
      <p:scale>
        <a:sx n="1" d="1"/>
        <a:sy n="1" d="1"/>
      </p:scale>
      <p:origin x="0" y="-7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"Good morning/afternoon everyone. I'm Sawyer Kent, and today I'm here to walk you through our comprehensive Security Policy Presentation. As we navigate the rapidly evolving digital landscape, it becomes increasingly imperative to prioritize security in every aspect of our operations. Today, we'll delve into our approach, best practices, and future plans to ensure our systems remain resilient and robust. Let's dive in!"</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Transitioning from our previous discussion on data 'at rest,' we now move to data 'in flight'. The image of data soaring through networks might be poetic, but the risks it encounters are very real.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What is Encryption in Flight?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Picture data as parcels being sent between locations. While these parcels are on their journey, they're susceptible to being intercepted, stolen, or even altered. Encryption in flight is essentially our way of sealing these parcels in a tamper-proof container.</a:t>
            </a:r>
          </a:p>
          <a:p>
            <a:pPr marL="0" lvl="0" indent="0" algn="l" rtl="0">
              <a:lnSpc>
                <a:spcPct val="100000"/>
              </a:lnSpc>
              <a:spcBef>
                <a:spcPts val="0"/>
              </a:spcBef>
              <a:spcAft>
                <a:spcPts val="0"/>
              </a:spcAft>
              <a:buSzPts val="1100"/>
              <a:buNone/>
            </a:pPr>
            <a:r>
              <a:rPr lang="en-US" dirty="0"/>
              <a:t>Our policy is robust and geared towards the evolving digital landscape: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Every piece of data that we send or receive should travel securely. For our web traffic, HTTPS is our trusted highway, while for other types of data transfers, TLS takes the wheel. Our commitment also involves saying a firm 'no' to outdated or insecure protocols like HTTP or FTP.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the roads themselves need to be trustworthy. Hence, the certificates we employ for secure communication come from recognized and trusted authorities. We also ensure they're valid and updated regularly to avoid any potential weak links.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this emphasis on transit encryption?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Because data, while in transit, is vulnerable. Cyber adversaries often look for data being transmitted as it's easier to intercept than breaking into secured databases. By encrypting data during its journey, we ensure that even if someone manages to intercept it, they won't make sense of it. It's our commitment to maintaining the confidentiality and integrity of our data, no matter where it is.</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018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From the vast realm of cybersecurity, we now narrow down to a fundamental concept: Authentication.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What is Authentication?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Imagine you're at the entrance of a highly secure facility. Before entering, you need to show an ID card, maybe provide a fingerprint or retina scan, or even enter a passcode. This is the real-world equivalent of digital authentication. It's all about ensuring that you are who you say you are.</a:t>
            </a:r>
          </a:p>
          <a:p>
            <a:pPr marL="0" lvl="0" indent="0" algn="l" rtl="0">
              <a:lnSpc>
                <a:spcPct val="100000"/>
              </a:lnSpc>
              <a:spcBef>
                <a:spcPts val="0"/>
              </a:spcBef>
              <a:spcAft>
                <a:spcPts val="0"/>
              </a:spcAft>
              <a:buSzPts val="1100"/>
              <a:buNone/>
            </a:pPr>
            <a:r>
              <a:rPr lang="en-US" dirty="0"/>
              <a:t>Our policy is stringent and ensures no stone is left unturned: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Whether it's an individual, a system, or an application, we need to confirm its identity before any access is granted. This isn't just a digital handshake; it's a full-fledged identity verification process.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Multi-factor authentication, or MFA, amplifies our defenses. Think of MFA as not just showing an ID but also providing additional proof of identity, like a fingerprint or a unique one-time code. For our most critical systems and applications, MFA isn't just a recommendation; it's a mandate.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Strong, unique passwords form the first line of defense. Sharing them? That's a strict no-no. And to ensure our passwords remain a tough nut to crack, our policies enforce regular updates and discourage using anything that's easily guessable, like '123456' or 'password.'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why is all this fuss around authentication so important?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Authentication is our digital doorman. It determines who gets in and who doesn't. This primary gatekeeping role is vital. By rigorously verifying identities, we ensure that our digital environment remains a safe haven, guarded against unauthorized access and potential threats.</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Having successfully passed our digital doorman with Authentication, we now approach the vaults of data and features with Authorization.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What is Authorization?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Imagine you've entered a high-security building after showing your ID. But can you access all the rooms? Probably not. Some doors may be locked for you, while others swing open. This is what authorization does in the digital realm. It's the system deciding what you can and cannot do.</a:t>
            </a:r>
          </a:p>
          <a:p>
            <a:pPr marL="0" lvl="0" indent="0" algn="l" rtl="0">
              <a:lnSpc>
                <a:spcPct val="100000"/>
              </a:lnSpc>
              <a:spcBef>
                <a:spcPts val="0"/>
              </a:spcBef>
              <a:spcAft>
                <a:spcPts val="0"/>
              </a:spcAft>
              <a:buSzPts val="1100"/>
              <a:buNone/>
            </a:pPr>
            <a:r>
              <a:rPr lang="en-US" dirty="0"/>
              <a:t>Our guiding policy on this is crystal clear: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Roles and permissions are not assigned haphazardly. They are meticulously defined based on the fundamental principle of 'least privilege.' Just like you wouldn't give keys to every room in a building, in our digital environment, users only get access to what they absolutely need to perform their tasks. Nothing more, nothing less.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Routine audits help us ensure we're on the right track. These audits scrutinize permissions, making certain they resonate with users' evolving roles and responsibilities. So, as duties change, so do the doors they can open.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for the varied requirements of our users, we pride ourselves on offering granular access controls, ensuring each user feels both empowered and secure.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is authorization paramount?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Authorization acts as our digital barrier system. Even if someone manages to sneak past the entrance, they're limited in where they can go and what they can do based on their permissions. By ensuring limited access, we effectively bottleneck potential threats, significantly reducing the impact of a potential breach.</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763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navigate the intricate realm of security, it's imperative we maintain a clear record of all activities. This leads us to Accounting, also known as Auditing.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What exactly is Accounting in the context of security?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Think of Accounting as the all-seeing eye or the CCTV of our digital realm. Every significant move, every click, every operation, and every action is meticulously recorded, leaving behind an indelible trace. This isn't about tracking for the sake of tracking, but about ensuring transparency and security.</a:t>
            </a:r>
          </a:p>
          <a:p>
            <a:pPr marL="0" lvl="0" indent="0" algn="l" rtl="0">
              <a:lnSpc>
                <a:spcPct val="100000"/>
              </a:lnSpc>
              <a:spcBef>
                <a:spcPts val="0"/>
              </a:spcBef>
              <a:spcAft>
                <a:spcPts val="0"/>
              </a:spcAft>
              <a:buSzPts val="1100"/>
              <a:buNone/>
            </a:pPr>
            <a:r>
              <a:rPr lang="en-US" dirty="0"/>
              <a:t>Our policy here is robust and straightforward: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Extensive logs are a non-negotiable. We capture the who, what, when, where, and why of every key action. From the user ID and timestamp to the exact nature of their interaction, it's all documented.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These logs are treated with the utmost respect, stored with stringent security measures, regularly backed up, and preserved for a duration mandated by our organization or pertinent regulations.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 periodic deep-dive into these logs helps us pinpoint any anomalies or unauthorized activities, acting as an early warning system against potential security breaches.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is this principle crucial?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Accounting isn't just about hindsight. While it does offer a detailed retrospective view, its real power lies in proactive security. By continuously monitoring these logs, we can swiftly detect and counteract threats, simplify forensic efforts after an incident, and ensure we're always in line with regulatory standards.</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57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Let's pivot our focus to a pivotal aspect of security: Input Sanitization.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One of the most prevalent threats in today's digital ecosystem is SQL injection, a technique where malicious SQL code is introduced through input fields with the intention to manipulate or damage the underlying database.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assess our system's resilience against this type of vulnerability, I performed a straightforward but revealing test: Direct injection of SQL code into our input fields.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continue our exploration into potential vulnerabilities, our next point of focus is the system's transparency to its underlying statements.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simpler terms: Can an intruder glean insights about our database structure by inputting basic SQL commands?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test this, I tried the old hacker's trick: entering generic SQL commands with hopes of prying into our database's structure.</a:t>
            </a:r>
          </a:p>
        </p:txBody>
      </p:sp>
    </p:spTree>
    <p:extLst>
      <p:ext uri="{BB962C8B-B14F-4D97-AF65-F5344CB8AC3E}">
        <p14:creationId xmlns:p14="http://schemas.microsoft.com/office/powerpoint/2010/main" val="2903989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the realm of cybersecurity, one of the oldest and yet persistently dangerous tricks up a hacker's sleeve is SQL injection. So, naturally, we wanted to be certain about our system's defense against this.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Can a malicious actor bypass our login just by exploiting this technique?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determine this, we entered the notorious ' OR '1'='1 injection attempt into our login field. This is a classic trick to fool systems into authenticating users without a valid password.</a:t>
            </a:r>
          </a:p>
        </p:txBody>
      </p:sp>
    </p:spTree>
    <p:extLst>
      <p:ext uri="{BB962C8B-B14F-4D97-AF65-F5344CB8AC3E}">
        <p14:creationId xmlns:p14="http://schemas.microsoft.com/office/powerpoint/2010/main" val="14452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the complex world of cyber defense, sometimes, it's not about getting unauthorized access; sometimes, it's about just understanding the system's behavior. Unintended responses from a system to seemingly harmless inputs can inadvertently leak valuable information.</a:t>
            </a:r>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903386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cybersecurity, it's not just the blatant, obvious attacks that we must safeguard against. It's also the more insidious ones; the ones that creep in stealthily after a legitimate action.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One such tactic used by attackers is to append a malicious SQL command after a legitimate one, separated by a mere semicolon. Seems simple, but if successful, it can be devastating.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objective was clear: ensure the system recognizes and neutralizes such appended commands. So, I put it to the test.</a:t>
            </a:r>
            <a:endParaRPr dirty="0"/>
          </a:p>
        </p:txBody>
      </p:sp>
    </p:spTree>
    <p:extLst>
      <p:ext uri="{BB962C8B-B14F-4D97-AF65-F5344CB8AC3E}">
        <p14:creationId xmlns:p14="http://schemas.microsoft.com/office/powerpoint/2010/main" val="226599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When it comes to SQL injections, attackers are ingenious. One of their clever tactics is to camouflage malicious SQL code using comment syntax. These comments can, if not detected, hide nefarious intentions behind seemingly innocent walls.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 were curious: could our system discern this trickery?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My test involved inputting SQL code, shrouded within comment delimiters like -- and /* */. What we discovered was a mixed bag. On one hand, the system rightfully identified and stopped the malicious command.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system's response was an error message indicating a syntax issue. While this might seem innocuous, it hands attackers a clue. In their world, any hint, however minor, can be a lead to exploitation.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Thus, I mark this test as a negative result. Our system needs to be more discreet in its responses, ensuring we don't inadvertently aid those with malicious intents.</a:t>
            </a:r>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77466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Moving to a more in-depth overview, let's touch upon two critical pillars of our strategy: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Firstly, our Comprehensive Security Policy. In today's world, threats are not only increasing in volume but also evolving in complexity. It's no longer just about preventing unauthorized access; it's about understanding the myriad ways our systems can be compromised and putting in place measures to counteract these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Secondly, our approach to security isn't just about layering on more and more defenses. We emphasize the Defense-in-Depth strategy. This means that we take a holistic view, building multiple layers of security controls. Should one layer be breached, another layer is right behind it, ready to stop the threat. Think of it like the layers of an onion; peeling back one layer only reveals another. This way, we ensure our systems, data, and users are protected from all angles.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the following slides, we'll dive deeper into how these concepts are actualized and the strategies we employ to maintain a high level of security.</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This image shows the continuous </a:t>
            </a:r>
            <a:r>
              <a:rPr lang="en-US" dirty="0" err="1"/>
              <a:t>DevSecOps</a:t>
            </a:r>
            <a:r>
              <a:rPr lang="en-US" dirty="0"/>
              <a:t> process and the cycle of pre-production and production.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Pre-production includes the planning, designing, building, and testing of the project. While production includes health checks, monitoring, responding to threats, and maintaining the project.</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We've all heard of DevOps, the practice of combining development and operations to streamline software delivery. But let's add another dimension to it: security. Enter </a:t>
            </a:r>
            <a:r>
              <a:rPr lang="en-US" dirty="0" err="1"/>
              <a:t>DevSecOps</a:t>
            </a:r>
            <a:r>
              <a:rPr lang="en-US" dirty="0"/>
              <a: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What is </a:t>
            </a:r>
            <a:r>
              <a:rPr lang="en-US" dirty="0" err="1"/>
              <a:t>DevSecOps</a:t>
            </a:r>
            <a:r>
              <a:rPr lang="en-US" dirty="0"/>
              <a:t>? Think of it as DevOps, but with a steadfast security guard by its side, every step of the way. Rather than bringing security into the picture after development, or even worse, after deployment, </a:t>
            </a:r>
            <a:r>
              <a:rPr lang="en-US" dirty="0" err="1"/>
              <a:t>DevSecOps</a:t>
            </a:r>
            <a:r>
              <a:rPr lang="en-US" dirty="0"/>
              <a:t> insists on weaving security into the very fabric of the software development process.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[Pointing to the flowchart on the screen]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As we traverse the pipeline, from writing our initial lines of code to deploying our application to end-users, security is not an optional checkpoint we pass. Instead, it's a constant companion, ensuring we're compliant and free from vulnerabilities at each stage.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does this matter? Early detection. By integrating security from the get-go, we can catch and rectify vulnerabilities when they're easiest and least costly to fix. It's proactive, efficient, and, importantly, safer.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essence, with </a:t>
            </a:r>
            <a:r>
              <a:rPr lang="en-US" dirty="0" err="1"/>
              <a:t>DevSecOps</a:t>
            </a:r>
            <a:r>
              <a:rPr lang="en-US" dirty="0"/>
              <a:t>, we're not just building software faster; we're building it more securely.</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journey through the </a:t>
            </a:r>
            <a:r>
              <a:rPr lang="en-US" dirty="0" err="1"/>
              <a:t>DevSecOps</a:t>
            </a:r>
            <a:r>
              <a:rPr lang="en-US" dirty="0"/>
              <a:t> pipeline, let's spotlight the tools that help ensure our code and operations aren't just swift but secure.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CI Stage: Starting with our Continuous Integration or CI phase, we have SonarQube. This open-source marvel continuously inspects our code quality.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After our developers merge their code, SonarQube dives deep, identifying bugs, vulnerabilities, and those pesky code smells that might compromise quality.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Still in the CI phase, we employ </a:t>
            </a:r>
            <a:r>
              <a:rPr lang="en-US" dirty="0" err="1"/>
              <a:t>Checkmarx</a:t>
            </a:r>
            <a:r>
              <a:rPr lang="en-US" dirty="0"/>
              <a:t>. This tool is a specialist, focusing on static application security testing. After our developers commit their work, </a:t>
            </a:r>
            <a:r>
              <a:rPr lang="en-US" dirty="0" err="1"/>
              <a:t>Checkmarx</a:t>
            </a:r>
            <a:r>
              <a:rPr lang="en-US" dirty="0"/>
              <a:t> meticulously examines the codebase, ensuring vulnerabilities don't find their way into the next stage.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Shifting gears to the Continuous Deployment or CD stage, we harness the power of OWASP Zap. As a dynamic application security testing tool, it's like our external security auditor. Once our app is up in a staging environment, Zap checks the premises, ensuring there are no easy access points for potential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As we move into Deployment, Ansible becomes our guiding hand. This IT automation tool ensures that as we set up and deploy, every server configuration aligns with our stringent security best practices. It's like having a security blueprint for every deployment.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Finally, in the Operations phase, the ELK Stack – comprising Elasticsearch, Logstash, and Kibana – acts as our vigilant overseer. It collects and presents data in real-time. This way, we can spot anomalies, potential breaches, or any security events as they happen and act swiftly.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essence, our </a:t>
            </a:r>
            <a:r>
              <a:rPr lang="en-US" dirty="0" err="1"/>
              <a:t>DevSecOps</a:t>
            </a:r>
            <a:r>
              <a:rPr lang="en-US" dirty="0"/>
              <a:t> pipeline is more than a process; it's a fortified ecosystem, each stage reinforced with tools designed to champion security.</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0748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Addressing our software's security is not merely about acknowledging the problems but proactively pursuing the solutions.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Problem 1: Hidden within our codebase could be vulnerabilities just waiting to be exploited. Think of these as unintended backdoors that hackers might find before we do.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Solution: The remedy? [Shifts focus to solution] We need to embed security at every step of our </a:t>
            </a:r>
            <a:r>
              <a:rPr lang="en-US" dirty="0" err="1"/>
              <a:t>DevSecOps</a:t>
            </a:r>
            <a:r>
              <a:rPr lang="en-US" dirty="0"/>
              <a:t> process. By doing so, we close these backdoors even before they're discovered.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Problem 2: It's one thing to have vulnerabilities, but another to remain unaware of them. Inefficient monitoring might cause significant delays in detecting these weak points.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Solution: Enter automation. By leveraging tools like SonarQube for code quality and OWASP Zap for dynamic security testing, we can swiftly spot and rectify these vulnerabilities in real-time.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Problem 3: Data, whether at rest or in transit, without encryption, is like leaving our house doors unlocked.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Solution: The fix is threefold: Implement encryption at rest, protecting our stored data; encryption in flight, safeguarding our data while it's on the move; and encryption in use, securing it during processing.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essence, our </a:t>
            </a:r>
            <a:r>
              <a:rPr lang="en-US" dirty="0" err="1"/>
              <a:t>DevSecOps</a:t>
            </a:r>
            <a:r>
              <a:rPr lang="en-US" dirty="0"/>
              <a:t> journey is about anticipating challenges and counteracting them with robust, scalable solutions.</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Timing in cybersecurity isn't just about being fast – it's about being ahead.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Delaying action in our </a:t>
            </a:r>
            <a:r>
              <a:rPr lang="en-US" dirty="0" err="1"/>
              <a:t>DevSecOps</a:t>
            </a:r>
            <a:r>
              <a:rPr lang="en-US" dirty="0"/>
              <a:t> process is akin to leaving a ticking time bomb within our infrastructure: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Increased Data Breach Chance: Think of our system as a fortress. With each passing day of inaction, the walls weaken, inviting breaches and unauthorized infiltrations.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Financial &amp; Reputational Damage: It's not just about money; it's about trust. Once trust is broken, rebuilding it in the eyes of our stakeholders and customers can be an uphill battle.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Regulatory Penalties: We live in an age of strict regulations. Non-compliance isn't just a slap on the wrist; it can bring substantial fines and further tarnish our reputation.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let's pivot to a brighter future, one where we take immediate, proactive action: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Reduced Exploits: By being proactive, we shut the door on vulnerabilities before they can be exploited, acting as the first line of defense.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Swift Threat Response: Imagine a world where threats don't go undetected for months, but minutes. That's the power of immediate action with advanced monitoring tools.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Compliance and Trust: By adhering to standards and showcasing our commitment to security, we're not just ticking off regulatory boxes. We're building a bridge of trust with our users, assuring them their data is in safe hands.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conclusion, the choice is clear. The future is secured not by reaction, but by anticipation and prompt action.</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385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chart our path forward in the evolving cybersecurity landscape, we must first acknowledge the gaps in our strategy and then swiftly take actions to bridge them.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Continuous Security Training: A chain is only as strong as its weakest link. The evolving nature of threats means our team's knowledge can quickly become outdated, leading to potential vulnerabilities. We need to fortify this gap with consistent learning.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Tool and Threat Intelligence Updates: Our tools are the extensions of our defense mechanism. If they aren't fed with the latest intelligence, they can't protect us against new threats. It's akin to using an outdated map in ever-changing terrain.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address these gaps, we must act with conviction: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Regular Security Training: Let's institute a culture of continuous learning. Regular security training sessions will ensure our team stays ahead of potential adversaries, armed with the latest knowledge.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Threat Intelligence Updates: Our defenses are only as potent as the intelligence they operate on. By integrating up-to-date threat feeds, our tools become ever-vigilant sentinels, ready to detect and respond to the latest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essence, our journey is ongoing. But by recognizing our gaps and acting decisively to bridge them, we ensure that our strategy remains robust, dynamic, and prepared for the challenges of tomorrow.</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131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introspect and evaluate our security framework, it's imperative to shine a light on areas where our policy might be falling short. Let's dive deep into the gaps that have been identified: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Incomplete Coverage: Just as a chain is only as strong as its weakest link, our security policy needs to be comprehensive. Right now, emerging tech areas like mobile apps and IoT devices aren't robustly addressed, leaving potential vulnerabilities.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Limited User Training: Security isn't just about software; it's about people. Without comprehensive user training, even the most advanced systems can be compromised by simple human errors.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Outdated Threat Intelligence: The digital threat landscape evolves daily. Relying on old data is like preparing for yesterday's weather. We must be proactive, not reactive.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Lack of Regular Reviews: A static policy in a dynamic world is a recipe for risk. Without a dedicated review process, our guidelines could grow stale, making them less effective over time.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Missing Disaster Recovery Protocols: It's not enough to just prevent threats; we need a game plan for when things go wrong. Currently, our recovery and continuity guidelines need strengthening to ensure resilience in the face of breaches.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Third-party Integrations: As we collaborate and integrate with third-party tools and software, we inherit their security vulnerabilities. Our policy needs to establish clear criteria to ensure these integrations don't compromise our defenses.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summation, identifying these gaps is the first step towards a more fortified and comprehensive security posture. Our aim is not just to patch these gaps, but to transform them into strengths, fortifying our defenses for the challenges ahead.</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an era where cybersecurity threats evolve at a dizzying pace, leaning on globally recognized standards isn't just a best practice—it's essential. Let's unpack the gold standards we're embracing to fortify our future: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ISO/IEC 27001: Consider this our foundational stone. This standard provides a systematic approach to managing our treasure trove of sensitive information, ensuring confidentiality, integrity, and availability.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NIST SP 800-53: Catering to U.S. federal information systems, this is our handbook for a detailed and stringent set of security controls, safeguarding data except those pertinent to national security.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OWASP Top 10: Web applications are ubiquitous in our operations. By adhering to OWASP's guide, we're addressing the most glaring vulnerabilities in web apps, effectively closing doors to potential hackers.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CIS Critical Security Controls: In the vast world of cybersecurity, prioritization is key. The CIS controls guide us by highlighting best practices designed to thwart the most pervasive and nefarious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PCI DSS: Trust is the cornerstone of our financial transactions. For any interaction involving credit card data, this standard ensures we're maintaining a secure and compliant environment.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GDPR &amp; CCPA: As we globalize, our responsibility to protect personal data grows. These regulations ensure we treat privacy not just as a mandate, but as a commitment to every individual we serve.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MITRE ATT&amp;CK Framework: Advanced threats require advanced strategies. This framework equips us to understand, anticipate, and counteract advanced persistent threats with precision.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To wrap up, by aligning with these standards, we're not just bolstering our defenses; we're making a statement. A statement that we're committed to the highest echelons of security and privacy, today and always.</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drive to excel in cybersecurity isn't just rooted in internal discussions; it's backed by industry-leading insights. Today, I'd like to share two such resources that have informed our strategies: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"Information Security Policies: Why They Are Important To Your Organization" penned by R. Dunham for Linford &amp; Company LLP.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enlightening piece, dated May 5, 2020, underscores the critical role of well-crafted information security policies in bolstering an organization's cyber defenses. Dunham's insights not only validate our current practices but also guide us on areas of enhancement.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"Secure Coding: A Practical Guide" by A. Murray, published on Mend.io.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Dated June 13, 2020, Murray delves deep into the nitty-gritty of secure coding. The article serves as a vital roadmap for developers, emphasizing best practices that can safeguard our digital assets from the ground up.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summation, by keeping our finger on the pulse of expert commentary and industry research, we ensure that our approach to cybersecurity is both well-informed and forward-thinking.</a:t>
            </a: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Let's now delve into our Threats Matrix. This is a powerful tool we leverage in cybersecurity risk management to help us visualize and prioritize the myriad threats we face. This matrix is founded on two primary criteria: the severity of a potential threat and the likelihood of its occurrence.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Starting with the Likely quadrant, we have STD-009-CPP. Even though it's pegged at a medium risk, historical data and current industry trends have shown that this standard is a frequent target in environments similar to ours, making it a potential hotspot for exploitation.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Moving onto our Priority threats, we've listed STD-004-CPP. This standard is of critical concern, possibly because it pertains to a vulnerability often exploited by cyber adversaries. This necessitates swift and decisive action to mitigate potential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the Low Priority section, we have STD-003-CPP. Despite being of medium risk, various factors, be it our protective tools or its lesser exposure in our environment, deem it less of an immediate threat.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Lastly, in the Unlikely bracket is STD-001-CPP. Now, this may seem paradoxical – why would a high-risk standard be unlikely? However, given our current security landscape and the protective measures we've employed, the probability of it being exploited in the near future is comparatively lower.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matrix is a dynamic tool. As our environment and the threat landscape evolve, so will the positioning of these standards within the matrix, underscoring the importance of constant vigilance and review.</a:t>
            </a: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we transition into the core of our security policy, it's vital to understand the foundational principles and the specific standards we've set to uphold them.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First up, we have the Principle of Secure Design. The essence of this principle is to ensure that our systems are designed with security at the forefront. To enforce this, we've instituted two critical standards: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STD-001-CPP: Advocating for a modular design approach. This not only streamlines system components but also adds an extra layer of security by restricting unauthorized access.</a:t>
            </a:r>
          </a:p>
          <a:p>
            <a:pPr marL="0" lvl="0" indent="0" algn="l" rtl="0">
              <a:lnSpc>
                <a:spcPct val="100000"/>
              </a:lnSpc>
              <a:spcBef>
                <a:spcPts val="0"/>
              </a:spcBef>
              <a:spcAft>
                <a:spcPts val="0"/>
              </a:spcAft>
              <a:buSzPts val="1100"/>
              <a:buNone/>
            </a:pPr>
            <a:r>
              <a:rPr lang="en-US" dirty="0"/>
              <a:t>STD-004-CPP: This standard emphasizes the importance of threat modeling right from the initial design phase. By doing so, we can anticipate potential vulnerabilities and address them proactively.</a:t>
            </a:r>
          </a:p>
          <a:p>
            <a:pPr marL="0" lvl="0" indent="0" algn="l" rtl="0">
              <a:lnSpc>
                <a:spcPct val="100000"/>
              </a:lnSpc>
              <a:spcBef>
                <a:spcPts val="0"/>
              </a:spcBef>
              <a:spcAft>
                <a:spcPts val="0"/>
              </a:spcAft>
              <a:buSzPts val="1100"/>
              <a:buNone/>
            </a:pPr>
            <a:r>
              <a:rPr lang="en-US" dirty="0"/>
              <a:t>Next, the Principle of Least Privilege – a cornerstone of information security. This principle ensures that users and processes can access only the information and resources necessary for their legitimate purposes. Our standards in support of this principle include: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STD-002-CPP: Here, we champion the use of role-based access controls. This ensures that users are granted access based on their defined roles within the organization.</a:t>
            </a:r>
          </a:p>
          <a:p>
            <a:pPr marL="0" lvl="0" indent="0" algn="l" rtl="0">
              <a:lnSpc>
                <a:spcPct val="100000"/>
              </a:lnSpc>
              <a:spcBef>
                <a:spcPts val="0"/>
              </a:spcBef>
              <a:spcAft>
                <a:spcPts val="0"/>
              </a:spcAft>
              <a:buSzPts val="1100"/>
              <a:buNone/>
            </a:pPr>
            <a:r>
              <a:rPr lang="en-US" dirty="0"/>
              <a:t>STD-006-CPP: With this standard, we emphasize that functions should be designed to access only what they absolutely need, no more, no less.</a:t>
            </a:r>
          </a:p>
          <a:p>
            <a:pPr marL="0" lvl="0" indent="0" algn="l" rtl="0">
              <a:lnSpc>
                <a:spcPct val="100000"/>
              </a:lnSpc>
              <a:spcBef>
                <a:spcPts val="0"/>
              </a:spcBef>
              <a:spcAft>
                <a:spcPts val="0"/>
              </a:spcAft>
              <a:buSzPts val="1100"/>
              <a:buNone/>
            </a:pPr>
            <a:r>
              <a:rPr lang="en-US" dirty="0"/>
              <a:t>Lastly, we have the Principle of Input Validation. This revolves around the fact that we must not trust any external inputs blindly. To safeguard against malicious or unexpected inputs, we've 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STD-003-CPP: It mandates that all user inputs, without exception, need to be sanitized and validated before processing.</a:t>
            </a:r>
          </a:p>
          <a:p>
            <a:pPr marL="0" lvl="0" indent="0" algn="l" rtl="0">
              <a:lnSpc>
                <a:spcPct val="100000"/>
              </a:lnSpc>
              <a:spcBef>
                <a:spcPts val="0"/>
              </a:spcBef>
              <a:spcAft>
                <a:spcPts val="0"/>
              </a:spcAft>
              <a:buSzPts val="1100"/>
              <a:buNone/>
            </a:pPr>
            <a:r>
              <a:rPr lang="en-US" dirty="0"/>
              <a:t>STD-007-CPP: To complement the previous standard, this one underscores the importance of rejecting any inputs that come off as unexpected or abnormal.</a:t>
            </a:r>
          </a:p>
          <a:p>
            <a:pPr marL="0" lvl="0" indent="0" algn="l" rtl="0">
              <a:lnSpc>
                <a:spcPct val="100000"/>
              </a:lnSpc>
              <a:spcBef>
                <a:spcPts val="0"/>
              </a:spcBef>
              <a:spcAft>
                <a:spcPts val="0"/>
              </a:spcAft>
              <a:buSzPts val="1100"/>
              <a:buNone/>
            </a:pPr>
            <a:r>
              <a:rPr lang="en-US" dirty="0"/>
              <a:t>Each of these principles, coupled with their corresponding standards, is crucial in our endeavor to uphold and bolster our security posture.</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Continuing our dive into the guiding principles of our security policy, let's explore three more critical principles and the standards that reinforce them.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Starting with the Principle of Secure Defaults. The heart of this principle lies in ensuring that our systems, when met with unfamiliar scenarios, don't become vulnerable entry points for attackers. To ensure this: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STD-005-CPP mandates that our systems must fail securely. This means if an unexpected situation arises, the system's response should not create a security vulnerability.</a:t>
            </a:r>
          </a:p>
          <a:p>
            <a:pPr marL="0" lvl="0" indent="0" algn="l" rtl="0">
              <a:lnSpc>
                <a:spcPct val="100000"/>
              </a:lnSpc>
              <a:spcBef>
                <a:spcPts val="0"/>
              </a:spcBef>
              <a:spcAft>
                <a:spcPts val="0"/>
              </a:spcAft>
              <a:buSzPts val="1100"/>
              <a:buNone/>
            </a:pPr>
            <a:r>
              <a:rPr lang="en-US" dirty="0"/>
              <a:t>STD-008-CPP: This standard is about proactive protection. By ensuring all configurations are set to their maximum security settings by default, we diminish the room for error and potential oversight.</a:t>
            </a:r>
          </a:p>
          <a:p>
            <a:pPr marL="0" lvl="0" indent="0" algn="l" rtl="0">
              <a:lnSpc>
                <a:spcPct val="100000"/>
              </a:lnSpc>
              <a:spcBef>
                <a:spcPts val="0"/>
              </a:spcBef>
              <a:spcAft>
                <a:spcPts val="0"/>
              </a:spcAft>
              <a:buSzPts val="1100"/>
              <a:buNone/>
            </a:pPr>
            <a:r>
              <a:rPr lang="en-US" dirty="0"/>
              <a:t>Next, we address the Principle of Error Handling. Proper error handling is paramount, not just for system stability, but also as a barrier against information leakage. Our standards here include: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STD-009-CPP: Emphasizing discretion, this standard requires that our error messages must never leak sensitive information. This way, we deny attackers the advantage of gaining insights into our system's structure or vulnerabilities.</a:t>
            </a:r>
          </a:p>
          <a:p>
            <a:pPr marL="0" lvl="0" indent="0" algn="l" rtl="0">
              <a:lnSpc>
                <a:spcPct val="100000"/>
              </a:lnSpc>
              <a:spcBef>
                <a:spcPts val="0"/>
              </a:spcBef>
              <a:spcAft>
                <a:spcPts val="0"/>
              </a:spcAft>
              <a:buSzPts val="1100"/>
              <a:buNone/>
            </a:pPr>
            <a:r>
              <a:rPr lang="en-US" dirty="0"/>
              <a:t>STD-010-CPP: Equally crucial is the way our systems handle exceptions. This standard insists on securely handling exceptions, ensuring they don't destabilize the system or open up vulnerabilities.</a:t>
            </a:r>
          </a:p>
          <a:p>
            <a:pPr marL="0" lvl="0" indent="0" algn="l" rtl="0">
              <a:lnSpc>
                <a:spcPct val="100000"/>
              </a:lnSpc>
              <a:spcBef>
                <a:spcPts val="0"/>
              </a:spcBef>
              <a:spcAft>
                <a:spcPts val="0"/>
              </a:spcAft>
              <a:buSzPts val="1100"/>
              <a:buNone/>
            </a:pPr>
            <a:r>
              <a:rPr lang="en-US" dirty="0"/>
              <a:t>Lastly, the Principle of Data Protection speaks to the essence of cybersecurity. Protecting our data – the lifeblood of our operations – is non-negotiable. Here we have: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STD-001-CPP: This standard focuses on the protection of data at rest, mandating the encryption of sensitive data when it's stored.</a:t>
            </a:r>
          </a:p>
          <a:p>
            <a:pPr marL="0" lvl="0" indent="0" algn="l" rtl="0">
              <a:lnSpc>
                <a:spcPct val="100000"/>
              </a:lnSpc>
              <a:spcBef>
                <a:spcPts val="0"/>
              </a:spcBef>
              <a:spcAft>
                <a:spcPts val="0"/>
              </a:spcAft>
              <a:buSzPts val="1100"/>
              <a:buNone/>
            </a:pPr>
            <a:r>
              <a:rPr lang="en-US" dirty="0"/>
              <a:t>STD-002-CPP: Complementing the previous, this standard zeroes in on data in transit, requiring the encryption of sensitive data as it travels across networks.</a:t>
            </a:r>
          </a:p>
          <a:p>
            <a:pPr marL="0" lvl="0" indent="0" algn="l" rtl="0">
              <a:lnSpc>
                <a:spcPct val="100000"/>
              </a:lnSpc>
              <a:spcBef>
                <a:spcPts val="0"/>
              </a:spcBef>
              <a:spcAft>
                <a:spcPts val="0"/>
              </a:spcAft>
              <a:buSzPts val="1100"/>
              <a:buNone/>
            </a:pPr>
            <a:r>
              <a:rPr lang="en-US" dirty="0"/>
              <a:t>Together, these principles and standards work in concert, providing layers of defense to secure our digital assets.</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71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Moving forward, let's delve deeper into the next trio of principles, each underpinning a facet of our proactive approach to security.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Beginning with the Principle of Regular Audits. Proactive assessment is crucial to identify and mitigate vulnerabilities before they become exploitable: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With STD-003-CPP, we emphasize the significance of routine code assessments, incorporating both static and dynamic code analysis. This allows us to catch vulnerabilities right at the source, during the development phase.</a:t>
            </a:r>
          </a:p>
          <a:p>
            <a:pPr marL="0" lvl="0" indent="0" algn="l" rtl="0">
              <a:lnSpc>
                <a:spcPct val="100000"/>
              </a:lnSpc>
              <a:spcBef>
                <a:spcPts val="0"/>
              </a:spcBef>
              <a:spcAft>
                <a:spcPts val="0"/>
              </a:spcAft>
              <a:buSzPts val="1100"/>
              <a:buNone/>
            </a:pPr>
            <a:r>
              <a:rPr lang="en-US" dirty="0"/>
              <a:t>To supplement our internal evaluations, STD-004-CPP mandates regular third-party security audits. An external perspective often catches what might be overlooked internally, reinforcing our defense layers.</a:t>
            </a:r>
          </a:p>
          <a:p>
            <a:pPr marL="0" lvl="0" indent="0" algn="l" rtl="0">
              <a:lnSpc>
                <a:spcPct val="100000"/>
              </a:lnSpc>
              <a:spcBef>
                <a:spcPts val="0"/>
              </a:spcBef>
              <a:spcAft>
                <a:spcPts val="0"/>
              </a:spcAft>
              <a:buSzPts val="1100"/>
              <a:buNone/>
            </a:pPr>
            <a:r>
              <a:rPr lang="en-US" dirty="0"/>
              <a:t>Next is the Principle of Patch Management. In a digital environment that's perpetually evolving, staying updated is not a luxury but a necessity: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STD-005-CPP ensures that we stay current, with timely patching of all our software dependencies. This ensures that known vulnerabilities in our software stack are addressed promptly.</a:t>
            </a:r>
          </a:p>
          <a:p>
            <a:pPr marL="0" lvl="0" indent="0" algn="l" rtl="0">
              <a:lnSpc>
                <a:spcPct val="100000"/>
              </a:lnSpc>
              <a:spcBef>
                <a:spcPts val="0"/>
              </a:spcBef>
              <a:spcAft>
                <a:spcPts val="0"/>
              </a:spcAft>
              <a:buSzPts val="1100"/>
              <a:buNone/>
            </a:pPr>
            <a:r>
              <a:rPr lang="en-US" dirty="0"/>
              <a:t>To complement this, STD-006-CPP emphasizes our commitment to staying informed about vulnerability disclosures related to the technologies we use, allowing for preemptive actions.</a:t>
            </a:r>
          </a:p>
          <a:p>
            <a:pPr marL="0" lvl="0" indent="0" algn="l" rtl="0">
              <a:lnSpc>
                <a:spcPct val="100000"/>
              </a:lnSpc>
              <a:spcBef>
                <a:spcPts val="0"/>
              </a:spcBef>
              <a:spcAft>
                <a:spcPts val="0"/>
              </a:spcAft>
              <a:buSzPts val="1100"/>
              <a:buNone/>
            </a:pPr>
            <a:r>
              <a:rPr lang="en-US" dirty="0"/>
              <a:t>Lastly, we focus on the human element with the Principle of Security Training: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STD-007-CPP underscores the need for mandatory training in secure coding practices. By equipping our developers with the latest in secure coding knowledge, we minimize the introduction of vulnerabilities during the development phase.</a:t>
            </a:r>
          </a:p>
          <a:p>
            <a:pPr marL="0" lvl="0" indent="0" algn="l" rtl="0">
              <a:lnSpc>
                <a:spcPct val="100000"/>
              </a:lnSpc>
              <a:spcBef>
                <a:spcPts val="0"/>
              </a:spcBef>
              <a:spcAft>
                <a:spcPts val="0"/>
              </a:spcAft>
              <a:buSzPts val="1100"/>
              <a:buNone/>
            </a:pPr>
            <a:r>
              <a:rPr lang="en-US" dirty="0"/>
              <a:t>In tandem, STD-008-CPP ensures our teams are always updated on emerging threats and the strategies to mitigate them, keeping our defenses agile and current.</a:t>
            </a:r>
          </a:p>
          <a:p>
            <a:pPr marL="0" lvl="0" indent="0" algn="l" rtl="0">
              <a:lnSpc>
                <a:spcPct val="100000"/>
              </a:lnSpc>
              <a:spcBef>
                <a:spcPts val="0"/>
              </a:spcBef>
              <a:spcAft>
                <a:spcPts val="0"/>
              </a:spcAft>
              <a:buSzPts val="1100"/>
              <a:buNone/>
            </a:pPr>
            <a:r>
              <a:rPr lang="en-US" dirty="0"/>
              <a:t>By incorporating these principles and their accompanying standards, we take a robust, holistic approach, safeguarding our systems from a multitude of threat vectors.</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6858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Wrapping up our exploration of security principles, we arrive at the pivotal Principle of Incident Response. Recognizing and addressing incidents swiftly and effectively is the linchpin of a resilient security posture.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STD-009-CPP advocates for the establishment of a robust incident response plan. It's not just about having a plan in place, but ensuring that the plan is comprehensive, actionable, and aligned with our operational realities. This standard ensures we're prepared, not just on paper, but in practice.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preparation isn't a one-time affair. The digital threat landscape is in perpetual flux, with new vulnerabilities and attack vectors emerging regularly. Recognizing this, STD-010-CPP mandates the regular testing and updating of our incident response plan. Through simulations and drills, we ensure that our teams aren't just familiar with the plan, but adept at executing it under pressure. Moreover, by continuously revisiting and refining our plan, we ensure it stays relevant in the face of evolving threats.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With the incorporation of the Incident Response principle and its associated standards, we emphasize our commitment to not just preventing security incidents, but effectively managing and mitigating them when they do occur. It underscores our dedication to resilience, ensuring that when faced with adversity, we respond with agility, expertise, and precision.</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79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Let's delve into our coding standards and assess them based on two critical dimensions: Severity and Occurrence.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Severity encapsulates the potential impact of a vulnerability. The more severe a vulnerability, the graver the consequences if it is exploited. Categories range from 'Low' to 'Critical,' with 'Critical' vulnerabilities having the most dire potential outcomes.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Occurrence gives us a snapshot of how often these vulnerabilities crop up in coding practices. A '1' indicates high frequency - these are the vulnerabilities we see often. A '3' denotes those vulnerabilities that are rarer but still crucial to address.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Now, let's dissect our standards: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STD-001-CPP: Classified as 'High' severity and ranked '2' in occurrence. This implies it's quite impactful, and we encounter it with moderate frequency in coding practices.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STD-004-CPP: This is a 'Critical' vulnerability, but it's also our most common, with a '1' ranking. This is a red flag, signaling a vulnerability we must prioritize for mitigation.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STD-009-CPP: 'Medium' severity, with a '2' occurrence. While the potential impact here isn't as dire as others, it still appears frequently enough to warrant our attention.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...[Continue down the list in a similar fashion for each standard]...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By examining our standards through the lens of severity and occurrence, we gain a clearer picture of where our vulnerabilities lie, how often they manifest, and how damaging they can be. This data-driven approach aids us in honing our preventive measures and ensuring that our security efforts are both comprehensive and focused.</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Today, we dive deep into a pivotal aspect of our security infrastructure: Encryption at Rest.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what exactly is Encryption at Rest?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It refers to the protective cloak we drape over data that is physically stored in digital form. Whether it's in our databases, cloud storage, or file systems, if the data is sitting still, it's 'at rest'. Think of it as giving your stored data a protective armor against unwarranted intrusions.</a:t>
            </a:r>
          </a:p>
          <a:p>
            <a:pPr marL="0" lvl="0" indent="0" algn="l" rtl="0">
              <a:lnSpc>
                <a:spcPct val="100000"/>
              </a:lnSpc>
              <a:spcBef>
                <a:spcPts val="0"/>
              </a:spcBef>
              <a:spcAft>
                <a:spcPts val="0"/>
              </a:spcAft>
              <a:buSzPts val="1100"/>
              <a:buNone/>
            </a:pPr>
            <a:r>
              <a:rPr lang="en-US" dirty="0"/>
              <a:t>Our policy is clear and uncompromising: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Every piece of sensitive and critical data, be it someone's personal details or financial information, must be encrypted if it's stored. This isn't just about compliance; it's about ensuring the safety and confidentiality of the data our users entrust us with.</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encryption isn't a one-size-fits-all endeavor. We use robust algorithms and methods, and just as crucially, we handle our encryption keys with the utmost care. They're stored securely, away from the data they encrypt.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Why do we emphasize this?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Simply put, encrypting data at rest is our bulwark against unauthorized access. If someone were to somehow get their hands on our stored data, without the decryption key, the data would remain gibberish to them. It's a proactive step to thwart potential data breaches and uphold the trust of our users and stakeholders.</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png"/><Relationship Id="rId5" Type="http://schemas.openxmlformats.org/officeDocument/2006/relationships/hyperlink" Target="https://www.mend.io/blog/secure-coding/" TargetMode="External"/><Relationship Id="rId4" Type="http://schemas.openxmlformats.org/officeDocument/2006/relationships/hyperlink" Target="https://linfordco.com/blog/information-security-policie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Sawyer Kent</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Clr>
                <a:schemeClr val="lt1"/>
              </a:buClr>
              <a:buSzPts val="1600"/>
              <a:buNone/>
            </a:pPr>
            <a:r>
              <a:rPr lang="en-US" sz="1600" dirty="0"/>
              <a:t>Encryption in Flight (or Encryption in Transit):</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What it is:</a:t>
            </a:r>
          </a:p>
          <a:p>
            <a:pPr marL="0" lvl="0" indent="0" algn="l" rtl="0">
              <a:lnSpc>
                <a:spcPct val="90000"/>
              </a:lnSpc>
              <a:spcBef>
                <a:spcPts val="1000"/>
              </a:spcBef>
              <a:spcAft>
                <a:spcPts val="0"/>
              </a:spcAft>
              <a:buClr>
                <a:schemeClr val="lt1"/>
              </a:buClr>
              <a:buSzPts val="1600"/>
              <a:buNone/>
            </a:pPr>
            <a:r>
              <a:rPr lang="en-US" sz="1600" dirty="0"/>
              <a:t>Encryption in flight pertains to the security measures taken to protect data while it's being transferred between systems, whether over the internet or through private networks.</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Policy:</a:t>
            </a:r>
          </a:p>
          <a:p>
            <a:pPr marL="0" lvl="0" indent="0" algn="l" rtl="0">
              <a:lnSpc>
                <a:spcPct val="90000"/>
              </a:lnSpc>
              <a:spcBef>
                <a:spcPts val="1000"/>
              </a:spcBef>
              <a:spcAft>
                <a:spcPts val="0"/>
              </a:spcAft>
              <a:buClr>
                <a:schemeClr val="lt1"/>
              </a:buClr>
              <a:buSzPts val="1600"/>
              <a:buNone/>
            </a:pPr>
            <a:r>
              <a:rPr lang="en-US" sz="1600" dirty="0"/>
              <a:t>All data transfers should be safeguarded using secure communication protocols, like HTTPS for web traffic and TLS for other types of data transfers. Reliance on insecure or outdated protocols (e.g., HTTP, FTP) should be phased out. Certificates employed for this purpose should be from trusted certificate authorities, be valid, and get updated regularly.</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Rationale:</a:t>
            </a:r>
          </a:p>
          <a:p>
            <a:pPr marL="0" lvl="0" indent="0" algn="l" rtl="0">
              <a:lnSpc>
                <a:spcPct val="90000"/>
              </a:lnSpc>
              <a:spcBef>
                <a:spcPts val="1000"/>
              </a:spcBef>
              <a:spcAft>
                <a:spcPts val="0"/>
              </a:spcAft>
              <a:buClr>
                <a:schemeClr val="lt1"/>
              </a:buClr>
              <a:buSzPts val="1600"/>
              <a:buNone/>
            </a:pPr>
            <a:r>
              <a:rPr lang="en-US" sz="1600" dirty="0"/>
              <a:t>Using encryption during data transit is vital to ensure data isn't intercepted or tampered with by malicious actors. This upholds data confidentiality and integrity while it moves between locations.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8036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400"/>
              <a:buNone/>
            </a:pPr>
            <a:r>
              <a:rPr lang="en-US" dirty="0"/>
              <a:t>Authentication:</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What it is:</a:t>
            </a:r>
          </a:p>
          <a:p>
            <a:pPr marL="0" lvl="0" indent="0" algn="l" rtl="0">
              <a:lnSpc>
                <a:spcPct val="90000"/>
              </a:lnSpc>
              <a:spcBef>
                <a:spcPts val="0"/>
              </a:spcBef>
              <a:spcAft>
                <a:spcPts val="0"/>
              </a:spcAft>
              <a:buClr>
                <a:schemeClr val="lt1"/>
              </a:buClr>
              <a:buSzPts val="2400"/>
              <a:buNone/>
            </a:pPr>
            <a:r>
              <a:rPr lang="en-US" dirty="0"/>
              <a:t>Authentication is the process of verifying the identity of a user, system, or application attempting to access a resource.</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Policy:</a:t>
            </a:r>
          </a:p>
          <a:p>
            <a:pPr marL="0" lvl="0" indent="0" algn="l" rtl="0">
              <a:lnSpc>
                <a:spcPct val="90000"/>
              </a:lnSpc>
              <a:spcBef>
                <a:spcPts val="0"/>
              </a:spcBef>
              <a:spcAft>
                <a:spcPts val="0"/>
              </a:spcAft>
              <a:buClr>
                <a:schemeClr val="lt1"/>
              </a:buClr>
              <a:buSzPts val="2400"/>
              <a:buNone/>
            </a:pPr>
            <a:r>
              <a:rPr lang="en-US" dirty="0"/>
              <a:t>Every user, system, or application must be verified before being granted access. Multi-factor authentication (MFA) should be implemented where feasible, especially for critical systems and applications. Users should employ strong, unique passwords and avoid sharing credentials. Password policies should enforce regular updates and prevent the use of easily guessable passwords.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Rationale:</a:t>
            </a:r>
          </a:p>
          <a:p>
            <a:pPr marL="0" lvl="0" indent="0" algn="l" rtl="0">
              <a:lnSpc>
                <a:spcPct val="90000"/>
              </a:lnSpc>
              <a:spcBef>
                <a:spcPts val="0"/>
              </a:spcBef>
              <a:spcAft>
                <a:spcPts val="0"/>
              </a:spcAft>
              <a:buClr>
                <a:schemeClr val="lt1"/>
              </a:buClr>
              <a:buSzPts val="2400"/>
              <a:buNone/>
            </a:pPr>
            <a:r>
              <a:rPr lang="en-US" dirty="0"/>
              <a:t>Authentication ensures that only verified and recognized entities initiate actions within a system. It acts as the primary gatekeeper, protecting resources from unauthorized access and potential security threats.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400"/>
              <a:buNone/>
            </a:pPr>
            <a:r>
              <a:rPr lang="en-US" dirty="0"/>
              <a:t>Authorization:</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What it is:</a:t>
            </a:r>
          </a:p>
          <a:p>
            <a:pPr marL="0" lvl="0" indent="0" algn="l" rtl="0">
              <a:lnSpc>
                <a:spcPct val="90000"/>
              </a:lnSpc>
              <a:spcBef>
                <a:spcPts val="0"/>
              </a:spcBef>
              <a:spcAft>
                <a:spcPts val="0"/>
              </a:spcAft>
              <a:buClr>
                <a:schemeClr val="lt1"/>
              </a:buClr>
              <a:buSzPts val="2400"/>
              <a:buNone/>
            </a:pPr>
            <a:r>
              <a:rPr lang="en-US" dirty="0"/>
              <a:t>Once authenticated, authorization determines what actions the authenticated entity is allowed to perform and which resources they can access.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Policy:</a:t>
            </a:r>
          </a:p>
          <a:p>
            <a:pPr marL="0" lvl="0" indent="0" algn="l" rtl="0">
              <a:lnSpc>
                <a:spcPct val="90000"/>
              </a:lnSpc>
              <a:spcBef>
                <a:spcPts val="0"/>
              </a:spcBef>
              <a:spcAft>
                <a:spcPts val="0"/>
              </a:spcAft>
              <a:buClr>
                <a:schemeClr val="lt1"/>
              </a:buClr>
              <a:buSzPts val="2400"/>
              <a:buNone/>
            </a:pPr>
            <a:r>
              <a:rPr lang="en-US" dirty="0"/>
              <a:t>Define and assign roles and permissions based on the principle of least privilege. This means users should have only the permissions essential to perform their tasks, no more. Regular audits should be carried out to review permissions, ensuring they align with users' current roles and responsibilities. Systems should also support granular access controls to cater to varied user requirements.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Rationale:</a:t>
            </a:r>
          </a:p>
          <a:p>
            <a:pPr marL="0" lvl="0" indent="0" algn="l" rtl="0">
              <a:lnSpc>
                <a:spcPct val="90000"/>
              </a:lnSpc>
              <a:spcBef>
                <a:spcPts val="0"/>
              </a:spcBef>
              <a:spcAft>
                <a:spcPts val="0"/>
              </a:spcAft>
              <a:buClr>
                <a:schemeClr val="lt1"/>
              </a:buClr>
              <a:buSzPts val="2400"/>
              <a:buNone/>
            </a:pPr>
            <a:r>
              <a:rPr lang="en-US" dirty="0"/>
              <a:t>Authorization adds another layer of security, ensuring that even if a malicious actor gains access, they're limited in their actions based on their permissions. This restricts potential damage and data breaches by narrowing access scope.</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31453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400"/>
              <a:buNone/>
            </a:pPr>
            <a:r>
              <a:rPr lang="en-US" dirty="0"/>
              <a:t>Accounting (or Auditing):</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What it is:</a:t>
            </a:r>
          </a:p>
          <a:p>
            <a:pPr marL="0" lvl="0" indent="0" algn="l" rtl="0">
              <a:lnSpc>
                <a:spcPct val="90000"/>
              </a:lnSpc>
              <a:spcBef>
                <a:spcPts val="0"/>
              </a:spcBef>
              <a:spcAft>
                <a:spcPts val="0"/>
              </a:spcAft>
              <a:buClr>
                <a:schemeClr val="lt1"/>
              </a:buClr>
              <a:buSzPts val="2400"/>
              <a:buNone/>
            </a:pPr>
            <a:r>
              <a:rPr lang="en-US" dirty="0"/>
              <a:t>Accounting involves keeping a record of all user activities and system operations, providing a trail that can be analyzed for security purposes.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Policy:</a:t>
            </a:r>
          </a:p>
          <a:p>
            <a:pPr marL="0" lvl="0" indent="0" algn="l" rtl="0">
              <a:lnSpc>
                <a:spcPct val="90000"/>
              </a:lnSpc>
              <a:spcBef>
                <a:spcPts val="0"/>
              </a:spcBef>
              <a:spcAft>
                <a:spcPts val="0"/>
              </a:spcAft>
              <a:buClr>
                <a:schemeClr val="lt1"/>
              </a:buClr>
              <a:buSzPts val="2400"/>
              <a:buNone/>
            </a:pPr>
            <a:r>
              <a:rPr lang="en-US" dirty="0"/>
              <a:t>Implement comprehensive logging for all significant system and user activities. These logs should capture details such as user ID, timestamp, accessed resources, performed actions, and any changes made. The logs should be stored securely, backed up regularly, and retained for a period defined by organizational or regulatory needs. Regular reviews of logs should be conducted to identify any suspicious or unauthorized activities.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Rationale:</a:t>
            </a:r>
          </a:p>
          <a:p>
            <a:pPr marL="0" lvl="0" indent="0" algn="l" rtl="0">
              <a:lnSpc>
                <a:spcPct val="90000"/>
              </a:lnSpc>
              <a:spcBef>
                <a:spcPts val="0"/>
              </a:spcBef>
              <a:spcAft>
                <a:spcPts val="0"/>
              </a:spcAft>
              <a:buClr>
                <a:schemeClr val="lt1"/>
              </a:buClr>
              <a:buSzPts val="2400"/>
              <a:buNone/>
            </a:pPr>
            <a:r>
              <a:rPr lang="en-US" dirty="0"/>
              <a:t>Accounting provides visibility into system operations and user behaviors. It aids in early detection of security incidents, facilitates forensic investigations, and ensures compliance with regulatory requirements.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71522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Is user input sanitized?</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Inject SQL code directly into the input fields.</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The system flagged the input as suspicious and didn't execute the SQL command. 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Can system statements be viewed?</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Enter generic SQL commands to probe database structure.</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The system returned an error, indicating that the statement was not processed. 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65919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Can login be bypassed using SQL injection?</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In a login field, input ' OR '1'='1, trying to trick the system to authenticate without a password.</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Authentication failed, and the user was not granted access. 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2535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Are there any unintended system responses to SQL-like inputs?</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Enter legitimate-looking but nonsensical SQL commands.</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The system did not exhibit any unexpected behaviors or error messages, indicating no unintended information disclosure. 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6216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Can secondary SQL statements be executed?</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After a legitimate command, append an SQL command separated by a semicolon.</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The appended command was not executed, indicating that the system doesn't allow for multiple SQL commands in one input. 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0587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Title: Can comments be used to hide malicious SQL code?</a:t>
            </a:r>
          </a:p>
          <a:p>
            <a:pPr marL="0" lvl="0" indent="0" algn="l" rtl="0">
              <a:lnSpc>
                <a:spcPct val="90000"/>
              </a:lnSpc>
              <a:spcBef>
                <a:spcPts val="1000"/>
              </a:spcBef>
              <a:spcAft>
                <a:spcPts val="0"/>
              </a:spcAft>
              <a:buSzPts val="1800"/>
              <a:buNone/>
            </a:pPr>
            <a:r>
              <a:rPr lang="en-US" dirty="0"/>
              <a:t>Test:</a:t>
            </a:r>
          </a:p>
          <a:p>
            <a:pPr marL="0" lvl="0" indent="0" algn="l" rtl="0">
              <a:lnSpc>
                <a:spcPct val="90000"/>
              </a:lnSpc>
              <a:spcBef>
                <a:spcPts val="1000"/>
              </a:spcBef>
              <a:spcAft>
                <a:spcPts val="0"/>
              </a:spcAft>
              <a:buSzPts val="1800"/>
              <a:buNone/>
            </a:pPr>
            <a:r>
              <a:rPr lang="en-US" dirty="0"/>
              <a:t>Use SQL comment syntax (-- or /* */) to hide malicious SQL code.</a:t>
            </a:r>
          </a:p>
          <a:p>
            <a:pPr marL="0" lvl="0" indent="0" algn="l" rtl="0">
              <a:lnSpc>
                <a:spcPct val="90000"/>
              </a:lnSpc>
              <a:spcBef>
                <a:spcPts val="1000"/>
              </a:spcBef>
              <a:spcAft>
                <a:spcPts val="0"/>
              </a:spcAft>
              <a:buSzPts val="1800"/>
              <a:buNone/>
            </a:pPr>
            <a:r>
              <a:rPr lang="en-US" dirty="0"/>
              <a:t>Results:</a:t>
            </a:r>
          </a:p>
          <a:p>
            <a:pPr marL="0" lvl="0" indent="0" algn="l" rtl="0">
              <a:lnSpc>
                <a:spcPct val="90000"/>
              </a:lnSpc>
              <a:spcBef>
                <a:spcPts val="1000"/>
              </a:spcBef>
              <a:spcAft>
                <a:spcPts val="0"/>
              </a:spcAft>
              <a:buSzPts val="1800"/>
              <a:buNone/>
            </a:pPr>
            <a:r>
              <a:rPr lang="en-US" dirty="0"/>
              <a:t>The system detected and rejected the command. However, it returned an error message indicating a syntax error, which gives attackers a hint. Negative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27112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028700">
              <a:spcBef>
                <a:spcPts val="0"/>
              </a:spcBef>
            </a:pPr>
            <a:r>
              <a:rPr lang="en-US" dirty="0"/>
              <a:t>Comprehensive Security Policy: Essential for evolving threats.</a:t>
            </a:r>
          </a:p>
          <a:p>
            <a:pPr marL="1028700">
              <a:spcBef>
                <a:spcPts val="0"/>
              </a:spcBef>
            </a:pPr>
            <a:r>
              <a:rPr lang="en-US" dirty="0"/>
              <a:t>Defense-in-Depth: Holistic approach to security.</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654629" y="3200399"/>
            <a:ext cx="8708571" cy="34362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1600" dirty="0" err="1"/>
              <a:t>DevSecOps</a:t>
            </a:r>
            <a:r>
              <a:rPr lang="en-US" sz="1600" dirty="0"/>
              <a:t> Pipeline Explanation:</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The </a:t>
            </a:r>
            <a:r>
              <a:rPr lang="en-US" sz="1600" dirty="0" err="1"/>
              <a:t>DevSecOps</a:t>
            </a:r>
            <a:r>
              <a:rPr lang="en-US" sz="1600" dirty="0"/>
              <a:t> pipeline integrates security principles and practices directly into the DevOps process. It emphasizes the need to incorporate security considerations from the very inception of a software project, rather than treating them as an afterthought. By doing so, </a:t>
            </a:r>
            <a:r>
              <a:rPr lang="en-US" sz="1600" dirty="0" err="1"/>
              <a:t>DevSecOps</a:t>
            </a:r>
            <a:r>
              <a:rPr lang="en-US" sz="1600" dirty="0"/>
              <a:t> ensures that security vulnerabilities and compliance issues are identified and rectified as early as possible in the software development lifecycle.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91202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502229"/>
            <a:ext cx="10820400" cy="5087521"/>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lt1"/>
              </a:buClr>
              <a:buSzPts val="2000"/>
              <a:buNone/>
            </a:pPr>
            <a:r>
              <a:rPr lang="en-US" sz="1600" dirty="0"/>
              <a:t>SonarQube (CI Stage):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Use: An open-source platform for continuous inspection of code quality.</a:t>
            </a:r>
          </a:p>
          <a:p>
            <a:pPr marL="457200" lvl="1" indent="0" algn="l" rtl="0">
              <a:lnSpc>
                <a:spcPct val="90000"/>
              </a:lnSpc>
              <a:spcBef>
                <a:spcPts val="0"/>
              </a:spcBef>
              <a:spcAft>
                <a:spcPts val="0"/>
              </a:spcAft>
              <a:buClr>
                <a:schemeClr val="lt1"/>
              </a:buClr>
              <a:buSzPts val="2000"/>
              <a:buNone/>
            </a:pPr>
            <a:r>
              <a:rPr lang="en-US" sz="1600" dirty="0"/>
              <a:t>Integration: In the CI phase, after developers merge their code, SonarQube scans the codebase for bugs, vulnerabilities, and code smells.</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err="1"/>
              <a:t>Checkmarx</a:t>
            </a:r>
            <a:r>
              <a:rPr lang="en-US" sz="1600" dirty="0"/>
              <a:t> (CI Stage):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Use: SAST tool that scans source code or binaries to find security vulnerabilities.</a:t>
            </a:r>
          </a:p>
          <a:p>
            <a:pPr marL="457200" lvl="1" indent="0" algn="l" rtl="0">
              <a:lnSpc>
                <a:spcPct val="90000"/>
              </a:lnSpc>
              <a:spcBef>
                <a:spcPts val="0"/>
              </a:spcBef>
              <a:spcAft>
                <a:spcPts val="0"/>
              </a:spcAft>
              <a:buClr>
                <a:schemeClr val="lt1"/>
              </a:buClr>
              <a:buSzPts val="2000"/>
              <a:buNone/>
            </a:pPr>
            <a:r>
              <a:rPr lang="en-US" sz="1600" dirty="0"/>
              <a:t>Integration: As part of the CI pipeline, after code is committed, </a:t>
            </a:r>
            <a:r>
              <a:rPr lang="en-US" sz="1600" dirty="0" err="1"/>
              <a:t>Checkmarx</a:t>
            </a:r>
            <a:r>
              <a:rPr lang="en-US" sz="1600" dirty="0"/>
              <a:t> analyzes the code for vulnerabilities.</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OWASP Zap (CD Stage):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Use: DAST tool that scans web applications for vulnerabilities.</a:t>
            </a:r>
          </a:p>
          <a:p>
            <a:pPr marL="457200" lvl="1" indent="0" algn="l" rtl="0">
              <a:lnSpc>
                <a:spcPct val="90000"/>
              </a:lnSpc>
              <a:spcBef>
                <a:spcPts val="0"/>
              </a:spcBef>
              <a:spcAft>
                <a:spcPts val="0"/>
              </a:spcAft>
              <a:buClr>
                <a:schemeClr val="lt1"/>
              </a:buClr>
              <a:buSzPts val="2000"/>
              <a:buNone/>
            </a:pPr>
            <a:r>
              <a:rPr lang="en-US" sz="1600" dirty="0"/>
              <a:t>Integration: In the CD phase, once an application is running in a staging environment, OWASP Zap can be employed to test for vulnerabilities from an external perspective.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Ansible (Deployment Stage):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Use: An IT automation tool used for application deployment, intra-service orchestration, and other IT needs.</a:t>
            </a:r>
          </a:p>
          <a:p>
            <a:pPr marL="457200" lvl="1" indent="0" algn="l" rtl="0">
              <a:lnSpc>
                <a:spcPct val="90000"/>
              </a:lnSpc>
              <a:spcBef>
                <a:spcPts val="0"/>
              </a:spcBef>
              <a:spcAft>
                <a:spcPts val="0"/>
              </a:spcAft>
              <a:buClr>
                <a:schemeClr val="lt1"/>
              </a:buClr>
              <a:buSzPts val="2000"/>
              <a:buNone/>
            </a:pPr>
            <a:r>
              <a:rPr lang="en-US" sz="1600" dirty="0"/>
              <a:t>Integration: During deployment, Ansible can be used to ensure that server configurations adhere to security best practices.</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Elastic Stack (ELK Stack: Elasticsearch, Logstash, Kibana) (Operations Stage):</a:t>
            </a:r>
          </a:p>
          <a:p>
            <a:pPr marL="457200" lvl="1" indent="0" algn="l" rtl="0">
              <a:lnSpc>
                <a:spcPct val="90000"/>
              </a:lnSpc>
              <a:spcBef>
                <a:spcPts val="0"/>
              </a:spcBef>
              <a:spcAft>
                <a:spcPts val="0"/>
              </a:spcAft>
              <a:buClr>
                <a:schemeClr val="lt1"/>
              </a:buClr>
              <a:buSzPts val="2000"/>
              <a:buNone/>
            </a:pPr>
            <a:endParaRPr lang="en-US" sz="1600" dirty="0"/>
          </a:p>
          <a:p>
            <a:pPr marL="457200" lvl="1" indent="0" algn="l" rtl="0">
              <a:lnSpc>
                <a:spcPct val="90000"/>
              </a:lnSpc>
              <a:spcBef>
                <a:spcPts val="0"/>
              </a:spcBef>
              <a:spcAft>
                <a:spcPts val="0"/>
              </a:spcAft>
              <a:buClr>
                <a:schemeClr val="lt1"/>
              </a:buClr>
              <a:buSzPts val="2000"/>
              <a:buNone/>
            </a:pPr>
            <a:r>
              <a:rPr lang="en-US" sz="1600" dirty="0"/>
              <a:t>Use: Collects, processes, stores, and visualizes data in real-time.</a:t>
            </a:r>
          </a:p>
          <a:p>
            <a:pPr marL="457200" lvl="1" indent="0" algn="l" rtl="0">
              <a:lnSpc>
                <a:spcPct val="90000"/>
              </a:lnSpc>
              <a:spcBef>
                <a:spcPts val="0"/>
              </a:spcBef>
              <a:spcAft>
                <a:spcPts val="0"/>
              </a:spcAft>
              <a:buClr>
                <a:schemeClr val="lt1"/>
              </a:buClr>
              <a:buSzPts val="2000"/>
              <a:buNone/>
            </a:pPr>
            <a:r>
              <a:rPr lang="en-US" sz="1600" dirty="0"/>
              <a:t>Integration: In the operations phase, the ELK Stack can collate logs from various sources, process them, and present them in a dashboard for easy monitoring. Anomalies, breaches, or other security-related events can be flagged for investigation.</a:t>
            </a:r>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5629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Problems:</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Vulnerabilities in code that can be exploited.</a:t>
            </a:r>
          </a:p>
          <a:p>
            <a:pPr marL="342900">
              <a:spcBef>
                <a:spcPts val="0"/>
              </a:spcBef>
              <a:buSzPts val="2000"/>
            </a:pPr>
            <a:r>
              <a:rPr lang="en-US" dirty="0"/>
              <a:t>Inefficient monitoring and delayed vulnerability detection.</a:t>
            </a:r>
          </a:p>
          <a:p>
            <a:pPr marL="342900">
              <a:spcBef>
                <a:spcPts val="0"/>
              </a:spcBef>
              <a:buSzPts val="2000"/>
            </a:pPr>
            <a:r>
              <a:rPr lang="en-US" dirty="0"/>
              <a:t>Lack of end-to-end encryption.</a:t>
            </a:r>
          </a:p>
          <a:p>
            <a:pPr marL="342900">
              <a:spcBef>
                <a:spcPts val="0"/>
              </a:spcBef>
              <a:buSzPts val="2000"/>
            </a:pPr>
            <a:endParaRPr lang="en-US" dirty="0"/>
          </a:p>
          <a:p>
            <a:pPr marL="0" indent="0">
              <a:spcBef>
                <a:spcPts val="0"/>
              </a:spcBef>
              <a:buSzPts val="2000"/>
              <a:buNone/>
            </a:pPr>
            <a:endParaRPr lang="en-US" dirty="0"/>
          </a:p>
          <a:p>
            <a:pPr marL="0" indent="0">
              <a:spcBef>
                <a:spcPts val="0"/>
              </a:spcBef>
              <a:buSzPts val="2000"/>
              <a:buNone/>
            </a:pPr>
            <a:r>
              <a:rPr lang="en-US" dirty="0"/>
              <a:t>Solutions:</a:t>
            </a:r>
          </a:p>
          <a:p>
            <a:pPr marL="342900">
              <a:spcBef>
                <a:spcPts val="0"/>
              </a:spcBef>
              <a:buSzPts val="2000"/>
            </a:pPr>
            <a:endParaRPr lang="en-US" dirty="0"/>
          </a:p>
          <a:p>
            <a:pPr marL="342900">
              <a:spcBef>
                <a:spcPts val="0"/>
              </a:spcBef>
              <a:buSzPts val="2000"/>
            </a:pPr>
            <a:r>
              <a:rPr lang="en-US" dirty="0"/>
              <a:t>Integrate security at every phase of the </a:t>
            </a:r>
            <a:r>
              <a:rPr lang="en-US" dirty="0" err="1"/>
              <a:t>DevSecOps</a:t>
            </a:r>
            <a:r>
              <a:rPr lang="en-US" dirty="0"/>
              <a:t> pipeline.</a:t>
            </a:r>
          </a:p>
          <a:p>
            <a:pPr marL="342900">
              <a:spcBef>
                <a:spcPts val="0"/>
              </a:spcBef>
              <a:buSzPts val="2000"/>
            </a:pPr>
            <a:r>
              <a:rPr lang="en-US" dirty="0"/>
              <a:t>Use automated tools like SonarQube and OWASP Zap.</a:t>
            </a:r>
          </a:p>
          <a:p>
            <a:pPr marL="342900">
              <a:spcBef>
                <a:spcPts val="0"/>
              </a:spcBef>
              <a:buSzPts val="2000"/>
            </a:pPr>
            <a:r>
              <a:rPr lang="en-US" dirty="0"/>
              <a:t>Implement encryption at rest, in flight, and in use.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Risks if Action is Delayed:</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Increased chance of data breaches.</a:t>
            </a:r>
          </a:p>
          <a:p>
            <a:pPr marL="342900">
              <a:spcBef>
                <a:spcPts val="0"/>
              </a:spcBef>
              <a:buSzPts val="2000"/>
            </a:pPr>
            <a:r>
              <a:rPr lang="en-US" dirty="0"/>
              <a:t>Financial and reputational damage.</a:t>
            </a:r>
          </a:p>
          <a:p>
            <a:pPr marL="342900">
              <a:spcBef>
                <a:spcPts val="0"/>
              </a:spcBef>
              <a:buSzPts val="2000"/>
            </a:pPr>
            <a:r>
              <a:rPr lang="en-US" dirty="0"/>
              <a:t>Regulatory penalties for non-compliance.</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Benefits of Immediate Action:</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Proactive security reduces potential exploits.</a:t>
            </a:r>
          </a:p>
          <a:p>
            <a:pPr marL="342900">
              <a:spcBef>
                <a:spcPts val="0"/>
              </a:spcBef>
              <a:buSzPts val="2000"/>
            </a:pPr>
            <a:r>
              <a:rPr lang="en-US" dirty="0"/>
              <a:t>Faster detection and response to threats.</a:t>
            </a:r>
          </a:p>
          <a:p>
            <a:pPr marL="342900">
              <a:spcBef>
                <a:spcPts val="0"/>
              </a:spcBef>
              <a:buSzPts val="2000"/>
            </a:pPr>
            <a:r>
              <a:rPr lang="en-US" dirty="0"/>
              <a:t>Ensures compliance and builds user trust.</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066493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Strategy Gaps:</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Continuous security training for team members lacking.</a:t>
            </a:r>
          </a:p>
          <a:p>
            <a:pPr marL="342900">
              <a:spcBef>
                <a:spcPts val="0"/>
              </a:spcBef>
              <a:buSzPts val="2000"/>
            </a:pPr>
            <a:r>
              <a:rPr lang="en-US" dirty="0"/>
              <a:t>Regular updates of tools and threat intelligence needed.</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Recommended Steps:</a:t>
            </a:r>
          </a:p>
          <a:p>
            <a:pPr marL="0" lvl="0" indent="0" algn="l" rtl="0">
              <a:lnSpc>
                <a:spcPct val="90000"/>
              </a:lnSpc>
              <a:spcBef>
                <a:spcPts val="0"/>
              </a:spcBef>
              <a:spcAft>
                <a:spcPts val="0"/>
              </a:spcAft>
              <a:buClr>
                <a:schemeClr val="lt1"/>
              </a:buClr>
              <a:buSzPts val="2000"/>
              <a:buNone/>
            </a:pPr>
            <a:endParaRPr lang="en-US" dirty="0"/>
          </a:p>
          <a:p>
            <a:pPr marL="342900">
              <a:spcBef>
                <a:spcPts val="0"/>
              </a:spcBef>
              <a:buSzPts val="2000"/>
            </a:pPr>
            <a:r>
              <a:rPr lang="en-US" dirty="0"/>
              <a:t>Implement regular security training sessions.</a:t>
            </a:r>
          </a:p>
          <a:p>
            <a:pPr marL="342900">
              <a:spcBef>
                <a:spcPts val="0"/>
              </a:spcBef>
              <a:buSzPts val="2000"/>
            </a:pPr>
            <a:r>
              <a:rPr lang="en-US" dirty="0"/>
              <a:t>Ensure up-to-date threat intelligence feeds for tools.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28864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Gaps in Security Policy:</a:t>
            </a:r>
          </a:p>
          <a:p>
            <a:pPr marL="914400" lvl="2" indent="0" algn="l" rtl="0">
              <a:lnSpc>
                <a:spcPct val="90000"/>
              </a:lnSpc>
              <a:spcBef>
                <a:spcPts val="0"/>
              </a:spcBef>
              <a:spcAft>
                <a:spcPts val="0"/>
              </a:spcAft>
              <a:buClr>
                <a:schemeClr val="lt1"/>
              </a:buClr>
              <a:buSzPts val="1800"/>
              <a:buNone/>
            </a:pPr>
            <a:endParaRPr lang="en-US" sz="2000" dirty="0"/>
          </a:p>
          <a:p>
            <a:pPr marL="1200150" lvl="2" indent="-285750">
              <a:spcBef>
                <a:spcPts val="0"/>
              </a:spcBef>
            </a:pPr>
            <a:r>
              <a:rPr lang="en-US" sz="2000" dirty="0"/>
              <a:t>Incomplete Coverage: Some areas, like mobile application security or IoT devices, might not be fully addressed.</a:t>
            </a:r>
          </a:p>
          <a:p>
            <a:pPr marL="1200150" lvl="2" indent="-285750">
              <a:spcBef>
                <a:spcPts val="0"/>
              </a:spcBef>
            </a:pPr>
            <a:r>
              <a:rPr lang="en-US" sz="2000" dirty="0"/>
              <a:t>Limited User Training: Not enough emphasis on user security awareness and training programs.</a:t>
            </a:r>
          </a:p>
          <a:p>
            <a:pPr marL="1200150" lvl="2" indent="-285750">
              <a:spcBef>
                <a:spcPts val="0"/>
              </a:spcBef>
            </a:pPr>
            <a:r>
              <a:rPr lang="en-US" sz="2000" dirty="0"/>
              <a:t>Outdated Threat Intelligence: The policy may not cater to the most recent threat vectors and tactics.</a:t>
            </a:r>
          </a:p>
          <a:p>
            <a:pPr marL="1200150" lvl="2" indent="-285750">
              <a:spcBef>
                <a:spcPts val="0"/>
              </a:spcBef>
            </a:pPr>
            <a:r>
              <a:rPr lang="en-US" sz="2000" dirty="0"/>
              <a:t>Lack of Regular Reviews: Absence of a structured review and update process for the policy.</a:t>
            </a:r>
          </a:p>
          <a:p>
            <a:pPr marL="1200150" lvl="2" indent="-285750">
              <a:spcBef>
                <a:spcPts val="0"/>
              </a:spcBef>
            </a:pPr>
            <a:r>
              <a:rPr lang="en-US" sz="2000" dirty="0"/>
              <a:t>Missing Disaster Recovery Protocols: Insufficient guidelines on recovery and continuity plans for major breaches.</a:t>
            </a:r>
          </a:p>
          <a:p>
            <a:pPr marL="1200150" lvl="2" indent="-285750">
              <a:spcBef>
                <a:spcPts val="0"/>
              </a:spcBef>
            </a:pPr>
            <a:r>
              <a:rPr lang="en-US" sz="2000" dirty="0"/>
              <a:t>Third-party Integrations: The policy may not sufficiently cover security criteria for third-party software integrations.</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88900" algn="l" rtl="0">
              <a:lnSpc>
                <a:spcPct val="90000"/>
              </a:lnSpc>
              <a:spcBef>
                <a:spcPts val="1000"/>
              </a:spcBef>
              <a:spcAft>
                <a:spcPts val="0"/>
              </a:spcAft>
              <a:buClr>
                <a:schemeClr val="lt1"/>
              </a:buClr>
              <a:buSzPts val="2200"/>
              <a:buNone/>
            </a:pPr>
            <a:r>
              <a:rPr lang="en-US" dirty="0"/>
              <a:t>Standards for Future Security:</a:t>
            </a:r>
          </a:p>
          <a:p>
            <a:pPr marL="228600" lvl="0" indent="-88900" algn="l" rtl="0">
              <a:lnSpc>
                <a:spcPct val="90000"/>
              </a:lnSpc>
              <a:spcBef>
                <a:spcPts val="1000"/>
              </a:spcBef>
              <a:spcAft>
                <a:spcPts val="0"/>
              </a:spcAft>
              <a:buClr>
                <a:schemeClr val="lt1"/>
              </a:buClr>
              <a:buSzPts val="2200"/>
              <a:buNone/>
            </a:pPr>
            <a:endParaRPr lang="en-US" dirty="0"/>
          </a:p>
          <a:p>
            <a:pPr marL="482600">
              <a:buSzPts val="2200"/>
            </a:pPr>
            <a:r>
              <a:rPr lang="en-US" dirty="0"/>
              <a:t>ISO/IEC 27001: For a systematic approach to managing sensitive information and ensuring data security.</a:t>
            </a:r>
          </a:p>
          <a:p>
            <a:pPr marL="482600">
              <a:buSzPts val="2200"/>
            </a:pPr>
            <a:r>
              <a:rPr lang="en-US" dirty="0"/>
              <a:t>NIST SP 800-53: Detailed security controls for all U.S. federal information systems except those related to national security.</a:t>
            </a:r>
          </a:p>
          <a:p>
            <a:pPr marL="482600">
              <a:buSzPts val="2200"/>
            </a:pPr>
            <a:r>
              <a:rPr lang="en-US" dirty="0"/>
              <a:t>OWASP Top 10: To address the most critical web application vulnerabilities.</a:t>
            </a:r>
          </a:p>
          <a:p>
            <a:pPr marL="482600">
              <a:buSzPts val="2200"/>
            </a:pPr>
            <a:r>
              <a:rPr lang="en-US" dirty="0"/>
              <a:t>CIS Critical Security Controls: Prioritized best practices to stop the most pervasive and dangerous threats.</a:t>
            </a:r>
          </a:p>
          <a:p>
            <a:pPr marL="482600">
              <a:buSzPts val="2200"/>
            </a:pPr>
            <a:r>
              <a:rPr lang="en-US" dirty="0"/>
              <a:t>PCI DSS: Essential for businesses that store, process, or transmit credit card data.</a:t>
            </a:r>
          </a:p>
          <a:p>
            <a:pPr marL="482600">
              <a:buSzPts val="2200"/>
            </a:pPr>
            <a:r>
              <a:rPr lang="en-US" dirty="0"/>
              <a:t>GDPR &amp; CCPA: Adopt privacy standards to be compliant with global data protection regulations.</a:t>
            </a:r>
          </a:p>
          <a:p>
            <a:pPr marL="482600">
              <a:buSzPts val="2200"/>
            </a:pPr>
            <a:r>
              <a:rPr lang="en-US" dirty="0"/>
              <a:t>MITRE ATT&amp;CK Framework: Understand and combat advanced persistent threats.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Dunham, R. (2020, May 5). Information Security Policies: Why They Are Important To Your Organization. Linford &amp; Company LLP. </a:t>
            </a:r>
            <a:r>
              <a:rPr lang="en-US" dirty="0">
                <a:hlinkClick r:id="rId4"/>
              </a:rPr>
              <a:t>https://linfordco.com/blog/information-security-policies/</a:t>
            </a:r>
            <a:endParaRPr lang="en-US" dirty="0"/>
          </a:p>
          <a:p>
            <a:pPr marL="228600" lvl="0" indent="-228600" algn="l" rtl="0">
              <a:lnSpc>
                <a:spcPct val="90000"/>
              </a:lnSpc>
              <a:spcBef>
                <a:spcPts val="0"/>
              </a:spcBef>
              <a:spcAft>
                <a:spcPts val="0"/>
              </a:spcAft>
              <a:buClr>
                <a:schemeClr val="lt1"/>
              </a:buClr>
              <a:buSzPts val="2200"/>
              <a:buChar char="•"/>
            </a:pPr>
            <a:r>
              <a:rPr lang="en-US" dirty="0"/>
              <a:t>Murray, A. (2020, June 13). Secure Coding: A Practical Guide. Mend.io. </a:t>
            </a:r>
            <a:r>
              <a:rPr lang="en-US" dirty="0">
                <a:hlinkClick r:id="rId5"/>
              </a:rPr>
              <a:t>https://www.mend.io/blog/secure-coding/</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This Threat Matrix is a strategic tool used in cybersecurity risk management to visualize and prioritize potential threats based on two primary criteria: severity and likelihood.</a:t>
            </a:r>
            <a:endParaRPr lang="en-US" dirty="0"/>
          </a:p>
        </p:txBody>
      </p:sp>
      <p:graphicFrame>
        <p:nvGraphicFramePr>
          <p:cNvPr id="161" name="Google Shape;161;p4" descr="Alt text required"/>
          <p:cNvGraphicFramePr/>
          <p:nvPr>
            <p:extLst>
              <p:ext uri="{D42A27DB-BD31-4B8C-83A1-F6EECF244321}">
                <p14:modId xmlns:p14="http://schemas.microsoft.com/office/powerpoint/2010/main" val="3470247287"/>
              </p:ext>
            </p:extLst>
          </p:nvPr>
        </p:nvGraphicFramePr>
        <p:xfrm>
          <a:off x="3171900" y="2561050"/>
          <a:ext cx="7835225" cy="35676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STD-009-CPP (Medium): This standard, while of medium risk, has shown signs of being a common target in similar environments, making it more likely to be exploited.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STD-004-CPP (Critical): This standard poses a critical risk, likely due to a common vulnerability that attackers frequently exploit. Immediate mitigation measures are essential.</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STD-003-CPP (Medium): A medium risk that, due to various factors (perhaps updated tools or less exposure), is unlikely to be immediately exploited.</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STD-001-CPP (High): Though a high-risk standard, based on our current landscape and protective measures, the likelihood of it being exploited is less compared to other high risks.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200"/>
              <a:buNone/>
            </a:pPr>
            <a:r>
              <a:rPr lang="en-US" dirty="0"/>
              <a:t>1. Principle: Secure Design</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STD-001-CPP: Ensure modular design to restrict unauthorized access.</a:t>
            </a:r>
          </a:p>
          <a:p>
            <a:pPr marL="0" lvl="0" indent="0" algn="l" rtl="0">
              <a:lnSpc>
                <a:spcPct val="90000"/>
              </a:lnSpc>
              <a:spcBef>
                <a:spcPts val="0"/>
              </a:spcBef>
              <a:spcAft>
                <a:spcPts val="0"/>
              </a:spcAft>
              <a:buClr>
                <a:schemeClr val="lt1"/>
              </a:buClr>
              <a:buSzPts val="2200"/>
              <a:buNone/>
            </a:pPr>
            <a:r>
              <a:rPr lang="en-US" dirty="0"/>
              <a:t>- STD-004-CPP: Utilize threat modeling in the initial design phase.</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2. Principle: Least Privilege</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STD-002-CPP: Use role-based access controls.</a:t>
            </a:r>
          </a:p>
          <a:p>
            <a:pPr marL="0" lvl="0" indent="0" algn="l" rtl="0">
              <a:lnSpc>
                <a:spcPct val="90000"/>
              </a:lnSpc>
              <a:spcBef>
                <a:spcPts val="0"/>
              </a:spcBef>
              <a:spcAft>
                <a:spcPts val="0"/>
              </a:spcAft>
              <a:buClr>
                <a:schemeClr val="lt1"/>
              </a:buClr>
              <a:buSzPts val="2200"/>
              <a:buNone/>
            </a:pPr>
            <a:r>
              <a:rPr lang="en-US" dirty="0"/>
              <a:t>- STD-006-CPP: Ensure functions access only what they need.</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3. Principle: Input Validation</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STD-003-CPP: Sanitize and validate all user inputs.</a:t>
            </a:r>
          </a:p>
          <a:p>
            <a:pPr marL="0" lvl="0" indent="0" algn="l" rtl="0">
              <a:lnSpc>
                <a:spcPct val="90000"/>
              </a:lnSpc>
              <a:spcBef>
                <a:spcPts val="0"/>
              </a:spcBef>
              <a:spcAft>
                <a:spcPts val="0"/>
              </a:spcAft>
              <a:buClr>
                <a:schemeClr val="lt1"/>
              </a:buClr>
              <a:buSzPts val="2200"/>
              <a:buNone/>
            </a:pPr>
            <a:r>
              <a:rPr lang="en-US" dirty="0"/>
              <a:t>- STD-007-CPP: Reject any unexpected or abnormal inputs.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ts val="2200"/>
              <a:buNone/>
            </a:pPr>
            <a:r>
              <a:rPr lang="en-US" dirty="0"/>
              <a:t>4. Principle: Secure Defaults</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STD-005-CPP: Systems must fail securely in unknown scenarios.</a:t>
            </a:r>
          </a:p>
          <a:p>
            <a:pPr marL="0" lvl="0" indent="0" algn="l" rtl="0">
              <a:lnSpc>
                <a:spcPct val="90000"/>
              </a:lnSpc>
              <a:spcBef>
                <a:spcPts val="0"/>
              </a:spcBef>
              <a:spcAft>
                <a:spcPts val="0"/>
              </a:spcAft>
              <a:buClr>
                <a:schemeClr val="lt1"/>
              </a:buClr>
              <a:buSzPts val="2200"/>
              <a:buNone/>
            </a:pPr>
            <a:r>
              <a:rPr lang="en-US" dirty="0"/>
              <a:t>- STD-008-CPP: Ensure all configurations are set to maximum security by default.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5. Principle: Error Handling</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STD-009-CPP: Ensure error messages don't leak sensitive information.</a:t>
            </a:r>
          </a:p>
          <a:p>
            <a:pPr marL="0" lvl="0" indent="0" algn="l" rtl="0">
              <a:lnSpc>
                <a:spcPct val="90000"/>
              </a:lnSpc>
              <a:spcBef>
                <a:spcPts val="0"/>
              </a:spcBef>
              <a:spcAft>
                <a:spcPts val="0"/>
              </a:spcAft>
              <a:buClr>
                <a:schemeClr val="lt1"/>
              </a:buClr>
              <a:buSzPts val="2200"/>
              <a:buNone/>
            </a:pPr>
            <a:r>
              <a:rPr lang="en-US" dirty="0"/>
              <a:t>- STD-010-CPP: Handle exceptions securely without causing system instability.</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6. Principle: Data Protection</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STD-001-CPP: Encrypt sensitive data at rest.</a:t>
            </a:r>
          </a:p>
          <a:p>
            <a:pPr marL="0" lvl="0" indent="0" algn="l" rtl="0">
              <a:lnSpc>
                <a:spcPct val="90000"/>
              </a:lnSpc>
              <a:spcBef>
                <a:spcPts val="0"/>
              </a:spcBef>
              <a:spcAft>
                <a:spcPts val="0"/>
              </a:spcAft>
              <a:buClr>
                <a:schemeClr val="lt1"/>
              </a:buClr>
              <a:buSzPts val="2200"/>
              <a:buNone/>
            </a:pPr>
            <a:r>
              <a:rPr lang="en-US" dirty="0"/>
              <a:t>- STD-002-CPP: Encrypt sensitive data in transit.</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0279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ts val="2200"/>
              <a:buNone/>
            </a:pPr>
            <a:r>
              <a:rPr lang="en-US" dirty="0"/>
              <a:t>7. Principle: Regular Audits</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STD-003-CPP: Conduct routine static and dynamic code analysis.</a:t>
            </a:r>
          </a:p>
          <a:p>
            <a:pPr marL="0" lvl="0" indent="0" algn="l" rtl="0">
              <a:lnSpc>
                <a:spcPct val="90000"/>
              </a:lnSpc>
              <a:spcBef>
                <a:spcPts val="0"/>
              </a:spcBef>
              <a:spcAft>
                <a:spcPts val="0"/>
              </a:spcAft>
              <a:buClr>
                <a:schemeClr val="lt1"/>
              </a:buClr>
              <a:buSzPts val="2200"/>
              <a:buNone/>
            </a:pPr>
            <a:r>
              <a:rPr lang="en-US" dirty="0"/>
              <a:t>- STD-004-CPP: Schedule regular third-party security audits.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8. Principle: Patch Management</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STD-005-CPP: Ensure timely patching of all software dependencies.</a:t>
            </a:r>
          </a:p>
          <a:p>
            <a:pPr marL="0" lvl="0" indent="0" algn="l" rtl="0">
              <a:lnSpc>
                <a:spcPct val="90000"/>
              </a:lnSpc>
              <a:spcBef>
                <a:spcPts val="0"/>
              </a:spcBef>
              <a:spcAft>
                <a:spcPts val="0"/>
              </a:spcAft>
              <a:buClr>
                <a:schemeClr val="lt1"/>
              </a:buClr>
              <a:buSzPts val="2200"/>
              <a:buNone/>
            </a:pPr>
            <a:r>
              <a:rPr lang="en-US" dirty="0"/>
              <a:t>- STD-006-CPP: Keep abreast of vulnerability disclosures related to used technologies.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9. Principle: Security Training</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STD-007-CPP: Mandatory training for secure coding practices.</a:t>
            </a:r>
          </a:p>
          <a:p>
            <a:pPr marL="0" lvl="0" indent="0" algn="l" rtl="0">
              <a:lnSpc>
                <a:spcPct val="90000"/>
              </a:lnSpc>
              <a:spcBef>
                <a:spcPts val="0"/>
              </a:spcBef>
              <a:spcAft>
                <a:spcPts val="0"/>
              </a:spcAft>
              <a:buClr>
                <a:schemeClr val="lt1"/>
              </a:buClr>
              <a:buSzPts val="2200"/>
              <a:buNone/>
            </a:pPr>
            <a:r>
              <a:rPr lang="en-US" dirty="0"/>
              <a:t>- STD-008-CPP: Regular updates on emerging threat vectors and mitigation.</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05187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10. Principle: Incident Response</a:t>
            </a:r>
          </a:p>
          <a:p>
            <a:pPr marL="0" lvl="0" indent="0" algn="l" rtl="0">
              <a:lnSpc>
                <a:spcPct val="90000"/>
              </a:lnSpc>
              <a:spcBef>
                <a:spcPts val="0"/>
              </a:spcBef>
              <a:spcAft>
                <a:spcPts val="0"/>
              </a:spcAft>
              <a:buClr>
                <a:schemeClr val="lt1"/>
              </a:buClr>
              <a:buSzPts val="2200"/>
              <a:buNone/>
            </a:pPr>
            <a:r>
              <a:rPr lang="en-US" dirty="0"/>
              <a:t>- Standards:</a:t>
            </a:r>
          </a:p>
          <a:p>
            <a:pPr marL="0" lvl="0" indent="0" algn="l" rtl="0">
              <a:lnSpc>
                <a:spcPct val="90000"/>
              </a:lnSpc>
              <a:spcBef>
                <a:spcPts val="0"/>
              </a:spcBef>
              <a:spcAft>
                <a:spcPts val="0"/>
              </a:spcAft>
              <a:buClr>
                <a:schemeClr val="lt1"/>
              </a:buClr>
              <a:buSzPts val="2200"/>
              <a:buNone/>
            </a:pPr>
            <a:r>
              <a:rPr lang="en-US" dirty="0"/>
              <a:t>- STD-009-CPP: Establish a robust incident response plan.</a:t>
            </a:r>
          </a:p>
          <a:p>
            <a:pPr marL="0" lvl="0" indent="0" algn="l" rtl="0">
              <a:lnSpc>
                <a:spcPct val="90000"/>
              </a:lnSpc>
              <a:spcBef>
                <a:spcPts val="0"/>
              </a:spcBef>
              <a:spcAft>
                <a:spcPts val="0"/>
              </a:spcAft>
              <a:buClr>
                <a:schemeClr val="lt1"/>
              </a:buClr>
              <a:buSzPts val="2200"/>
              <a:buNone/>
            </a:pPr>
            <a:r>
              <a:rPr lang="en-US" dirty="0"/>
              <a:t>- STD-010-CPP: Regularly test and update the incident response plan.</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9877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000"/>
              <a:buNone/>
            </a:pPr>
            <a:r>
              <a:rPr lang="en-US" dirty="0"/>
              <a:t>1. STD-001-CPP: High, 2</a:t>
            </a:r>
          </a:p>
          <a:p>
            <a:pPr marL="0" indent="0">
              <a:spcBef>
                <a:spcPts val="0"/>
              </a:spcBef>
              <a:buSzPts val="2000"/>
              <a:buNone/>
            </a:pPr>
            <a:r>
              <a:rPr lang="en-US" dirty="0"/>
              <a:t>2. STD-002-CPP: High, 2</a:t>
            </a:r>
          </a:p>
          <a:p>
            <a:pPr marL="0" indent="0">
              <a:spcBef>
                <a:spcPts val="0"/>
              </a:spcBef>
              <a:buSzPts val="2000"/>
              <a:buNone/>
            </a:pPr>
            <a:r>
              <a:rPr lang="en-US" dirty="0"/>
              <a:t>3. STD-003-CPP: High, 2</a:t>
            </a:r>
          </a:p>
          <a:p>
            <a:pPr marL="0" lvl="0" indent="0" algn="l" rtl="0">
              <a:lnSpc>
                <a:spcPct val="90000"/>
              </a:lnSpc>
              <a:spcBef>
                <a:spcPts val="0"/>
              </a:spcBef>
              <a:spcAft>
                <a:spcPts val="0"/>
              </a:spcAft>
              <a:buClr>
                <a:schemeClr val="lt1"/>
              </a:buClr>
              <a:buSzPts val="2000"/>
              <a:buNone/>
            </a:pPr>
            <a:r>
              <a:rPr lang="en-US" dirty="0"/>
              <a:t>4. STD-004-CPP: Critical, 1</a:t>
            </a:r>
          </a:p>
          <a:p>
            <a:pPr marL="0" indent="0">
              <a:spcBef>
                <a:spcPts val="0"/>
              </a:spcBef>
              <a:buSzPts val="2000"/>
              <a:buNone/>
            </a:pPr>
            <a:r>
              <a:rPr lang="en-US" dirty="0"/>
              <a:t>5. STD-005-CPP: High, 2</a:t>
            </a:r>
          </a:p>
          <a:p>
            <a:pPr marL="0" indent="0">
              <a:spcBef>
                <a:spcPts val="0"/>
              </a:spcBef>
              <a:buSzPts val="2000"/>
              <a:buNone/>
            </a:pPr>
            <a:r>
              <a:rPr lang="en-US" dirty="0"/>
              <a:t>6. STD-006-CPP: High, 2</a:t>
            </a:r>
          </a:p>
          <a:p>
            <a:pPr marL="0" indent="0">
              <a:spcBef>
                <a:spcPts val="0"/>
              </a:spcBef>
              <a:buSzPts val="2000"/>
              <a:buNone/>
            </a:pPr>
            <a:r>
              <a:rPr lang="en-US" dirty="0"/>
              <a:t>7. STD-007-CPP: High, 2</a:t>
            </a:r>
          </a:p>
          <a:p>
            <a:pPr marL="0" indent="0">
              <a:spcBef>
                <a:spcPts val="0"/>
              </a:spcBef>
              <a:buSzPts val="2000"/>
              <a:buNone/>
            </a:pPr>
            <a:r>
              <a:rPr lang="en-US" dirty="0"/>
              <a:t>8. STD-008-CPP: High, 2</a:t>
            </a:r>
          </a:p>
          <a:p>
            <a:pPr marL="0" lvl="0" indent="0" algn="l" rtl="0">
              <a:lnSpc>
                <a:spcPct val="90000"/>
              </a:lnSpc>
              <a:spcBef>
                <a:spcPts val="0"/>
              </a:spcBef>
              <a:spcAft>
                <a:spcPts val="0"/>
              </a:spcAft>
              <a:buClr>
                <a:schemeClr val="lt1"/>
              </a:buClr>
              <a:buSzPts val="2000"/>
              <a:buNone/>
            </a:pPr>
            <a:r>
              <a:rPr lang="en-US" dirty="0"/>
              <a:t>9. STD-009-CPP: Medium, 2</a:t>
            </a:r>
          </a:p>
          <a:p>
            <a:pPr marL="0" lvl="0" indent="0" algn="l" rtl="0">
              <a:lnSpc>
                <a:spcPct val="90000"/>
              </a:lnSpc>
              <a:spcBef>
                <a:spcPts val="0"/>
              </a:spcBef>
              <a:spcAft>
                <a:spcPts val="0"/>
              </a:spcAft>
              <a:buClr>
                <a:schemeClr val="lt1"/>
              </a:buClr>
              <a:buSzPts val="2000"/>
              <a:buNone/>
            </a:pPr>
            <a:r>
              <a:rPr lang="en-US" dirty="0"/>
              <a:t>10. STD-010-CPP: High, 3</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Severity indicates how impactful the vulnerability can be if exploited (e.g., High, Medium, Low, Critical).</a:t>
            </a:r>
          </a:p>
          <a:p>
            <a:pPr marL="0" lvl="0" indent="0" algn="l" rtl="0">
              <a:lnSpc>
                <a:spcPct val="90000"/>
              </a:lnSpc>
              <a:spcBef>
                <a:spcPts val="0"/>
              </a:spcBef>
              <a:spcAft>
                <a:spcPts val="0"/>
              </a:spcAft>
              <a:buClr>
                <a:schemeClr val="lt1"/>
              </a:buClr>
              <a:buSzPts val="2000"/>
              <a:buNone/>
            </a:pPr>
            <a:r>
              <a:rPr lang="en-US" dirty="0"/>
              <a:t>Occurrence determines how often this vulnerability tends to appear in coding practices or how likely it is to be encountered (e.g., numbers you provided, where 1 is most common and 3 is least common).</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Clr>
                <a:schemeClr val="lt1"/>
              </a:buClr>
              <a:buSzPts val="1600"/>
              <a:buNone/>
            </a:pPr>
            <a:r>
              <a:rPr lang="en-US" sz="1600" dirty="0"/>
              <a:t>Encryption at Rest:</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What it is:</a:t>
            </a:r>
          </a:p>
          <a:p>
            <a:pPr marL="0" lvl="0" indent="0" algn="l" rtl="0">
              <a:lnSpc>
                <a:spcPct val="90000"/>
              </a:lnSpc>
              <a:spcBef>
                <a:spcPts val="1000"/>
              </a:spcBef>
              <a:spcAft>
                <a:spcPts val="0"/>
              </a:spcAft>
              <a:buClr>
                <a:schemeClr val="lt1"/>
              </a:buClr>
              <a:buSzPts val="1600"/>
              <a:buNone/>
            </a:pPr>
            <a:r>
              <a:rPr lang="en-US" sz="1600" dirty="0"/>
              <a:t>Encryption at rest refers to the encryption of data that is stored physically in any digital form. This encompasses data residing in databases, file systems, or other structured storage methods.</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Policy:</a:t>
            </a:r>
          </a:p>
          <a:p>
            <a:pPr marL="0" lvl="0" indent="0" algn="l" rtl="0">
              <a:lnSpc>
                <a:spcPct val="90000"/>
              </a:lnSpc>
              <a:spcBef>
                <a:spcPts val="1000"/>
              </a:spcBef>
              <a:spcAft>
                <a:spcPts val="0"/>
              </a:spcAft>
              <a:buClr>
                <a:schemeClr val="lt1"/>
              </a:buClr>
              <a:buSzPts val="1600"/>
              <a:buNone/>
            </a:pPr>
            <a:r>
              <a:rPr lang="en-US" sz="1600" dirty="0"/>
              <a:t>All sensitive and critical data, including personally identifiable information (PII) and financial data stored in databases, file systems, or cloud storage, should be encrypted. This encryption must employ strong algorithms and methods. Key management practices must be rigorous, with encryption keys stored securely and separate from the data they encrypt.</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Rationale:</a:t>
            </a:r>
          </a:p>
          <a:p>
            <a:pPr marL="0" lvl="0" indent="0" algn="l" rtl="0">
              <a:lnSpc>
                <a:spcPct val="90000"/>
              </a:lnSpc>
              <a:spcBef>
                <a:spcPts val="1000"/>
              </a:spcBef>
              <a:spcAft>
                <a:spcPts val="0"/>
              </a:spcAft>
              <a:buClr>
                <a:schemeClr val="lt1"/>
              </a:buClr>
              <a:buSzPts val="1600"/>
              <a:buNone/>
            </a:pPr>
            <a:r>
              <a:rPr lang="en-US" sz="1600" dirty="0"/>
              <a:t>Encrypting data at rest ensures protection against unauthorized access to stored data. This safeguards the confidentiality of the information and helps prevent potential data breaches.</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1432</TotalTime>
  <Words>8383</Words>
  <Application>Microsoft Office PowerPoint</Application>
  <PresentationFormat>Widescreen</PresentationFormat>
  <Paragraphs>573</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Century Gothic</vt:lpstr>
      <vt:lpstr>Arial</vt:lpstr>
      <vt:lpstr>Vapor Trail</vt:lpstr>
      <vt:lpstr>Green Pace</vt:lpstr>
      <vt:lpstr>OVERVIEW: DEFENSE IN DEPTH</vt:lpstr>
      <vt:lpstr>THREATS MATRIX</vt:lpstr>
      <vt:lpstr>10 PRINCIPLES</vt:lpstr>
      <vt:lpstr>10 PRINCIPLES</vt:lpstr>
      <vt:lpstr>10 PRINCIPLES</vt:lpstr>
      <vt:lpstr>10 PRINCIPLES</vt:lpstr>
      <vt:lpstr>CODING STANDARDS</vt:lpstr>
      <vt:lpstr>ENCRYPTION POLICIES</vt:lpstr>
      <vt:lpstr>ENCRYPTION POLICIES</vt:lpstr>
      <vt:lpstr>TRIPLE-A POLICIES</vt:lpstr>
      <vt:lpstr>TRIPLE-A POLICIES</vt:lpstr>
      <vt:lpstr>TRIPLE-A POLICIES</vt:lpstr>
      <vt:lpstr>Unit Testing</vt:lpstr>
      <vt:lpstr>Unit Testing</vt:lpstr>
      <vt:lpstr>Unit Testing</vt:lpstr>
      <vt:lpstr>Unit Testing</vt:lpstr>
      <vt:lpstr>Unit Testing</vt:lpstr>
      <vt:lpstr>Unit Testing</vt:lpstr>
      <vt:lpstr>AUTOMATION SUMMARY</vt:lpstr>
      <vt:lpstr>TOOLS</vt:lpstr>
      <vt:lpstr>TOOLS</vt:lpstr>
      <vt:lpstr>RISKS AND BENEFITS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Sawyer Kent</cp:lastModifiedBy>
  <cp:revision>6</cp:revision>
  <dcterms:created xsi:type="dcterms:W3CDTF">2020-08-19T17:59:24Z</dcterms:created>
  <dcterms:modified xsi:type="dcterms:W3CDTF">2023-08-20T16:32:33Z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