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5"/>
  </p:notesMasterIdLst>
  <p:sldIdLst>
    <p:sldId id="270" r:id="rId2"/>
    <p:sldId id="273" r:id="rId3"/>
    <p:sldId id="257" r:id="rId4"/>
    <p:sldId id="261" r:id="rId5"/>
    <p:sldId id="259" r:id="rId6"/>
    <p:sldId id="260" r:id="rId7"/>
    <p:sldId id="263" r:id="rId8"/>
    <p:sldId id="275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90" r:id="rId20"/>
    <p:sldId id="291" r:id="rId21"/>
    <p:sldId id="292" r:id="rId22"/>
    <p:sldId id="293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837" autoAdjust="0"/>
    <p:restoredTop sz="96057" autoAdjust="0"/>
  </p:normalViewPr>
  <p:slideViewPr>
    <p:cSldViewPr snapToGrid="0">
      <p:cViewPr varScale="1">
        <p:scale>
          <a:sx n="125" d="100"/>
          <a:sy n="125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785E8-5C42-4D56-A1A9-42E23AA06489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ABE07-8F4E-4077-B889-EDE25FAE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11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ABE07-8F4E-4077-B889-EDE25FAE9B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39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ABE07-8F4E-4077-B889-EDE25FAE9B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4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ABE07-8F4E-4077-B889-EDE25FAE9B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27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ABE07-8F4E-4077-B889-EDE25FAE9B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30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ABE07-8F4E-4077-B889-EDE25FAE9B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48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ABE07-8F4E-4077-B889-EDE25FAE9B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20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ABE07-8F4E-4077-B889-EDE25FAE9B6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12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ABE07-8F4E-4077-B889-EDE25FAE9B6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1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269239" y="6220685"/>
            <a:ext cx="3115574" cy="3895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9738474" y="6414518"/>
            <a:ext cx="2184288" cy="1524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913" y="1725569"/>
            <a:ext cx="1293759" cy="2689656"/>
          </a:xfrm>
          <a:prstGeom prst="rect">
            <a:avLst/>
          </a:prstGeom>
        </p:spPr>
      </p:pic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8919" y="3532808"/>
            <a:ext cx="6273418" cy="882418"/>
          </a:xfrm>
          <a:prstGeom prst="rect">
            <a:avLst/>
          </a:prstGeo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7118" y="1731376"/>
            <a:ext cx="9860610" cy="1801436"/>
          </a:xfrm>
          <a:prstGeom prst="rect">
            <a:avLst/>
          </a:prstGeo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76240"/>
            <a:ext cx="12192000" cy="13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23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7546">
          <p15:clr>
            <a:srgbClr val="C35EA4"/>
          </p15:clr>
        </p15:guide>
        <p15:guide id="2" orient="horz" pos="331">
          <p15:clr>
            <a:srgbClr val="C35EA4"/>
          </p15:clr>
        </p15:guide>
        <p15:guide id="3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913" y="1725569"/>
            <a:ext cx="1293759" cy="26896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28358" y="6072295"/>
            <a:ext cx="1522404" cy="32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957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16509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C9E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>
          <a:xfrm>
            <a:off x="269240" y="289511"/>
            <a:ext cx="11655840" cy="899665"/>
          </a:xfrm>
          <a:prstGeom prst="rect">
            <a:avLst/>
          </a:prstGeom>
        </p:spPr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351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940189-781B-4801-A039-6C48693E46AF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4A96F1-86D6-4D20-877B-90F2B31AA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0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2" y="-287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850" y="1732489"/>
            <a:ext cx="9859116" cy="1793104"/>
          </a:xfrm>
          <a:prstGeom prst="rect">
            <a:avLst/>
          </a:prstGeo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9849" y="3534285"/>
            <a:ext cx="9860674" cy="795440"/>
          </a:xfrm>
          <a:prstGeom prst="rect">
            <a:avLst/>
          </a:prstGeo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76240"/>
            <a:ext cx="12192000" cy="13817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913" y="1725569"/>
            <a:ext cx="1293759" cy="26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8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748107"/>
            <a:ext cx="9860674" cy="1796217"/>
          </a:xfrm>
          <a:prstGeom prst="rect">
            <a:avLst/>
          </a:prstGeo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913" y="1725569"/>
            <a:ext cx="1293759" cy="26896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76240"/>
            <a:ext cx="12192000" cy="13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3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474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gradFill>
                  <a:gsLst>
                    <a:gs pos="2920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85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795393"/>
            <a:ext cx="9860672" cy="3354576"/>
          </a:xfrm>
          <a:prstGeom prst="rect">
            <a:avLst/>
          </a:prstGeom>
        </p:spPr>
        <p:txBody>
          <a:bodyPr/>
          <a:lstStyle>
            <a:lvl1pPr marL="228766" indent="-228766">
              <a:defRPr sz="5882" baseline="0"/>
            </a:lvl1pPr>
          </a:lstStyle>
          <a:p>
            <a:r>
              <a:rPr lang="en-US" dirty="0" smtClean="0"/>
              <a:t>“Sample quote goes here. Design is easier than it looks, and more important than it seems.”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22927" y="4158480"/>
            <a:ext cx="5003410" cy="4994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 smtClean="0"/>
              <a:t>Author Name</a:t>
            </a:r>
          </a:p>
        </p:txBody>
      </p:sp>
    </p:spTree>
    <p:extLst>
      <p:ext uri="{BB962C8B-B14F-4D97-AF65-F5344CB8AC3E}">
        <p14:creationId xmlns:p14="http://schemas.microsoft.com/office/powerpoint/2010/main" val="32206577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763530"/>
          </a:xfrm>
          <a:prstGeom prst="rect">
            <a:avLst/>
          </a:prstGeom>
        </p:spPr>
        <p:txBody>
          <a:bodyPr/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25051" y="1906413"/>
            <a:ext cx="4214127" cy="40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42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0-50 Lef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4214" y="1217195"/>
            <a:ext cx="5378548" cy="899665"/>
          </a:xfrm>
          <a:prstGeom prst="rect">
            <a:avLst/>
          </a:prstGeom>
        </p:spPr>
        <p:txBody>
          <a:bodyPr/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215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372" b="1">
                <a:gradFill>
                  <a:gsLst>
                    <a:gs pos="13139">
                      <a:srgbClr val="FFFFFF"/>
                    </a:gs>
                    <a:gs pos="38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25051" y="1906413"/>
            <a:ext cx="4214127" cy="40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16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25051" y="1906413"/>
            <a:ext cx="4214127" cy="401304"/>
          </a:xfrm>
          <a:prstGeom prst="rect">
            <a:avLst/>
          </a:prstGeom>
        </p:spPr>
      </p:pic>
      <p:grpSp>
        <p:nvGrpSpPr>
          <p:cNvPr id="6" name="Group 5"/>
          <p:cNvGrpSpPr>
            <a:grpSpLocks noChangeAspect="1"/>
          </p:cNvGrpSpPr>
          <p:nvPr/>
        </p:nvGrpSpPr>
        <p:grpSpPr bwMode="invGray">
          <a:xfrm>
            <a:off x="-1" y="6629345"/>
            <a:ext cx="12191377" cy="228655"/>
            <a:chOff x="0" y="4972024"/>
            <a:chExt cx="9143999" cy="171476"/>
          </a:xfrm>
        </p:grpSpPr>
        <p:sp>
          <p:nvSpPr>
            <p:cNvPr id="7" name="Rectangle 6"/>
            <p:cNvSpPr/>
            <p:nvPr userDrawn="1"/>
          </p:nvSpPr>
          <p:spPr bwMode="invGray">
            <a:xfrm>
              <a:off x="0" y="4972024"/>
              <a:ext cx="6171508" cy="171476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ln>
                  <a:noFill/>
                </a:ln>
              </a:endParaRPr>
            </a:p>
          </p:txBody>
        </p:sp>
        <p:sp>
          <p:nvSpPr>
            <p:cNvPr id="8" name="Rectangle 7"/>
            <p:cNvSpPr/>
            <p:nvPr userDrawn="1"/>
          </p:nvSpPr>
          <p:spPr bwMode="invGray">
            <a:xfrm>
              <a:off x="6171508" y="4972024"/>
              <a:ext cx="2972491" cy="1714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800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2" r:id="rId3"/>
    <p:sldLayoutId id="2147483683" r:id="rId4"/>
    <p:sldLayoutId id="2147483684" r:id="rId5"/>
    <p:sldLayoutId id="2147483691" r:id="rId6"/>
    <p:sldLayoutId id="2147483694" r:id="rId7"/>
    <p:sldLayoutId id="2147483696" r:id="rId8"/>
    <p:sldLayoutId id="2147483697" r:id="rId9"/>
    <p:sldLayoutId id="2147483698" r:id="rId10"/>
    <p:sldLayoutId id="2147483701" r:id="rId11"/>
    <p:sldLayoutId id="2147483703" r:id="rId12"/>
    <p:sldLayoutId id="2147483704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219">
          <p15:clr>
            <a:srgbClr val="5ACBF0"/>
          </p15:clr>
        </p15:guide>
        <p15:guide id="2">
          <p15:clr>
            <a:srgbClr val="5ACBF0"/>
          </p15:clr>
        </p15:guide>
        <p15:guide id="3" orient="horz" pos="4406">
          <p15:clr>
            <a:srgbClr val="5ACBF0"/>
          </p15:clr>
        </p15:guide>
        <p15:guide id="4" orient="horz" pos="4104">
          <p15:clr>
            <a:srgbClr val="C35EA4"/>
          </p15:clr>
        </p15:guide>
        <p15:guide id="5" pos="269">
          <p15:clr>
            <a:srgbClr val="F26B43"/>
          </p15:clr>
        </p15:guide>
        <p15:guide id="6" orient="horz" pos="1065">
          <p15:clr>
            <a:srgbClr val="F26B43"/>
          </p15:clr>
        </p15:guide>
        <p15:guide id="7" orient="horz" pos="593">
          <p15:clr>
            <a:srgbClr val="F26B43"/>
          </p15:clr>
        </p15:guide>
        <p15:guide id="8" orient="horz" pos="1344">
          <p15:clr>
            <a:srgbClr val="F26B43"/>
          </p15:clr>
        </p15:guide>
        <p15:guide id="9" orient="horz" pos="90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\\ct01\hackathon\ChallengeDat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file:///\\CT01\hackathon\tlc2codalab.zip" TargetMode="External"/><Relationship Id="rId2" Type="http://schemas.openxmlformats.org/officeDocument/2006/relationships/hyperlink" Target="file:///\\CT01\hackathon\scoringprogram.zip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codalabtest.cloudapp.net/competitions/742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codalabtest.cloudapp.net/competitions/742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codalabtest.cloudapp.net/competitions/742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MLhack-freefor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aka.ms/MLhack-contes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\\CT01\hackathon\Resourc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69240" y="1217194"/>
            <a:ext cx="11276128" cy="5072511"/>
          </a:xfrm>
          <a:prstGeom prst="rect">
            <a:avLst/>
          </a:prstGeom>
        </p:spPr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800" dirty="0" smtClean="0">
                <a:solidFill>
                  <a:schemeClr val="tx1"/>
                </a:solidFill>
              </a:rPr>
              <a:t>Welcome!</a:t>
            </a:r>
          </a:p>
          <a:p>
            <a:endParaRPr lang="en-US" sz="4800" dirty="0">
              <a:solidFill>
                <a:schemeClr val="tx1"/>
              </a:solidFill>
            </a:endParaRPr>
          </a:p>
          <a:p>
            <a:endParaRPr lang="en-US" sz="4800" dirty="0">
              <a:solidFill>
                <a:schemeClr val="tx1"/>
              </a:solidFill>
            </a:endParaRPr>
          </a:p>
          <a:p>
            <a:endParaRPr lang="en-US" sz="4800" dirty="0" smtClean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913" y="1725569"/>
            <a:ext cx="1293759" cy="26896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76240"/>
            <a:ext cx="12192000" cy="13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70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Phases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65019" y="1499086"/>
            <a:ext cx="6400800" cy="464434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Walk: 9:30AM – 11:30AM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   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Run: 11:30AM – 2PM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Fly: 2PM – 4PM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Submissions could be done at any time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More data will be shared at beginning of each phase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82" y="1366787"/>
            <a:ext cx="4724960" cy="37578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208" y="1366787"/>
            <a:ext cx="1632611" cy="16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9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Phase’s Activities in Pseudo 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570" y="1289383"/>
            <a:ext cx="7218797" cy="533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0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Contest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team can do up to 10 submissions in each phase</a:t>
            </a:r>
          </a:p>
          <a:p>
            <a:r>
              <a:rPr lang="en-US" dirty="0" smtClean="0"/>
              <a:t>The team with highest test accuracy (hidden to prevent from </a:t>
            </a:r>
            <a:r>
              <a:rPr lang="en-US" dirty="0" err="1" smtClean="0"/>
              <a:t>overfitting</a:t>
            </a:r>
            <a:r>
              <a:rPr lang="en-US" dirty="0" smtClean="0"/>
              <a:t>) in any phase will be the winner </a:t>
            </a:r>
          </a:p>
          <a:p>
            <a:pPr lvl="1"/>
            <a:r>
              <a:rPr lang="en-US" dirty="0" smtClean="0"/>
              <a:t>But anything more than 50% accuracy is improving the status quo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457" y="0"/>
            <a:ext cx="10515600" cy="1325563"/>
          </a:xfrm>
        </p:spPr>
        <p:txBody>
          <a:bodyPr/>
          <a:lstStyle/>
          <a:p>
            <a:r>
              <a:rPr lang="en-US" dirty="0" smtClean="0"/>
              <a:t>Dataset </a:t>
            </a:r>
            <a:r>
              <a:rPr lang="en-US" dirty="0"/>
              <a:t>@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  <a:hlinkClick r:id="rId3" action="ppaction://hlinkfile"/>
              </a:rPr>
              <a:t>\\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  <a:hlinkClick r:id="rId3" action="ppaction://hlinkfile"/>
              </a:rPr>
              <a:t>ct01\hackathon\ChallengeData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0921" y="999744"/>
            <a:ext cx="10515600" cy="53766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All English and Chinese Cortana UIF bugs</a:t>
            </a:r>
          </a:p>
          <a:p>
            <a:pPr lvl="1"/>
            <a:r>
              <a:rPr lang="en-US" dirty="0" smtClean="0"/>
              <a:t>Chinese are translated 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/>
              <a:t>Train.tsv</a:t>
            </a:r>
            <a:r>
              <a:rPr lang="en-US" dirty="0" smtClean="0"/>
              <a:t>:    8664 bugs with labels</a:t>
            </a:r>
          </a:p>
          <a:p>
            <a:endParaRPr lang="en-US" sz="2000" dirty="0" smtClean="0"/>
          </a:p>
          <a:p>
            <a:r>
              <a:rPr lang="en-US" dirty="0" err="1" smtClean="0"/>
              <a:t>TestValid.tsv</a:t>
            </a:r>
            <a:r>
              <a:rPr lang="en-US" dirty="0" smtClean="0"/>
              <a:t>:    5773 bugs without labels</a:t>
            </a:r>
          </a:p>
          <a:p>
            <a:pPr lvl="1"/>
            <a:r>
              <a:rPr lang="en-US" dirty="0" smtClean="0"/>
              <a:t>Randomly split into ‘test’ and ‘validation’ internally</a:t>
            </a:r>
          </a:p>
          <a:p>
            <a:pPr lvl="1"/>
            <a:r>
              <a:rPr lang="en-US" dirty="0" smtClean="0"/>
              <a:t>Known to organizers, but not to competitors </a:t>
            </a:r>
          </a:p>
          <a:p>
            <a:pPr lvl="1"/>
            <a:r>
              <a:rPr lang="en-US" dirty="0" smtClean="0"/>
              <a:t>Progress scores are reported on validation fold (visible to others in </a:t>
            </a:r>
            <a:r>
              <a:rPr lang="en-US" dirty="0" err="1" smtClean="0"/>
              <a:t>Codalab</a:t>
            </a:r>
            <a:r>
              <a:rPr lang="en-US" dirty="0" smtClean="0"/>
              <a:t> Leaderboard if published)</a:t>
            </a:r>
          </a:p>
          <a:p>
            <a:pPr lvl="1"/>
            <a:r>
              <a:rPr lang="en-US" dirty="0" smtClean="0"/>
              <a:t>Final score is computed on test fold</a:t>
            </a:r>
          </a:p>
          <a:p>
            <a:pPr lvl="1"/>
            <a:r>
              <a:rPr lang="en-US" dirty="0" smtClean="0"/>
              <a:t>This is to prevent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All.tsv</a:t>
            </a:r>
            <a:r>
              <a:rPr lang="en-US" dirty="0" smtClean="0"/>
              <a:t>:    all 14437 bugs</a:t>
            </a:r>
          </a:p>
          <a:p>
            <a:pPr lvl="1"/>
            <a:r>
              <a:rPr lang="en-US" dirty="0" smtClean="0"/>
              <a:t>After assigning labels, run ScoringProgram.exe to create submission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3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TSV Schema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Self-explanatory as what you expect from a PS bug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TargetAreaPath</a:t>
            </a:r>
            <a:r>
              <a:rPr lang="en-US" dirty="0" smtClean="0"/>
              <a:t>: the final route after triage</a:t>
            </a:r>
          </a:p>
          <a:p>
            <a:pPr marL="599512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All.tsv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TestValid.tsv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 smtClean="0"/>
              <a:t> </a:t>
            </a:r>
            <a:r>
              <a:rPr lang="en-US" i="1" dirty="0" smtClean="0"/>
              <a:t>Windows </a:t>
            </a:r>
            <a:r>
              <a:rPr lang="en-US" i="1" dirty="0"/>
              <a:t>Phone </a:t>
            </a:r>
            <a:r>
              <a:rPr lang="en-US" i="1" dirty="0" smtClean="0"/>
              <a:t>Blue\Experiences\</a:t>
            </a:r>
            <a:r>
              <a:rPr lang="en-US" i="1" dirty="0" err="1" smtClean="0"/>
              <a:t>RealWorld</a:t>
            </a:r>
            <a:r>
              <a:rPr lang="en-US" i="1" dirty="0" smtClean="0"/>
              <a:t>\Persona\Greetings </a:t>
            </a:r>
            <a:r>
              <a:rPr lang="en-US" dirty="0" smtClean="0"/>
              <a:t>was used to hide the </a:t>
            </a:r>
            <a:r>
              <a:rPr lang="en-US" dirty="0" err="1" smtClean="0"/>
              <a:t>TargetAreaPath</a:t>
            </a:r>
            <a:r>
              <a:rPr lang="en-US" dirty="0" smtClean="0"/>
              <a:t>, to keep the same file format as Train.csv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OriginalAreaPath</a:t>
            </a:r>
            <a:r>
              <a:rPr lang="en-US" dirty="0" smtClean="0"/>
              <a:t>: original assignment by user when UIF was created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OriginalLanguageComment</a:t>
            </a:r>
            <a:r>
              <a:rPr lang="en-US" dirty="0"/>
              <a:t> </a:t>
            </a:r>
            <a:r>
              <a:rPr lang="en-US" dirty="0" smtClean="0"/>
              <a:t>– Comment input by UIF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EnglishTranslatedComment</a:t>
            </a:r>
            <a:r>
              <a:rPr lang="en-US" dirty="0"/>
              <a:t> </a:t>
            </a:r>
            <a:r>
              <a:rPr lang="en-US" dirty="0" smtClean="0"/>
              <a:t>– English translation for Chinese UIF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92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TSV Schema (Cont.)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BinaryName</a:t>
            </a:r>
            <a:r>
              <a:rPr lang="en-US" dirty="0" smtClean="0"/>
              <a:t>: </a:t>
            </a:r>
            <a:r>
              <a:rPr lang="en-US" dirty="0"/>
              <a:t>foreground app </a:t>
            </a:r>
            <a:r>
              <a:rPr lang="en-US" dirty="0" smtClean="0"/>
              <a:t>when UIF was filed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URI: </a:t>
            </a:r>
            <a:r>
              <a:rPr lang="en-US" dirty="0"/>
              <a:t>page within the app that the user was on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AppDisplay</a:t>
            </a:r>
            <a:r>
              <a:rPr lang="en-US" dirty="0" smtClean="0"/>
              <a:t>: </a:t>
            </a:r>
            <a:r>
              <a:rPr lang="en-US" dirty="0"/>
              <a:t>The sub area selected by the user while opening the Cortana bug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AppName</a:t>
            </a:r>
            <a:r>
              <a:rPr lang="en-US" dirty="0" smtClean="0"/>
              <a:t>: </a:t>
            </a:r>
            <a:r>
              <a:rPr lang="en-US" dirty="0"/>
              <a:t>A string mapping of the sub area used to decide where the bug is opened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3436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- Supplementary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ZTraceLog</a:t>
            </a:r>
            <a:endParaRPr lang="en-US" dirty="0"/>
          </a:p>
          <a:p>
            <a:pPr marL="599512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Application level logging used heavily by Cortana team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ZTraceWinPhone100</a:t>
            </a:r>
          </a:p>
          <a:p>
            <a:pPr marL="599512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Last 100 lines which starts with </a:t>
            </a:r>
            <a:r>
              <a:rPr lang="en-US" dirty="0"/>
              <a:t>Microsoft-</a:t>
            </a:r>
            <a:r>
              <a:rPr lang="en-US" dirty="0" err="1"/>
              <a:t>WindowsPhone</a:t>
            </a:r>
            <a:r>
              <a:rPr lang="en-US" dirty="0"/>
              <a:t> </a:t>
            </a:r>
            <a:r>
              <a:rPr lang="en-US" dirty="0" smtClean="0"/>
              <a:t>from WinPhoneCircular.log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Labels_allareas.txt – a sample numerical mapping of Path</a:t>
            </a:r>
          </a:p>
          <a:p>
            <a:pPr marL="599512" lvl="1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31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Data Drops 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922760" cy="2018835"/>
          </a:xfrm>
        </p:spPr>
        <p:txBody>
          <a:bodyPr/>
          <a:lstStyle/>
          <a:p>
            <a:endParaRPr lang="en-US" sz="3600" dirty="0" smtClean="0"/>
          </a:p>
          <a:p>
            <a:pPr marL="571500" indent="-571500">
              <a:buFontTx/>
              <a:buChar char="-"/>
            </a:pPr>
            <a:r>
              <a:rPr lang="en-US" sz="3600" dirty="0" smtClean="0"/>
              <a:t>At 11:30am and 2pm, teams will receive an “extra data drop”</a:t>
            </a:r>
          </a:p>
          <a:p>
            <a:pPr marL="571500" indent="-571500">
              <a:buFontTx/>
              <a:buChar char="-"/>
            </a:pPr>
            <a:r>
              <a:rPr lang="en-US" sz="3600" dirty="0" smtClean="0"/>
              <a:t>There are two drop types:    </a:t>
            </a:r>
            <a:r>
              <a:rPr lang="en-US" sz="3600" b="1" u="sng" dirty="0" smtClean="0"/>
              <a:t>labels</a:t>
            </a:r>
            <a:r>
              <a:rPr lang="en-US" sz="3600" b="1" dirty="0" smtClean="0"/>
              <a:t> </a:t>
            </a:r>
            <a:r>
              <a:rPr lang="en-US" sz="3600" dirty="0" smtClean="0"/>
              <a:t>and </a:t>
            </a:r>
            <a:r>
              <a:rPr lang="en-US" sz="3600" b="1" u="sng" dirty="0" smtClean="0"/>
              <a:t>features</a:t>
            </a:r>
          </a:p>
          <a:p>
            <a:pPr marL="571500" indent="-571500">
              <a:buFontTx/>
              <a:buChar char="-"/>
            </a:pPr>
            <a:r>
              <a:rPr lang="en-US" sz="3600" dirty="0" smtClean="0"/>
              <a:t>Type of drop received at 11:30am is random across teams</a:t>
            </a:r>
          </a:p>
          <a:p>
            <a:pPr marL="571500" indent="-571500">
              <a:buFontTx/>
              <a:buChar char="-"/>
            </a:pPr>
            <a:r>
              <a:rPr lang="en-US" sz="3600" dirty="0" smtClean="0"/>
              <a:t>At 2pm, the team will receive the other drop</a:t>
            </a:r>
          </a:p>
          <a:p>
            <a:pPr marL="571500" indent="-571500">
              <a:buFontTx/>
              <a:buChar char="-"/>
            </a:pPr>
            <a:r>
              <a:rPr lang="en-US" sz="3600" dirty="0" smtClean="0"/>
              <a:t>In other words:  at 2pm, everyone will have same data</a:t>
            </a:r>
          </a:p>
          <a:p>
            <a:pPr marL="571500" indent="-571500">
              <a:buFontTx/>
              <a:buChar char="-"/>
            </a:pPr>
            <a:r>
              <a:rPr lang="en-US" sz="3600" dirty="0" smtClean="0"/>
              <a:t>Please do not share your drop with other teams!</a:t>
            </a:r>
          </a:p>
          <a:p>
            <a:endParaRPr lang="en-US" sz="3600" dirty="0"/>
          </a:p>
        </p:txBody>
      </p:sp>
      <p:pic>
        <p:nvPicPr>
          <p:cNvPr id="1028" name="Picture 4" descr="http://www.syntheticmonkeys.com/uploads/1/1/5/9/11597314/300675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3" r="934" b="25331"/>
          <a:stretch/>
        </p:blipFill>
        <p:spPr bwMode="auto">
          <a:xfrm>
            <a:off x="5664200" y="0"/>
            <a:ext cx="2260600" cy="138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2318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500062"/>
            <a:ext cx="121920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Scoring/Validation @ </a:t>
            </a:r>
            <a:r>
              <a:rPr lang="en-US" sz="3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  <a:hlinkClick r:id="rId2" action="ppaction://hlinkfile"/>
              </a:rPr>
              <a:t>\\</a:t>
            </a:r>
            <a:r>
              <a:rPr lang="en-US" sz="3100" dirty="0" smtClean="0">
                <a:latin typeface="Consolas" panose="020B0609020204030204" pitchFamily="49" charset="0"/>
                <a:cs typeface="Consolas" panose="020B0609020204030204" pitchFamily="49" charset="0"/>
                <a:hlinkClick r:id="rId2" action="ppaction://hlinkfile"/>
              </a:rPr>
              <a:t>CT01\Hackathon\scoringprogram.zip</a:t>
            </a:r>
            <a:r>
              <a:rPr lang="en-US" sz="3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5329" y="1622454"/>
            <a:ext cx="1207667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Before you submit,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3" action="ppaction://hlinkfile"/>
              </a:rPr>
              <a:t>\\CT01\hackathon\tlc2codalab.zip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could convert TLC output to </a:t>
            </a:r>
            <a:r>
              <a:rPr lang="en-US" dirty="0" err="1" smtClean="0">
                <a:latin typeface="+mj-lt"/>
                <a:cs typeface="Consolas" panose="020B0609020204030204" pitchFamily="49" charset="0"/>
              </a:rPr>
              <a:t>ScoringProgram’s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format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Usage: ScoringProgram.exe [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score|prepare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result_file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score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 evaluate your labels for 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train dataset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and provide accuracy number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 example: ScoringProgram.exe score sample\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TrainPredictions.tsv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prepare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 ensures valid submission, creates submission zip with comment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 example: ScoringProgram.exe prepare sample\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submission.tsv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0150" lvl="2" indent="-285750">
              <a:buFontTx/>
              <a:buChar char="-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Submission file must have 2 columns: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BugId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and Path</a:t>
            </a:r>
          </a:p>
          <a:p>
            <a:pPr marL="1200150" lvl="2" indent="-285750">
              <a:buFontTx/>
              <a:buChar char="-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Submission file must have header: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BugID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Path  (tab-separated)</a:t>
            </a:r>
          </a:p>
          <a:p>
            <a:pPr marL="1200150" lvl="2" indent="-285750">
              <a:buFontTx/>
              <a:buChar char="-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Submission file must have labels for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all bugs in both training and test/validation sets (sample @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\\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CT01\hackathon\Resources\SampleRunTLC\submission.tsv)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 A comment will be requested.   It will only be visible to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hackathon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team.  Please enter a short note describing what’s different about the submission vs. previous ones. </a:t>
            </a:r>
          </a:p>
        </p:txBody>
      </p:sp>
    </p:spTree>
    <p:extLst>
      <p:ext uri="{BB962C8B-B14F-4D97-AF65-F5344CB8AC3E}">
        <p14:creationId xmlns:p14="http://schemas.microsoft.com/office/powerpoint/2010/main" val="336251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Codalab</a:t>
            </a:r>
            <a:r>
              <a:rPr lang="en-US" dirty="0" smtClean="0"/>
              <a:t> @ </a:t>
            </a:r>
            <a:r>
              <a:rPr lang="en-US" sz="2800" dirty="0">
                <a:hlinkClick r:id="rId2"/>
              </a:rPr>
              <a:t>http://codalabtest.cloudapp.net/competitions/742</a:t>
            </a:r>
            <a:r>
              <a:rPr lang="en-US" sz="28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957" y="1331745"/>
            <a:ext cx="9363075" cy="47720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3486912" y="5108448"/>
            <a:ext cx="1987296" cy="608958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0914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69240" y="1217194"/>
            <a:ext cx="11276128" cy="1167083"/>
          </a:xfrm>
          <a:prstGeom prst="rect">
            <a:avLst/>
          </a:prstGeom>
        </p:spPr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800" dirty="0" smtClean="0">
                <a:solidFill>
                  <a:schemeClr val="tx1"/>
                </a:solidFill>
              </a:rPr>
              <a:t>Welcome!</a:t>
            </a:r>
          </a:p>
          <a:p>
            <a:endParaRPr lang="en-US" sz="4800" dirty="0">
              <a:solidFill>
                <a:schemeClr val="tx1"/>
              </a:solidFill>
            </a:endParaRPr>
          </a:p>
          <a:p>
            <a:endParaRPr lang="en-US" sz="4800" dirty="0">
              <a:solidFill>
                <a:schemeClr val="tx1"/>
              </a:solidFill>
            </a:endParaRPr>
          </a:p>
          <a:p>
            <a:endParaRPr lang="en-US" sz="4800" dirty="0" smtClean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913" y="1725569"/>
            <a:ext cx="1293759" cy="2689656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278918" y="3532807"/>
            <a:ext cx="8583727" cy="1226761"/>
          </a:xfrm>
          <a:prstGeom prst="rect">
            <a:avLst/>
          </a:prstGeom>
          <a:noFill/>
        </p:spPr>
        <p:txBody>
          <a:bodyPr lIns="146304" tIns="109728" rIns="146304" bIns="109728">
            <a:noAutofit/>
          </a:bodyPr>
          <a:lstStyle>
            <a:lvl1pPr marR="0" indent="0" defTabSz="91436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  <a:lvl2pPr marL="572691" marR="0" indent="-236546" defTabSz="914367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353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784338" marR="0" indent="-224097" defTabSz="914367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353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1008435" marR="0" indent="-224097" defTabSz="914367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232531" marR="0" indent="-224097" defTabSz="914367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14509" indent="-228592" defTabSz="914367">
              <a:spcBef>
                <a:spcPct val="20000"/>
              </a:spcBef>
              <a:buFont typeface="Arial" pitchFamily="34" charset="0"/>
              <a:buChar char="•"/>
              <a:defRPr sz="1961"/>
            </a:lvl6pPr>
            <a:lvl7pPr marL="2971693" indent="-228592" defTabSz="914367">
              <a:spcBef>
                <a:spcPct val="20000"/>
              </a:spcBef>
              <a:buFont typeface="Arial" pitchFamily="34" charset="0"/>
              <a:buChar char="•"/>
              <a:defRPr sz="1961"/>
            </a:lvl7pPr>
            <a:lvl8pPr marL="3428877" indent="-228592" defTabSz="914367">
              <a:spcBef>
                <a:spcPct val="20000"/>
              </a:spcBef>
              <a:buFont typeface="Arial" pitchFamily="34" charset="0"/>
              <a:buChar char="•"/>
              <a:defRPr sz="1961"/>
            </a:lvl8pPr>
            <a:lvl9pPr marL="3886061" indent="-228592" defTabSz="914367">
              <a:spcBef>
                <a:spcPct val="20000"/>
              </a:spcBef>
              <a:buFont typeface="Arial" pitchFamily="34" charset="0"/>
              <a:buChar char="•"/>
              <a:defRPr sz="1961"/>
            </a:lvl9pPr>
          </a:lstStyle>
          <a:p>
            <a:r>
              <a:rPr lang="en-US" dirty="0"/>
              <a:t>Vinod Anantharaman</a:t>
            </a:r>
          </a:p>
          <a:p>
            <a:r>
              <a:rPr lang="en-US" dirty="0"/>
              <a:t>Director of Strategy &amp; Biz Mgmt., IMML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76240"/>
            <a:ext cx="12192000" cy="13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389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Codalab</a:t>
            </a:r>
            <a:r>
              <a:rPr lang="en-US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 @ </a:t>
            </a:r>
            <a:r>
              <a:rPr lang="en-US" sz="28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hlinkClick r:id="rId2"/>
              </a:rPr>
              <a:t>http://codalabtest.cloudapp.net/competitions/742</a:t>
            </a:r>
            <a:r>
              <a:rPr lang="en-US" sz="28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87" y="1270535"/>
            <a:ext cx="93440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2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anything goes wrong…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publish your result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681" y="2416715"/>
            <a:ext cx="7553325" cy="1438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637" y="4446080"/>
            <a:ext cx="7324725" cy="169545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 smtClean="0"/>
              <a:t>Codalab</a:t>
            </a:r>
            <a:r>
              <a:rPr lang="en-US" dirty="0" smtClean="0"/>
              <a:t> @ </a:t>
            </a:r>
            <a:r>
              <a:rPr lang="en-US" sz="2800" dirty="0">
                <a:hlinkClick r:id="rId4"/>
              </a:rPr>
              <a:t>http://codalabtest.cloudapp.net/competitions/742</a:t>
            </a:r>
            <a:r>
              <a:rPr lang="en-US" sz="2800" dirty="0"/>
              <a:t> </a:t>
            </a:r>
          </a:p>
        </p:txBody>
      </p:sp>
      <p:sp>
        <p:nvSpPr>
          <p:cNvPr id="2" name="Right Arrow 1"/>
          <p:cNvSpPr/>
          <p:nvPr/>
        </p:nvSpPr>
        <p:spPr bwMode="auto">
          <a:xfrm rot="9962551">
            <a:off x="4552750" y="3187232"/>
            <a:ext cx="914400" cy="375385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1838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69240" y="254000"/>
            <a:ext cx="11770360" cy="6035705"/>
          </a:xfrm>
          <a:prstGeom prst="rect">
            <a:avLst/>
          </a:prstGeom>
        </p:spPr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800" i="1" dirty="0" smtClean="0">
                <a:solidFill>
                  <a:srgbClr val="FFFF00"/>
                </a:solidFill>
              </a:rPr>
              <a:t>Almost </a:t>
            </a:r>
            <a:r>
              <a:rPr lang="en-US" sz="4800" dirty="0" smtClean="0">
                <a:solidFill>
                  <a:srgbClr val="FFFF00"/>
                </a:solidFill>
              </a:rPr>
              <a:t>time to get cracking…</a:t>
            </a:r>
            <a:endParaRPr lang="en-US" sz="4800" dirty="0">
              <a:solidFill>
                <a:srgbClr val="FFFF00"/>
              </a:solidFill>
            </a:endParaRPr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3600" dirty="0" smtClean="0">
                <a:solidFill>
                  <a:schemeClr val="tx1"/>
                </a:solidFill>
              </a:rPr>
              <a:t>Speed-dating! Let’s find you </a:t>
            </a:r>
            <a:r>
              <a:rPr lang="en-US" sz="3600" dirty="0">
                <a:solidFill>
                  <a:schemeClr val="tx1"/>
                </a:solidFill>
              </a:rPr>
              <a:t>some </a:t>
            </a:r>
            <a:r>
              <a:rPr lang="en-US" sz="3600" dirty="0" smtClean="0">
                <a:solidFill>
                  <a:schemeClr val="tx1"/>
                </a:solidFill>
              </a:rPr>
              <a:t>team-mates!</a:t>
            </a:r>
          </a:p>
          <a:p>
            <a:endParaRPr lang="en-US" sz="3600" dirty="0" smtClean="0">
              <a:solidFill>
                <a:schemeClr val="tx1"/>
              </a:solidFill>
            </a:endParaRPr>
          </a:p>
          <a:p>
            <a:r>
              <a:rPr lang="en-US" sz="3600" i="1" u="sng" dirty="0" smtClean="0">
                <a:solidFill>
                  <a:schemeClr val="tx1"/>
                </a:solidFill>
              </a:rPr>
              <a:t>All</a:t>
            </a:r>
            <a:r>
              <a:rPr lang="en-US" sz="3600" i="1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teams </a:t>
            </a:r>
            <a:r>
              <a:rPr lang="en-US" sz="3600" dirty="0">
                <a:solidFill>
                  <a:schemeClr val="tx1"/>
                </a:solidFill>
              </a:rPr>
              <a:t>MUST </a:t>
            </a:r>
            <a:r>
              <a:rPr lang="en-US" sz="3600" dirty="0" smtClean="0">
                <a:solidFill>
                  <a:schemeClr val="tx1"/>
                </a:solidFill>
              </a:rPr>
              <a:t>register before getting started : </a:t>
            </a:r>
            <a:endParaRPr lang="en-US" sz="36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378097" y="2824453"/>
            <a:ext cx="5601789" cy="2199910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solidFill>
                  <a:srgbClr val="FFFF00"/>
                </a:solidFill>
              </a:rPr>
              <a:t>Freeform </a:t>
            </a:r>
            <a:r>
              <a:rPr lang="en-US" sz="3200" dirty="0" smtClean="0">
                <a:solidFill>
                  <a:srgbClr val="FFFF00"/>
                </a:solidFill>
              </a:rPr>
              <a:t>Track</a:t>
            </a:r>
            <a:r>
              <a:rPr lang="en-US" sz="32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endParaRPr lang="en-US" sz="3200" dirty="0" smtClean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marL="671099" indent="-571500">
              <a:buFont typeface="Wingdings" panose="05000000000000000000" pitchFamily="2" charset="2"/>
              <a:buChar char="à"/>
            </a:pPr>
            <a:r>
              <a:rPr lang="en-US" sz="2400" dirty="0" smtClean="0"/>
              <a:t>REGISTER AT</a:t>
            </a:r>
            <a:br>
              <a:rPr lang="en-US" sz="2400" dirty="0" smtClean="0"/>
            </a:br>
            <a:r>
              <a:rPr lang="en-US" sz="2400" dirty="0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aka.ms/</a:t>
            </a:r>
            <a:r>
              <a:rPr lang="en-US" sz="2400" b="1" dirty="0" smtClean="0">
                <a:hlinkClick r:id="rId3"/>
              </a:rPr>
              <a:t>MLhack-freeform</a:t>
            </a:r>
            <a:r>
              <a:rPr lang="en-US" sz="2400" dirty="0" smtClean="0"/>
              <a:t> </a:t>
            </a:r>
            <a:endParaRPr lang="en-US" sz="2400" dirty="0" smtClean="0">
              <a:latin typeface="+mj-lt"/>
            </a:endParaRPr>
          </a:p>
          <a:p>
            <a:pPr marL="671099" indent="-571500">
              <a:buFont typeface="Wingdings" panose="05000000000000000000" pitchFamily="2" charset="2"/>
              <a:buChar char="à"/>
            </a:pPr>
            <a:r>
              <a:rPr lang="en-US" sz="2400" dirty="0" smtClean="0">
                <a:latin typeface="+mj-lt"/>
              </a:rPr>
              <a:t>Move </a:t>
            </a:r>
            <a:r>
              <a:rPr lang="en-US" sz="2400" dirty="0" smtClean="0">
                <a:latin typeface="+mj-lt"/>
              </a:rPr>
              <a:t>to </a:t>
            </a:r>
            <a:r>
              <a:rPr lang="en-US" sz="2400" dirty="0" smtClean="0">
                <a:latin typeface="+mj-lt"/>
              </a:rPr>
              <a:t>BAKER now</a:t>
            </a:r>
            <a:endParaRPr lang="en-US" sz="2400" dirty="0" smtClean="0">
              <a:latin typeface="+mj-lt"/>
            </a:endParaRPr>
          </a:p>
          <a:p>
            <a:pPr marL="671099" indent="-571500">
              <a:buFont typeface="Wingdings" panose="05000000000000000000" pitchFamily="2" charset="2"/>
              <a:buChar char="à"/>
            </a:pPr>
            <a:r>
              <a:rPr lang="en-US" sz="2400" dirty="0" smtClean="0">
                <a:latin typeface="+mj-lt"/>
              </a:rPr>
              <a:t>Back </a:t>
            </a:r>
            <a:r>
              <a:rPr lang="en-US" sz="2400" dirty="0" smtClean="0">
                <a:latin typeface="+mj-lt"/>
              </a:rPr>
              <a:t>here by </a:t>
            </a:r>
            <a:r>
              <a:rPr lang="en-US" sz="2400" dirty="0" smtClean="0">
                <a:latin typeface="+mj-lt"/>
              </a:rPr>
              <a:t>4:30PM, </a:t>
            </a:r>
            <a:r>
              <a:rPr lang="en-US" sz="2400" dirty="0" smtClean="0">
                <a:latin typeface="+mj-lt"/>
              </a:rPr>
              <a:t>after </a:t>
            </a:r>
            <a:r>
              <a:rPr lang="en-US" sz="2400" dirty="0" smtClean="0">
                <a:latin typeface="+mj-lt"/>
              </a:rPr>
              <a:t>all demos</a:t>
            </a:r>
            <a:endParaRPr lang="en-US" sz="2400" dirty="0">
              <a:latin typeface="+mj-lt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307183" y="2824453"/>
            <a:ext cx="5732417" cy="2199910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solidFill>
                  <a:srgbClr val="FFFF00"/>
                </a:solidFill>
              </a:rPr>
              <a:t>Contest </a:t>
            </a:r>
            <a:r>
              <a:rPr lang="en-US" sz="3200" dirty="0" smtClean="0">
                <a:solidFill>
                  <a:srgbClr val="FFFF00"/>
                </a:solidFill>
              </a:rPr>
              <a:t>Track</a:t>
            </a:r>
            <a:r>
              <a:rPr lang="en-US" sz="32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endParaRPr lang="en-US" sz="3200" dirty="0" smtClean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marL="671099" indent="-571500">
              <a:buFont typeface="Wingdings" panose="05000000000000000000" pitchFamily="2" charset="2"/>
              <a:buChar char="à"/>
            </a:pPr>
            <a:r>
              <a:rPr lang="en-US" sz="2400" dirty="0" smtClean="0">
                <a:latin typeface="+mj-lt"/>
              </a:rPr>
              <a:t>REGISTER AT</a:t>
            </a:r>
            <a:br>
              <a:rPr lang="en-US" sz="2400" dirty="0" smtClean="0">
                <a:latin typeface="+mj-lt"/>
              </a:rPr>
            </a:br>
            <a:r>
              <a:rPr lang="en-US" sz="2400" u="sng" dirty="0" smtClean="0">
                <a:hlinkClick r:id="rId4"/>
              </a:rPr>
              <a:t>http://aka.ms/</a:t>
            </a:r>
            <a:r>
              <a:rPr lang="en-US" sz="2400" b="1" u="sng" dirty="0" smtClean="0">
                <a:hlinkClick r:id="rId4"/>
              </a:rPr>
              <a:t>MLhack-contest</a:t>
            </a:r>
            <a:endParaRPr lang="en-US" sz="2400" b="1" dirty="0" smtClean="0"/>
          </a:p>
          <a:p>
            <a:pPr marL="671099" indent="-571500">
              <a:buFont typeface="Wingdings" panose="05000000000000000000" pitchFamily="2" charset="2"/>
              <a:buChar char="à"/>
            </a:pPr>
            <a:r>
              <a:rPr lang="en-US" sz="2400" dirty="0" smtClean="0">
                <a:latin typeface="+mj-lt"/>
              </a:rPr>
              <a:t>Stay </a:t>
            </a:r>
            <a:r>
              <a:rPr lang="en-US" sz="2400" dirty="0" smtClean="0">
                <a:latin typeface="+mj-lt"/>
              </a:rPr>
              <a:t>here in </a:t>
            </a:r>
            <a:r>
              <a:rPr lang="en-US" sz="2400" dirty="0" smtClean="0">
                <a:latin typeface="+mj-lt"/>
              </a:rPr>
              <a:t>HOOD</a:t>
            </a:r>
            <a:endParaRPr lang="en-US" sz="2400" dirty="0" smtClean="0">
              <a:latin typeface="+mj-lt"/>
            </a:endParaRPr>
          </a:p>
          <a:p>
            <a:pPr marL="671099" indent="-571500">
              <a:buFont typeface="Wingdings" panose="05000000000000000000" pitchFamily="2" charset="2"/>
              <a:buChar char="à"/>
            </a:pPr>
            <a:r>
              <a:rPr lang="en-US" sz="2400" dirty="0" smtClean="0"/>
              <a:t>Last </a:t>
            </a:r>
            <a:r>
              <a:rPr lang="en-US" sz="2400" dirty="0"/>
              <a:t>submission </a:t>
            </a:r>
            <a:r>
              <a:rPr lang="en-US" sz="2400" dirty="0" smtClean="0"/>
              <a:t>at 4:00PM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124858" y="5415163"/>
            <a:ext cx="96744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Team member #1 </a:t>
            </a:r>
            <a:r>
              <a:rPr lang="en-US" sz="240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of each registered team will 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receive </a:t>
            </a:r>
            <a:r>
              <a:rPr lang="en-US" sz="240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an email with their </a:t>
            </a:r>
            <a:br>
              <a:rPr lang="en-US" sz="240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</a:br>
            <a:r>
              <a:rPr lang="en-US" sz="2400" i="1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Team </a:t>
            </a:r>
            <a:r>
              <a:rPr lang="en-US" sz="2400" i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Name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, </a:t>
            </a:r>
            <a:r>
              <a:rPr lang="en-US" sz="2400" i="1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CodaLab</a:t>
            </a:r>
            <a:r>
              <a:rPr lang="en-US" sz="2400" i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Login 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(Contest Track only</a:t>
            </a:r>
            <a:r>
              <a:rPr lang="en-US" sz="240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) &amp; other instructions</a:t>
            </a:r>
            <a:endParaRPr lang="en-US" sz="24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8" name="Down Arrow 7"/>
          <p:cNvSpPr/>
          <p:nvPr/>
        </p:nvSpPr>
        <p:spPr bwMode="auto">
          <a:xfrm>
            <a:off x="2692400" y="5053391"/>
            <a:ext cx="348343" cy="345923"/>
          </a:xfrm>
          <a:prstGeom prst="downArrow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8621485" y="5053391"/>
            <a:ext cx="348343" cy="345923"/>
          </a:xfrm>
          <a:prstGeom prst="downArrow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771546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913" y="1725569"/>
            <a:ext cx="1293759" cy="26896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76240"/>
            <a:ext cx="12192000" cy="138176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69240" y="1217194"/>
            <a:ext cx="11276128" cy="5072511"/>
          </a:xfrm>
          <a:prstGeom prst="rect">
            <a:avLst/>
          </a:prstGeom>
        </p:spPr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800" dirty="0" smtClean="0">
                <a:solidFill>
                  <a:schemeClr val="tx1"/>
                </a:solidFill>
              </a:rPr>
              <a:t>Thanks! </a:t>
            </a:r>
            <a:endParaRPr lang="en-US" sz="4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0619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Checklist!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4998264"/>
          </a:xfrm>
        </p:spPr>
        <p:txBody>
          <a:bodyPr/>
          <a:lstStyle/>
          <a:p>
            <a:pPr>
              <a:buClr>
                <a:srgbClr val="FFFFFF"/>
              </a:buClr>
            </a:pPr>
            <a:r>
              <a:rPr lang="en-US" dirty="0" smtClean="0">
                <a:gradFill>
                  <a:gsLst>
                    <a:gs pos="2920">
                      <a:srgbClr val="BAD80A"/>
                    </a:gs>
                    <a:gs pos="39000">
                      <a:srgbClr val="BAD80A"/>
                    </a:gs>
                  </a:gsLst>
                  <a:lin ang="5400000" scaled="0"/>
                </a:gradFill>
              </a:rPr>
              <a:t>Laptop s</a:t>
            </a:r>
            <a:r>
              <a:rPr lang="en-US" dirty="0" smtClean="0">
                <a:gradFill>
                  <a:gsLst>
                    <a:gs pos="2920">
                      <a:srgbClr val="BAD80A"/>
                    </a:gs>
                    <a:gs pos="39000">
                      <a:srgbClr val="BAD80A"/>
                    </a:gs>
                  </a:gsLst>
                  <a:lin ang="5400000" scaled="0"/>
                </a:gradFill>
              </a:rPr>
              <a:t>tickers</a:t>
            </a:r>
            <a:endParaRPr lang="en-US" dirty="0">
              <a:gradFill>
                <a:gsLst>
                  <a:gs pos="2920">
                    <a:srgbClr val="BAD80A"/>
                  </a:gs>
                  <a:gs pos="39000">
                    <a:srgbClr val="BAD80A"/>
                  </a:gs>
                </a:gsLst>
                <a:lin ang="5400000" scaled="0"/>
              </a:gradFill>
            </a:endParaRPr>
          </a:p>
          <a:p>
            <a:pPr lvl="0">
              <a:buClr>
                <a:srgbClr val="FFFFFF"/>
              </a:buClr>
            </a:pPr>
            <a:r>
              <a:rPr lang="en-US" dirty="0">
                <a:gradFill>
                  <a:gsLst>
                    <a:gs pos="2920">
                      <a:srgbClr val="BAD80A"/>
                    </a:gs>
                    <a:gs pos="39000">
                      <a:srgbClr val="BAD80A"/>
                    </a:gs>
                  </a:gsLst>
                  <a:lin ang="5400000" scaled="0"/>
                </a:gradFill>
              </a:rPr>
              <a:t>Wrist </a:t>
            </a:r>
            <a:r>
              <a:rPr lang="en-US" dirty="0" smtClean="0">
                <a:gradFill>
                  <a:gsLst>
                    <a:gs pos="2920">
                      <a:srgbClr val="BAD80A"/>
                    </a:gs>
                    <a:gs pos="39000">
                      <a:srgbClr val="BAD80A"/>
                    </a:gs>
                  </a:gsLst>
                  <a:lin ang="5400000" scaled="0"/>
                </a:gradFill>
              </a:rPr>
              <a:t>pads</a:t>
            </a:r>
            <a:endParaRPr lang="en-US" dirty="0">
              <a:gradFill>
                <a:gsLst>
                  <a:gs pos="2920">
                    <a:srgbClr val="BAD80A"/>
                  </a:gs>
                  <a:gs pos="39000">
                    <a:srgbClr val="BAD80A"/>
                  </a:gs>
                </a:gsLst>
                <a:lin ang="5400000" scaled="0"/>
              </a:gradFill>
            </a:endParaRPr>
          </a:p>
          <a:p>
            <a:pPr lvl="0">
              <a:buClr>
                <a:srgbClr val="FFFFFF"/>
              </a:buClr>
            </a:pPr>
            <a:r>
              <a:rPr lang="en-US" dirty="0" smtClean="0">
                <a:gradFill>
                  <a:gsLst>
                    <a:gs pos="2920">
                      <a:srgbClr val="BAD80A"/>
                    </a:gs>
                    <a:gs pos="39000">
                      <a:srgbClr val="BAD80A"/>
                    </a:gs>
                  </a:gsLst>
                  <a:lin ang="5400000" scaled="0"/>
                </a:gradFill>
              </a:rPr>
              <a:t>Handouts at </a:t>
            </a:r>
            <a:r>
              <a:rPr lang="en-US" dirty="0" smtClean="0">
                <a:gradFill>
                  <a:gsLst>
                    <a:gs pos="2920">
                      <a:srgbClr val="BAD80A"/>
                    </a:gs>
                    <a:gs pos="39000">
                      <a:srgbClr val="BAD80A"/>
                    </a:gs>
                  </a:gsLst>
                  <a:lin ang="5400000" scaled="0"/>
                </a:gradFill>
                <a:hlinkClick r:id="rId3" action="ppaction://hlinkfile"/>
              </a:rPr>
              <a:t>\\CT01\hackathon\Resources</a:t>
            </a:r>
            <a:r>
              <a:rPr lang="en-US" dirty="0" smtClean="0">
                <a:gradFill>
                  <a:gsLst>
                    <a:gs pos="2920">
                      <a:srgbClr val="BAD80A"/>
                    </a:gs>
                    <a:gs pos="39000">
                      <a:srgbClr val="BAD80A"/>
                    </a:gs>
                  </a:gsLst>
                  <a:lin ang="5400000" scaled="0"/>
                </a:gradFill>
              </a:rPr>
              <a:t> </a:t>
            </a:r>
          </a:p>
          <a:p>
            <a:pPr lvl="1">
              <a:buClr>
                <a:srgbClr val="FFFFFF"/>
              </a:buClr>
            </a:pPr>
            <a:r>
              <a:rPr lang="en-US" sz="2800" dirty="0" smtClea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Schedule</a:t>
            </a:r>
          </a:p>
          <a:p>
            <a:pPr lvl="1">
              <a:buClr>
                <a:srgbClr val="FFFFFF"/>
              </a:buClr>
            </a:pPr>
            <a:r>
              <a:rPr lang="en-US" sz="2800" dirty="0" smtClea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TLC Info </a:t>
            </a:r>
            <a:endParaRPr lang="en-US" sz="2800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  <a:p>
            <a:pPr lvl="1">
              <a:buClr>
                <a:srgbClr val="FFFFFF"/>
              </a:buClr>
            </a:pPr>
            <a:r>
              <a:rPr lang="en-US" sz="2800" dirty="0" smtClea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R Info</a:t>
            </a:r>
          </a:p>
          <a:p>
            <a:pPr lvl="1">
              <a:buClr>
                <a:srgbClr val="FFFFFF"/>
              </a:buClr>
            </a:pPr>
            <a:r>
              <a:rPr lang="en-US" sz="2800" dirty="0" smtClean="0">
                <a:solidFill>
                  <a:srgbClr val="FF6969"/>
                </a:solidFill>
                <a:latin typeface="Segoe UI Light"/>
              </a:rPr>
              <a:t>*** Azure ML Studio use infeasible today – blocked on bugs </a:t>
            </a:r>
            <a:r>
              <a:rPr lang="en-US" sz="2800" dirty="0" smtClean="0">
                <a:solidFill>
                  <a:srgbClr val="FF6969"/>
                </a:solidFill>
                <a:latin typeface="Segoe UI Light"/>
                <a:sym typeface="Wingdings" panose="05000000000000000000" pitchFamily="2" charset="2"/>
              </a:rPr>
              <a:t></a:t>
            </a:r>
            <a:endParaRPr lang="en-US" sz="2800" dirty="0" smtClean="0">
              <a:solidFill>
                <a:srgbClr val="FF6969"/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810329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#1: Freeform Track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5322719"/>
          </a:xfrm>
        </p:spPr>
        <p:txBody>
          <a:bodyPr/>
          <a:lstStyle/>
          <a:p>
            <a:r>
              <a:rPr lang="en-US" dirty="0" smtClean="0"/>
              <a:t>You get to work on any problem </a:t>
            </a:r>
            <a:r>
              <a:rPr lang="en-US" dirty="0"/>
              <a:t>of </a:t>
            </a:r>
            <a:r>
              <a:rPr lang="en-US" dirty="0" smtClean="0"/>
              <a:t>your choice </a:t>
            </a:r>
          </a:p>
          <a:p>
            <a:pPr lvl="1"/>
            <a:r>
              <a:rPr lang="en-US" sz="2800" dirty="0" smtClean="0">
                <a:latin typeface="+mj-lt"/>
              </a:rPr>
              <a:t>Be articulate about the customer problem/scenario </a:t>
            </a:r>
          </a:p>
          <a:p>
            <a:pPr lvl="1"/>
            <a:r>
              <a:rPr lang="en-US" sz="2800" dirty="0" smtClean="0">
                <a:latin typeface="+mj-lt"/>
              </a:rPr>
              <a:t>Solution must use ML</a:t>
            </a:r>
            <a:endParaRPr lang="en-US" sz="2800" dirty="0">
              <a:latin typeface="+mj-lt"/>
            </a:endParaRPr>
          </a:p>
          <a:p>
            <a:pPr lvl="1"/>
            <a:r>
              <a:rPr lang="en-US" sz="2800" dirty="0" smtClean="0">
                <a:latin typeface="+mj-lt"/>
              </a:rPr>
              <a:t>Winners determined by jury – Prototype/Demo expected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FF Track </a:t>
            </a:r>
            <a:r>
              <a:rPr lang="en-US" dirty="0" smtClean="0">
                <a:sym typeface="Wingdings" panose="05000000000000000000" pitchFamily="2" charset="2"/>
              </a:rPr>
              <a:t>Teams: </a:t>
            </a:r>
          </a:p>
          <a:p>
            <a:pPr lvl="1"/>
            <a:r>
              <a:rPr lang="en-US" sz="2800" dirty="0" smtClean="0">
                <a:latin typeface="+mj-lt"/>
                <a:sym typeface="Wingdings" panose="05000000000000000000" pitchFamily="2" charset="2"/>
              </a:rPr>
              <a:t> </a:t>
            </a:r>
            <a:r>
              <a:rPr lang="en-US" sz="2800" dirty="0" smtClean="0">
                <a:latin typeface="+mj-lt"/>
              </a:rPr>
              <a:t>Move </a:t>
            </a:r>
            <a:r>
              <a:rPr lang="en-US" sz="2800" dirty="0">
                <a:latin typeface="+mj-lt"/>
              </a:rPr>
              <a:t>to </a:t>
            </a:r>
            <a:r>
              <a:rPr lang="en-US" sz="2800" dirty="0" smtClean="0">
                <a:latin typeface="+mj-lt"/>
              </a:rPr>
              <a:t>BAKER at </a:t>
            </a:r>
            <a:r>
              <a:rPr lang="en-US" sz="2800" dirty="0" smtClean="0">
                <a:latin typeface="+mj-lt"/>
              </a:rPr>
              <a:t>9:30AM</a:t>
            </a:r>
            <a:endParaRPr lang="en-US" sz="2800" dirty="0">
              <a:latin typeface="+mj-lt"/>
            </a:endParaRP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 smtClean="0">
                <a:latin typeface="+mj-lt"/>
              </a:rPr>
              <a:t>Sign </a:t>
            </a:r>
            <a:r>
              <a:rPr lang="en-US" sz="2800" dirty="0">
                <a:latin typeface="+mj-lt"/>
              </a:rPr>
              <a:t>up for a demo </a:t>
            </a:r>
            <a:r>
              <a:rPr lang="en-US" sz="2800" dirty="0" smtClean="0">
                <a:latin typeface="+mj-lt"/>
              </a:rPr>
              <a:t>slot </a:t>
            </a:r>
            <a:r>
              <a:rPr lang="en-US" sz="2800" dirty="0">
                <a:latin typeface="+mj-lt"/>
              </a:rPr>
              <a:t>by </a:t>
            </a:r>
            <a:r>
              <a:rPr lang="en-US" sz="2800" dirty="0" smtClean="0">
                <a:latin typeface="+mj-lt"/>
              </a:rPr>
              <a:t>2:00PM (3 </a:t>
            </a:r>
            <a:r>
              <a:rPr lang="en-US" sz="2800" dirty="0">
                <a:latin typeface="+mj-lt"/>
              </a:rPr>
              <a:t>min per </a:t>
            </a:r>
            <a:r>
              <a:rPr lang="en-US" sz="2800" dirty="0" smtClean="0">
                <a:latin typeface="+mj-lt"/>
              </a:rPr>
              <a:t>team, max)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 smtClean="0">
                <a:latin typeface="+mj-lt"/>
              </a:rPr>
              <a:t>Complete your demos between 2:30 to 4:15PM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9315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</a:t>
            </a:r>
            <a:r>
              <a:rPr lang="en-US" dirty="0" smtClean="0"/>
              <a:t>#2: Contest Track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5450906"/>
          </a:xfrm>
        </p:spPr>
        <p:txBody>
          <a:bodyPr/>
          <a:lstStyle/>
          <a:p>
            <a:r>
              <a:rPr lang="en-US" dirty="0" smtClean="0"/>
              <a:t>BGs pitched problems, 1 “winning problem” selected </a:t>
            </a:r>
            <a:endParaRPr lang="en-US" dirty="0"/>
          </a:p>
          <a:p>
            <a:pPr lvl="1"/>
            <a:r>
              <a:rPr lang="en-US" sz="2800" dirty="0" smtClean="0">
                <a:latin typeface="+mj-lt"/>
              </a:rPr>
              <a:t>Customer will unveil problem in their own words… </a:t>
            </a:r>
            <a:endParaRPr lang="en-US" sz="2800" dirty="0">
              <a:latin typeface="+mj-lt"/>
            </a:endParaRPr>
          </a:p>
          <a:p>
            <a:pPr lvl="1"/>
            <a:r>
              <a:rPr lang="en-US" sz="2800" dirty="0" smtClean="0">
                <a:latin typeface="+mj-lt"/>
              </a:rPr>
              <a:t>Goal: Achieve highest %accuracy</a:t>
            </a:r>
            <a:endParaRPr lang="en-US" sz="2800" dirty="0">
              <a:latin typeface="+mj-lt"/>
            </a:endParaRPr>
          </a:p>
          <a:p>
            <a:pPr lvl="1"/>
            <a:r>
              <a:rPr lang="en-US" sz="2800" dirty="0">
                <a:latin typeface="+mj-lt"/>
              </a:rPr>
              <a:t>“Winners” determined </a:t>
            </a:r>
            <a:r>
              <a:rPr lang="en-US" sz="2800" dirty="0" smtClean="0">
                <a:latin typeface="+mj-lt"/>
              </a:rPr>
              <a:t>by automated script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Contest Track </a:t>
            </a:r>
            <a:r>
              <a:rPr lang="en-US" dirty="0" smtClean="0">
                <a:sym typeface="Wingdings" panose="05000000000000000000" pitchFamily="2" charset="2"/>
              </a:rPr>
              <a:t>Teams: 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sz="2800" dirty="0" smtClean="0">
                <a:latin typeface="+mj-lt"/>
                <a:sym typeface="Wingdings" panose="05000000000000000000" pitchFamily="2" charset="2"/>
              </a:rPr>
              <a:t> </a:t>
            </a:r>
            <a:r>
              <a:rPr lang="en-US" sz="2800" dirty="0" smtClean="0">
                <a:latin typeface="+mj-lt"/>
              </a:rPr>
              <a:t>Remain in </a:t>
            </a:r>
            <a:r>
              <a:rPr lang="en-US" sz="2800" dirty="0" smtClean="0">
                <a:latin typeface="+mj-lt"/>
              </a:rPr>
              <a:t>HOOD</a:t>
            </a:r>
            <a:endParaRPr lang="en-US" sz="2800" dirty="0">
              <a:latin typeface="+mj-lt"/>
            </a:endParaRP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>
                <a:latin typeface="+mj-lt"/>
                <a:sym typeface="Wingdings" panose="05000000000000000000" pitchFamily="2" charset="2"/>
              </a:rPr>
              <a:t>More info </a:t>
            </a:r>
            <a:r>
              <a:rPr lang="en-US" sz="2800" dirty="0" smtClean="0">
                <a:latin typeface="+mj-lt"/>
                <a:sym typeface="Wingdings" panose="05000000000000000000" pitchFamily="2" charset="2"/>
              </a:rPr>
              <a:t>follows… </a:t>
            </a:r>
            <a:endParaRPr lang="en-US" sz="2800" dirty="0">
              <a:latin typeface="+mj-lt"/>
              <a:sym typeface="Wingdings" panose="05000000000000000000" pitchFamily="2" charset="2"/>
            </a:endParaRP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 smtClean="0">
                <a:latin typeface="+mj-lt"/>
                <a:sym typeface="Wingdings" panose="05000000000000000000" pitchFamily="2" charset="2"/>
              </a:rPr>
              <a:t>Last </a:t>
            </a:r>
            <a:r>
              <a:rPr lang="en-US" sz="2800" dirty="0">
                <a:latin typeface="+mj-lt"/>
                <a:sym typeface="Wingdings" panose="05000000000000000000" pitchFamily="2" charset="2"/>
              </a:rPr>
              <a:t>submission at 4:00PM</a:t>
            </a:r>
          </a:p>
        </p:txBody>
      </p:sp>
    </p:spTree>
    <p:extLst>
      <p:ext uri="{BB962C8B-B14F-4D97-AF65-F5344CB8AC3E}">
        <p14:creationId xmlns:p14="http://schemas.microsoft.com/office/powerpoint/2010/main" val="1549164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6560" y="2201595"/>
            <a:ext cx="6096000" cy="1842107"/>
          </a:xfrm>
          <a:prstGeom prst="rect">
            <a:avLst/>
          </a:prstGeom>
        </p:spPr>
        <p:txBody>
          <a:bodyPr/>
          <a:lstStyle/>
          <a:p>
            <a:pPr defTabSz="914367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endParaRPr lang="en-US" sz="392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69240" y="1217194"/>
            <a:ext cx="6243319" cy="5072511"/>
          </a:xfrm>
          <a:prstGeom prst="rect">
            <a:avLst/>
          </a:prstGeom>
        </p:spPr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800" dirty="0" smtClean="0">
                <a:solidFill>
                  <a:schemeClr val="tx1"/>
                </a:solidFill>
              </a:rPr>
              <a:t>Contest Track Problem: </a:t>
            </a:r>
          </a:p>
          <a:p>
            <a:r>
              <a:rPr lang="en-US" sz="4800" dirty="0" smtClean="0">
                <a:solidFill>
                  <a:srgbClr val="FFFF00"/>
                </a:solidFill>
              </a:rPr>
              <a:t>Help Auto-Route User-Initiated Feedback (UIF) for Cortana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426148" y="4749680"/>
            <a:ext cx="8583727" cy="1964387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/>
              <a:t>Ashwin, Senior SDET, Cortana </a:t>
            </a:r>
          </a:p>
          <a:p>
            <a:pPr marL="0" indent="0" algn="r">
              <a:buNone/>
            </a:pPr>
            <a:r>
              <a:rPr lang="en-US" dirty="0" smtClean="0"/>
              <a:t>Gabriel, Senior SDET, Cortana  </a:t>
            </a: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Guo-Wei, Principal SDE, IMML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1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Phone UIF Statistics 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5796" y="1527119"/>
            <a:ext cx="2342797" cy="3873983"/>
            <a:chOff x="1010003" y="1427672"/>
            <a:chExt cx="2342797" cy="3873983"/>
          </a:xfrm>
        </p:grpSpPr>
        <p:pic>
          <p:nvPicPr>
            <p:cNvPr id="6" name="Content Placeholder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003" y="1427672"/>
              <a:ext cx="2342797" cy="3873983"/>
            </a:xfrm>
            <a:prstGeom prst="rect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676" y="2323998"/>
              <a:ext cx="2145452" cy="462745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3452855" y="1527119"/>
            <a:ext cx="839589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Segoe UI Mono" panose="020B0509040204020203" pitchFamily="49" charset="0"/>
              </a:rPr>
              <a:t>UIF = User Initiated Feedback </a:t>
            </a:r>
          </a:p>
          <a:p>
            <a:endParaRPr lang="en-US" sz="2400" b="1" dirty="0">
              <a:latin typeface="Segoe UI Mono" panose="020B0509040204020203" pitchFamily="49" charset="0"/>
            </a:endParaRPr>
          </a:p>
          <a:p>
            <a:pPr>
              <a:spcAft>
                <a:spcPts val="1200"/>
              </a:spcAft>
            </a:pPr>
            <a:r>
              <a:rPr lang="en-US" sz="2400" b="1" dirty="0" smtClean="0">
                <a:latin typeface="Segoe UI Mono" panose="020B0509040204020203" pitchFamily="49" charset="0"/>
              </a:rPr>
              <a:t>Key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Mono" panose="020B0509040204020203" pitchFamily="49" charset="0"/>
              </a:rPr>
              <a:t>53K self-host bugs opened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Mono" panose="020B0509040204020203" pitchFamily="49" charset="0"/>
              </a:rPr>
              <a:t>14K </a:t>
            </a:r>
            <a:r>
              <a:rPr lang="en-US" sz="2400" dirty="0">
                <a:latin typeface="Segoe UI Mono" panose="020B0509040204020203" pitchFamily="49" charset="0"/>
              </a:rPr>
              <a:t>Cortana </a:t>
            </a:r>
            <a:r>
              <a:rPr lang="en-US" sz="2400" dirty="0" smtClean="0">
                <a:latin typeface="Segoe UI Mono" panose="020B0509040204020203" pitchFamily="49" charset="0"/>
              </a:rPr>
              <a:t>bugs (~25%)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Mono" panose="020B0509040204020203" pitchFamily="49" charset="0"/>
              </a:rPr>
              <a:t>90</a:t>
            </a:r>
            <a:r>
              <a:rPr lang="en-US" sz="2400" dirty="0">
                <a:latin typeface="Segoe UI Mono" panose="020B0509040204020203" pitchFamily="49" charset="0"/>
              </a:rPr>
              <a:t>+ Cortana </a:t>
            </a:r>
            <a:r>
              <a:rPr lang="en-US" sz="2400" dirty="0" smtClean="0">
                <a:latin typeface="Segoe UI Mono" panose="020B0509040204020203" pitchFamily="49" charset="0"/>
              </a:rPr>
              <a:t>bugs/day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Mono" panose="020B0509040204020203" pitchFamily="49" charset="0"/>
              </a:rPr>
              <a:t>1350 </a:t>
            </a:r>
            <a:r>
              <a:rPr lang="en-US" sz="2400" dirty="0">
                <a:latin typeface="Segoe UI Mono" panose="020B0509040204020203" pitchFamily="49" charset="0"/>
              </a:rPr>
              <a:t>man hours to triage </a:t>
            </a:r>
            <a:endParaRPr lang="en-US" sz="2400" dirty="0" smtClean="0">
              <a:latin typeface="Segoe UI Mono" panose="020B0509040204020203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FF6969"/>
                </a:solidFill>
                <a:latin typeface="Segoe UI Mono" panose="020B0509040204020203" pitchFamily="49" charset="0"/>
              </a:rPr>
              <a:t>50</a:t>
            </a:r>
            <a:r>
              <a:rPr lang="en-US" sz="2400" b="1" dirty="0">
                <a:solidFill>
                  <a:srgbClr val="FF6969"/>
                </a:solidFill>
                <a:latin typeface="Segoe UI Mono" panose="020B0509040204020203" pitchFamily="49" charset="0"/>
              </a:rPr>
              <a:t>% of all </a:t>
            </a:r>
            <a:r>
              <a:rPr lang="en-US" sz="2400" b="1" dirty="0" smtClean="0">
                <a:solidFill>
                  <a:srgbClr val="FF6969"/>
                </a:solidFill>
                <a:latin typeface="Segoe UI Mono" panose="020B0509040204020203" pitchFamily="49" charset="0"/>
              </a:rPr>
              <a:t>UIF bugs </a:t>
            </a:r>
            <a:r>
              <a:rPr lang="en-US" sz="2400" b="1" dirty="0">
                <a:solidFill>
                  <a:srgbClr val="FF6969"/>
                </a:solidFill>
                <a:latin typeface="Segoe UI Mono" panose="020B0509040204020203" pitchFamily="49" charset="0"/>
              </a:rPr>
              <a:t>were </a:t>
            </a:r>
            <a:r>
              <a:rPr lang="en-US" sz="2400" b="1" dirty="0" smtClean="0">
                <a:solidFill>
                  <a:srgbClr val="FF6969"/>
                </a:solidFill>
                <a:latin typeface="Segoe UI Mono" panose="020B0509040204020203" pitchFamily="49" charset="0"/>
              </a:rPr>
              <a:t>rerouted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Segoe UI Mono" panose="020B0509040204020203" pitchFamily="49" charset="0"/>
            </a:endParaRPr>
          </a:p>
          <a:p>
            <a:endParaRPr lang="en-US" sz="2000" b="1" dirty="0" smtClean="0">
              <a:latin typeface="Segoe UI Mono" panose="020B0509040204020203" pitchFamily="49" charset="0"/>
            </a:endParaRPr>
          </a:p>
          <a:p>
            <a:pPr algn="ctr"/>
            <a:r>
              <a:rPr lang="en-US" sz="2200" b="1" dirty="0" smtClean="0">
                <a:solidFill>
                  <a:srgbClr val="FFFF00"/>
                </a:solidFill>
                <a:latin typeface="Segoe UI Mono" panose="020B0509040204020203" pitchFamily="49" charset="0"/>
              </a:rPr>
              <a:t>In a mobile first, cloud first world, </a:t>
            </a:r>
            <a:br>
              <a:rPr lang="en-US" sz="2200" b="1" dirty="0" smtClean="0">
                <a:solidFill>
                  <a:srgbClr val="FFFF00"/>
                </a:solidFill>
                <a:latin typeface="Segoe UI Mono" panose="020B0509040204020203" pitchFamily="49" charset="0"/>
              </a:rPr>
            </a:br>
            <a:r>
              <a:rPr lang="en-US" sz="2200" b="1" dirty="0" smtClean="0">
                <a:solidFill>
                  <a:srgbClr val="FFFF00"/>
                </a:solidFill>
                <a:latin typeface="Segoe UI Mono" panose="020B0509040204020203" pitchFamily="49" charset="0"/>
              </a:rPr>
              <a:t>routing bugs manually through highly distributed systems is labor intensive and time consuming</a:t>
            </a:r>
            <a:endParaRPr lang="en-US" sz="2200" b="1" dirty="0">
              <a:solidFill>
                <a:srgbClr val="FFFF00"/>
              </a:solidFill>
              <a:latin typeface="Segoe UI Mono" panose="020B050904020402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659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Cyber-Triage!</a:t>
            </a:r>
            <a:endParaRPr lang="en-US" dirty="0"/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1695786" y="1569355"/>
            <a:ext cx="8501951" cy="293428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300" dirty="0" smtClean="0">
                <a:solidFill>
                  <a:schemeClr val="tx1"/>
                </a:solidFill>
                <a:latin typeface="Segoe UI Mono" panose="020B0509040204020203" pitchFamily="49" charset="0"/>
              </a:rPr>
              <a:t>Rich set of data collected in each UIF</a:t>
            </a:r>
          </a:p>
          <a:p>
            <a:pPr lvl="1"/>
            <a:endParaRPr lang="en-US" dirty="0" smtClean="0">
              <a:solidFill>
                <a:schemeClr val="tx1"/>
              </a:solidFill>
              <a:latin typeface="Segoe UI Mono" panose="020B0509040204020203" pitchFamily="49" charset="0"/>
            </a:endParaRPr>
          </a:p>
          <a:p>
            <a:pPr lvl="1"/>
            <a:r>
              <a:rPr lang="en-US" sz="2600" b="1" dirty="0" smtClean="0">
                <a:solidFill>
                  <a:srgbClr val="00B0F0"/>
                </a:solidFill>
                <a:latin typeface="Segoe UI Mono" panose="020B0509040204020203" pitchFamily="49" charset="0"/>
              </a:rPr>
              <a:t>General Details </a:t>
            </a:r>
          </a:p>
          <a:p>
            <a:pPr lvl="2"/>
            <a:r>
              <a:rPr lang="en-US" sz="2600" dirty="0" smtClean="0">
                <a:solidFill>
                  <a:schemeClr val="tx1"/>
                </a:solidFill>
                <a:latin typeface="Segoe UI Mono" panose="020B0509040204020203" pitchFamily="49" charset="0"/>
              </a:rPr>
              <a:t>Who</a:t>
            </a:r>
          </a:p>
          <a:p>
            <a:pPr lvl="2"/>
            <a:r>
              <a:rPr lang="en-US" sz="2600" dirty="0" smtClean="0">
                <a:solidFill>
                  <a:schemeClr val="tx1"/>
                </a:solidFill>
                <a:latin typeface="Segoe UI Mono" panose="020B0509040204020203" pitchFamily="49" charset="0"/>
              </a:rPr>
              <a:t>When</a:t>
            </a:r>
          </a:p>
          <a:p>
            <a:pPr lvl="2"/>
            <a:r>
              <a:rPr lang="en-US" sz="2600" dirty="0" smtClean="0">
                <a:solidFill>
                  <a:schemeClr val="tx1"/>
                </a:solidFill>
                <a:latin typeface="Segoe UI Mono" panose="020B0509040204020203" pitchFamily="49" charset="0"/>
              </a:rPr>
              <a:t>Branch</a:t>
            </a:r>
          </a:p>
          <a:p>
            <a:pPr lvl="2"/>
            <a:r>
              <a:rPr lang="en-US" sz="2600" dirty="0" smtClean="0">
                <a:solidFill>
                  <a:schemeClr val="tx1"/>
                </a:solidFill>
                <a:latin typeface="Segoe UI Mono" panose="020B0509040204020203" pitchFamily="49" charset="0"/>
              </a:rPr>
              <a:t>Build</a:t>
            </a:r>
          </a:p>
          <a:p>
            <a:pPr lvl="2"/>
            <a:r>
              <a:rPr lang="en-US" sz="2600" dirty="0" smtClean="0">
                <a:solidFill>
                  <a:schemeClr val="tx1"/>
                </a:solidFill>
                <a:latin typeface="Segoe UI Mono" panose="020B0509040204020203" pitchFamily="49" charset="0"/>
              </a:rPr>
              <a:t>Device</a:t>
            </a:r>
          </a:p>
          <a:p>
            <a:pPr lvl="2"/>
            <a:endParaRPr lang="en-US" dirty="0" smtClean="0">
              <a:solidFill>
                <a:schemeClr val="tx1"/>
              </a:solidFill>
              <a:latin typeface="Segoe UI Mono" panose="020B0509040204020203" pitchFamily="49" charset="0"/>
            </a:endParaRPr>
          </a:p>
          <a:p>
            <a:pPr lvl="2"/>
            <a:endParaRPr lang="en-US" dirty="0">
              <a:solidFill>
                <a:schemeClr val="bg1">
                  <a:lumMod val="85000"/>
                </a:schemeClr>
              </a:solidFill>
              <a:latin typeface="Segoe UI Mono" panose="020B0509040204020203" pitchFamily="49" charset="0"/>
            </a:endParaRPr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5801068" y="1844022"/>
            <a:ext cx="3395183" cy="2121226"/>
          </a:xfrm>
          <a:prstGeom prst="rect">
            <a:avLst/>
          </a:prstGeom>
        </p:spPr>
        <p:txBody>
          <a:bodyPr>
            <a:norm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sz="2200" dirty="0" smtClean="0">
              <a:solidFill>
                <a:schemeClr val="tx1"/>
              </a:solidFill>
              <a:latin typeface="Segoe UI Mono" panose="020B0509040204020203" pitchFamily="49" charset="0"/>
            </a:endParaRPr>
          </a:p>
          <a:p>
            <a:pPr lvl="1"/>
            <a:r>
              <a:rPr lang="en-US" sz="2200" b="1" dirty="0" smtClean="0">
                <a:solidFill>
                  <a:srgbClr val="00B0F0"/>
                </a:solidFill>
                <a:latin typeface="Segoe UI Mono" panose="020B0509040204020203" pitchFamily="49" charset="0"/>
              </a:rPr>
              <a:t>Extended Data</a:t>
            </a:r>
            <a:endParaRPr lang="en-US" sz="2200" dirty="0" smtClean="0">
              <a:solidFill>
                <a:schemeClr val="tx1"/>
              </a:solidFill>
              <a:latin typeface="Segoe UI Mono" panose="020B0509040204020203" pitchFamily="49" charset="0"/>
            </a:endParaRPr>
          </a:p>
          <a:p>
            <a:pPr lvl="2"/>
            <a:r>
              <a:rPr lang="en-US" sz="2200" dirty="0">
                <a:solidFill>
                  <a:schemeClr val="tx1"/>
                </a:solidFill>
                <a:latin typeface="Segoe UI Mono" panose="020B0509040204020203" pitchFamily="49" charset="0"/>
              </a:rPr>
              <a:t>D</a:t>
            </a:r>
            <a:r>
              <a:rPr lang="en-US" sz="2200" dirty="0" smtClean="0">
                <a:solidFill>
                  <a:schemeClr val="tx1"/>
                </a:solidFill>
                <a:latin typeface="Segoe UI Mono" panose="020B0509040204020203" pitchFamily="49" charset="0"/>
              </a:rPr>
              <a:t>escription</a:t>
            </a:r>
          </a:p>
          <a:p>
            <a:pPr lvl="2"/>
            <a:r>
              <a:rPr lang="en-US" sz="2200" dirty="0" err="1" smtClean="0">
                <a:solidFill>
                  <a:schemeClr val="tx1"/>
                </a:solidFill>
                <a:latin typeface="Segoe UI Mono" panose="020B0509040204020203" pitchFamily="49" charset="0"/>
              </a:rPr>
              <a:t>zTrace</a:t>
            </a:r>
            <a:r>
              <a:rPr lang="en-US" sz="2200" dirty="0" smtClean="0">
                <a:solidFill>
                  <a:schemeClr val="tx1"/>
                </a:solidFill>
                <a:latin typeface="Segoe UI Mono" panose="020B0509040204020203" pitchFamily="49" charset="0"/>
              </a:rPr>
              <a:t> log</a:t>
            </a:r>
          </a:p>
          <a:p>
            <a:pPr lvl="2"/>
            <a:r>
              <a:rPr lang="en-US" sz="2200" dirty="0" smtClean="0">
                <a:solidFill>
                  <a:schemeClr val="tx1"/>
                </a:solidFill>
                <a:latin typeface="Segoe UI Mono" panose="020B0509040204020203" pitchFamily="49" charset="0"/>
              </a:rPr>
              <a:t>Screenshot</a:t>
            </a:r>
          </a:p>
          <a:p>
            <a:pPr lvl="2"/>
            <a:endParaRPr lang="en-US" sz="2200" dirty="0">
              <a:solidFill>
                <a:schemeClr val="bg1">
                  <a:lumMod val="85000"/>
                </a:schemeClr>
              </a:solidFill>
              <a:latin typeface="Segoe UI Mono" panose="020B0509040204020203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1328" y="4622049"/>
            <a:ext cx="9466217" cy="12926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FFFF00"/>
                </a:solidFill>
                <a:latin typeface="Segoe UI Mono" panose="020B0509040204020203" pitchFamily="49" charset="0"/>
              </a:rPr>
              <a:t>Using ML, can we more accurately predict the area path of an incoming bug and </a:t>
            </a:r>
            <a:r>
              <a:rPr lang="en-US" sz="2400" b="1" dirty="0" smtClean="0">
                <a:solidFill>
                  <a:srgbClr val="FFFF00"/>
                </a:solidFill>
                <a:latin typeface="Segoe UI Mono" panose="020B0509040204020203" pitchFamily="49" charset="0"/>
              </a:rPr>
              <a:t>significantly </a:t>
            </a:r>
            <a:r>
              <a:rPr lang="en-US" sz="2400" b="1" dirty="0">
                <a:solidFill>
                  <a:srgbClr val="FFFF00"/>
                </a:solidFill>
                <a:latin typeface="Segoe UI Mono" panose="020B0509040204020203" pitchFamily="49" charset="0"/>
              </a:rPr>
              <a:t>reduce triage overhead and bug turn-around time?</a:t>
            </a:r>
          </a:p>
        </p:txBody>
      </p:sp>
    </p:spTree>
    <p:extLst>
      <p:ext uri="{BB962C8B-B14F-4D97-AF65-F5344CB8AC3E}">
        <p14:creationId xmlns:p14="http://schemas.microsoft.com/office/powerpoint/2010/main" val="36595681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Expect in Today’s Contest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phases</a:t>
            </a:r>
          </a:p>
          <a:p>
            <a:r>
              <a:rPr lang="en-US" dirty="0" smtClean="0"/>
              <a:t>It’s all about Data</a:t>
            </a:r>
          </a:p>
          <a:p>
            <a:r>
              <a:rPr lang="en-US" dirty="0" smtClean="0"/>
              <a:t>Am I the winner?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4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-30535_Machine_Learning_Template">
  <a:themeElements>
    <a:clrScheme name="Custom 1">
      <a:dk1>
        <a:srgbClr val="000000"/>
      </a:dk1>
      <a:lt1>
        <a:srgbClr val="FFFFFF"/>
      </a:lt1>
      <a:dk2>
        <a:srgbClr val="002050"/>
      </a:dk2>
      <a:lt2>
        <a:srgbClr val="BAD80A"/>
      </a:lt2>
      <a:accent1>
        <a:srgbClr val="0072C6"/>
      </a:accent1>
      <a:accent2>
        <a:srgbClr val="B4009E"/>
      </a:accent2>
      <a:accent3>
        <a:srgbClr val="008272"/>
      </a:accent3>
      <a:accent4>
        <a:srgbClr val="E81123"/>
      </a:accent4>
      <a:accent5>
        <a:srgbClr val="4668C5"/>
      </a:accent5>
      <a:accent6>
        <a:srgbClr val="68217A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chine_Learning_Conference_2014_Deck" id="{03ACB1E9-9B99-45CE-BA0C-99823868A997}" vid="{CE43DE35-E009-4EF7-8929-5C99F20952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Machine Learning Conference_JosephKeynote</Template>
  <TotalTime>447</TotalTime>
  <Words>816</Words>
  <Application>Microsoft Office PowerPoint</Application>
  <PresentationFormat>Widescreen</PresentationFormat>
  <Paragraphs>173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Consolas</vt:lpstr>
      <vt:lpstr>Segoe UI</vt:lpstr>
      <vt:lpstr>Segoe UI Light</vt:lpstr>
      <vt:lpstr>Segoe UI Mono</vt:lpstr>
      <vt:lpstr>Wingdings</vt:lpstr>
      <vt:lpstr>5-30535_Machine_Learning_Template</vt:lpstr>
      <vt:lpstr>PowerPoint Presentation</vt:lpstr>
      <vt:lpstr>PowerPoint Presentation</vt:lpstr>
      <vt:lpstr>Checklist!</vt:lpstr>
      <vt:lpstr>Track #1: Freeform Track</vt:lpstr>
      <vt:lpstr>Track #2: Contest Track</vt:lpstr>
      <vt:lpstr>PowerPoint Presentation</vt:lpstr>
      <vt:lpstr>Windows Phone UIF Statistics </vt:lpstr>
      <vt:lpstr>Cyber-Triage!</vt:lpstr>
      <vt:lpstr>What to Expect in Today’s Contest</vt:lpstr>
      <vt:lpstr>3 Phases</vt:lpstr>
      <vt:lpstr>Each Phase’s Activities in Pseudo Code</vt:lpstr>
      <vt:lpstr>Contest Rules</vt:lpstr>
      <vt:lpstr>Dataset @ \\ct01\hackathon\ChallengeData </vt:lpstr>
      <vt:lpstr>TSV Schema</vt:lpstr>
      <vt:lpstr>TSV Schema (Cont.)</vt:lpstr>
      <vt:lpstr>Dataset - Supplementary Data</vt:lpstr>
      <vt:lpstr>Extra Data Drops   </vt:lpstr>
      <vt:lpstr>Scoring/Validation @   \\CT01\Hackathon\scoringprogram.zip  </vt:lpstr>
      <vt:lpstr>Codalab @ http://codalabtest.cloudapp.net/competitions/742 </vt:lpstr>
      <vt:lpstr>Codalab @ http://codalabtest.cloudapp.net/competitions/742 </vt:lpstr>
      <vt:lpstr>Codalab @ http://codalabtest.cloudapp.net/competitions/742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 Anantharaman</dc:creator>
  <cp:lastModifiedBy>Vinod Anantharaman</cp:lastModifiedBy>
  <cp:revision>51</cp:revision>
  <dcterms:created xsi:type="dcterms:W3CDTF">2014-06-17T16:59:53Z</dcterms:created>
  <dcterms:modified xsi:type="dcterms:W3CDTF">2014-06-26T04:34:33Z</dcterms:modified>
</cp:coreProperties>
</file>