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4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10.png" ContentType="image/png"/>
  <Override PartName="/ppt/media/image16.png" ContentType="image/png"/>
  <Override PartName="/ppt/media/image1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85720" y="33764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2708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5224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1840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8572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5224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91840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85720" y="1671840"/>
            <a:ext cx="7886520" cy="32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85720" y="5763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85720" y="1671840"/>
            <a:ext cx="7886520" cy="32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2708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5720" y="33764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2708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5224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91840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8572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5224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91840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85720" y="1671840"/>
            <a:ext cx="7886520" cy="32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85720" y="5763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2708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85720" y="33764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2708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5224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91840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8572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5224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91840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85720" y="1671840"/>
            <a:ext cx="7886520" cy="32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85720" y="5763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2708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85720" y="33764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2708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5224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918400" y="16718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8572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5224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5918400" y="337644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85720" y="5763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27080" y="33764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27080" y="167184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85720" y="337644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;p2" descr=""/>
          <p:cNvPicPr/>
          <p:nvPr/>
        </p:nvPicPr>
        <p:blipFill>
          <a:blip r:embed="rId2"/>
          <a:stretch/>
        </p:blipFill>
        <p:spPr>
          <a:xfrm>
            <a:off x="0" y="0"/>
            <a:ext cx="913536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781200"/>
            <a:ext cx="5230440" cy="1790280"/>
          </a:xfrm>
          <a:prstGeom prst="rect">
            <a:avLst/>
          </a:prstGeom>
        </p:spPr>
        <p:txBody>
          <a:bodyPr lIns="68400" rIns="68400" tIns="34200" bIns="34200" anchor="b"/>
          <a:p>
            <a:r>
              <a:rPr b="0" lang="en-US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6;p3" descr=""/>
          <p:cNvPicPr/>
          <p:nvPr/>
        </p:nvPicPr>
        <p:blipFill>
          <a:blip r:embed="rId2"/>
          <a:stretch/>
        </p:blipFill>
        <p:spPr>
          <a:xfrm>
            <a:off x="0" y="0"/>
            <a:ext cx="9135360" cy="5143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7886520" cy="3263040"/>
          </a:xfrm>
          <a:prstGeom prst="rect">
            <a:avLst/>
          </a:prstGeom>
        </p:spPr>
        <p:txBody>
          <a:bodyPr lIns="68400" rIns="68400" tIns="34200" bIns="342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20;p4" descr=""/>
          <p:cNvPicPr/>
          <p:nvPr/>
        </p:nvPicPr>
        <p:blipFill>
          <a:blip r:embed="rId2"/>
          <a:stretch/>
        </p:blipFill>
        <p:spPr>
          <a:xfrm>
            <a:off x="0" y="0"/>
            <a:ext cx="9135360" cy="51433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7886520" cy="3263040"/>
          </a:xfrm>
          <a:prstGeom prst="rect">
            <a:avLst/>
          </a:prstGeom>
        </p:spPr>
        <p:txBody>
          <a:bodyPr lIns="68400" rIns="68400" tIns="34200" bIns="342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52;p12" descr=""/>
          <p:cNvPicPr/>
          <p:nvPr/>
        </p:nvPicPr>
        <p:blipFill>
          <a:blip r:embed="rId2"/>
          <a:stretch/>
        </p:blipFill>
        <p:spPr>
          <a:xfrm>
            <a:off x="0" y="0"/>
            <a:ext cx="9135360" cy="514332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85720" y="576360"/>
            <a:ext cx="7886520" cy="99396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85720" y="1671840"/>
            <a:ext cx="7886520" cy="3263040"/>
          </a:xfrm>
          <a:prstGeom prst="rect">
            <a:avLst/>
          </a:prstGeom>
        </p:spPr>
        <p:txBody>
          <a:bodyPr lIns="68400" rIns="68400" tIns="34200" bIns="342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facebookresearch/Detectron" TargetMode="External"/><Relationship Id="rId2" Type="http://schemas.openxmlformats.org/officeDocument/2006/relationships/hyperlink" Target="https://github.com/sawyermade/Detectron" TargetMode="External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64400" y="1028880"/>
            <a:ext cx="6059520" cy="2273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e8ea18"/>
                </a:solidFill>
                <a:latin typeface="Arial"/>
                <a:ea typeface="Arial"/>
              </a:rPr>
              <a:t>6D Object Pose Estimation </a:t>
            </a:r>
            <a:br/>
            <a:r>
              <a:rPr b="1" lang="en-US" sz="3200" spc="-1" strike="noStrike">
                <a:solidFill>
                  <a:srgbClr val="e8ea18"/>
                </a:solidFill>
                <a:latin typeface="Arial"/>
                <a:ea typeface="Arial"/>
              </a:rPr>
              <a:t>and 2D Grasp Feature Optimization for Robotic Grasping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83480" y="3429000"/>
            <a:ext cx="3485880" cy="1241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e8ea18"/>
                </a:solidFill>
                <a:latin typeface="Oswald"/>
                <a:ea typeface="Oswald"/>
              </a:rPr>
              <a:t>Daniel Sawyer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e8ea18"/>
                </a:solidFill>
                <a:latin typeface="Oswald"/>
                <a:ea typeface="Oswald"/>
              </a:rPr>
              <a:t>Tian Tan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Detectron Mask R-CNN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135;p26" descr=""/>
          <p:cNvPicPr/>
          <p:nvPr/>
        </p:nvPicPr>
        <p:blipFill>
          <a:blip r:embed="rId1"/>
          <a:stretch/>
        </p:blipFill>
        <p:spPr>
          <a:xfrm>
            <a:off x="654840" y="1471680"/>
            <a:ext cx="3641760" cy="2285280"/>
          </a:xfrm>
          <a:prstGeom prst="rect">
            <a:avLst/>
          </a:prstGeom>
          <a:ln>
            <a:noFill/>
          </a:ln>
        </p:spPr>
      </p:pic>
      <p:pic>
        <p:nvPicPr>
          <p:cNvPr id="183" name="Google Shape;136;p26" descr=""/>
          <p:cNvPicPr/>
          <p:nvPr/>
        </p:nvPicPr>
        <p:blipFill>
          <a:blip r:embed="rId2"/>
          <a:stretch/>
        </p:blipFill>
        <p:spPr>
          <a:xfrm>
            <a:off x="4572000" y="1471680"/>
            <a:ext cx="3795480" cy="22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85720" y="576360"/>
            <a:ext cx="7886520" cy="6289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What is Detectron?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Detectron is Facebook AI Research’s (FAIR) software system that implements state-of-the-art object detection algorithms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Inlcudes newest versions of Faster R-CNN, Mask R-CNN, and DensePose Human Pose Estimation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Built using Python and powered using Caffe2 which is now rolled into PyTorch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Allows use of multiple algorithms with different configuration files, has many pretrained models available, and is well documented so getting it up and running is fairly easy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Why Detectron?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In order to run our DenseFusion 6 DoF pose estimation we must first have an RoI (Region of Interest) of the object (bounding box), object label, and finally an object mask in order to estimate the pose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Has newest and easiest to use version of Mask R-CNN, kept up to date!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Fast and comparatively easy to get up and running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Works with newest version of PyTorch, no going around searching/installing deprecated libraries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Implement Mask R-CNN using Detectron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Implemented using Python 3.7, PyTorch 1.0.1, and CUDA 10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Detectron Model Zoo, all models using pretrained ImageNet backbone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Setting up Conda Environment suitable for Detectron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Set up config file and choose a pretrained model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Training using your own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Implement Mask R-CNN using Detectron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Github links: </a:t>
            </a:r>
            <a:r>
              <a:rPr b="0" lang="en-US" sz="2100" spc="-1" strike="noStrike" u="sng">
                <a:solidFill>
                  <a:srgbClr val="0563c1"/>
                </a:solidFill>
                <a:uFillTx/>
                <a:latin typeface="Oswald"/>
                <a:ea typeface="Oswald"/>
                <a:hlinkClick r:id="rId1"/>
              </a:rPr>
              <a:t>https://github.com/facebookresearch/Detectron</a:t>
            </a: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, </a:t>
            </a:r>
            <a:r>
              <a:rPr b="0" lang="en-US" sz="2100" spc="-1" strike="noStrike" u="sng">
                <a:solidFill>
                  <a:srgbClr val="0563c1"/>
                </a:solidFill>
                <a:uFillTx/>
                <a:latin typeface="Oswald"/>
                <a:ea typeface="Oswald"/>
                <a:hlinkClick r:id="rId2"/>
              </a:rPr>
              <a:t>https://github.com/sawyermade/Detectron</a:t>
            </a: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 -&gt; with HTTP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Explanation of HTTP subsystem for transferring information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How to keep networks loaded and awaiting HTTP POST which runs inference much quicker than loading the network every time it is needed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Anaconda is your friend! Your best friend perhaps.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Live Demo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37800"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Vision for Grasp Tuning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Purpose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Reduce grasp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Vision problem statement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*Depth camera does not work 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close range.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From single-view RGB image find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how to move the gripper so that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the object can be grasped at 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good location?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167;p31" descr=""/>
          <p:cNvPicPr/>
          <p:nvPr/>
        </p:nvPicPr>
        <p:blipFill>
          <a:blip r:embed="rId1"/>
          <a:stretch/>
        </p:blipFill>
        <p:spPr>
          <a:xfrm>
            <a:off x="5257440" y="1560240"/>
            <a:ext cx="3795120" cy="23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Vision for Grasp Tuning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85720" y="1330560"/>
            <a:ext cx="7886520" cy="36043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Approach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Mask R-CNN detect object mask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Object 2D outline extraction from object mask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Calculate pixel-wise normal of the outline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Calculate grasp features and adjust robot gripper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236960" y="2976840"/>
            <a:ext cx="1102320" cy="306000"/>
          </a:xfrm>
          <a:prstGeom prst="rect">
            <a:avLst/>
          </a:prstGeom>
          <a:solidFill>
            <a:srgbClr val="096747"/>
          </a:solidFill>
          <a:ln w="12600">
            <a:solidFill>
              <a:srgbClr val="a8d08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Calibri"/>
              </a:rPr>
              <a:t>Detect outline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2650320" y="3173760"/>
            <a:ext cx="1165680" cy="549360"/>
          </a:xfrm>
          <a:prstGeom prst="rect">
            <a:avLst/>
          </a:prstGeom>
          <a:solidFill>
            <a:srgbClr val="096747"/>
          </a:solidFill>
          <a:ln w="12600">
            <a:solidFill>
              <a:srgbClr val="a8d08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Calibri"/>
              </a:rPr>
              <a:t>Find contact region &amp; outline normal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349960" y="3130200"/>
            <a:ext cx="1447560" cy="637560"/>
          </a:xfrm>
          <a:prstGeom prst="flowChartDecision">
            <a:avLst/>
          </a:prstGeom>
          <a:solidFill>
            <a:srgbClr val="096747"/>
          </a:solidFill>
          <a:ln w="12600">
            <a:solidFill>
              <a:srgbClr val="a8d08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Calibri"/>
              </a:rPr>
              <a:t>Valid contact?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1274400" y="3572640"/>
            <a:ext cx="1026720" cy="383760"/>
          </a:xfrm>
          <a:prstGeom prst="rect">
            <a:avLst/>
          </a:prstGeom>
          <a:solidFill>
            <a:srgbClr val="096747"/>
          </a:solidFill>
          <a:ln w="12600">
            <a:solidFill>
              <a:srgbClr val="a8d08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Calibri"/>
              </a:rPr>
              <a:t>Current gripper pose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7102080" y="3215160"/>
            <a:ext cx="1026720" cy="465840"/>
          </a:xfrm>
          <a:prstGeom prst="rect">
            <a:avLst/>
          </a:prstGeom>
          <a:solidFill>
            <a:srgbClr val="096747"/>
          </a:solidFill>
          <a:ln w="12600">
            <a:solidFill>
              <a:srgbClr val="a8d08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Calibri"/>
              </a:rPr>
              <a:t>Continue grasp motion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5560560" y="4062960"/>
            <a:ext cx="1026720" cy="383760"/>
          </a:xfrm>
          <a:prstGeom prst="rect">
            <a:avLst/>
          </a:prstGeom>
          <a:solidFill>
            <a:srgbClr val="096747"/>
          </a:solidFill>
          <a:ln w="12600">
            <a:solidFill>
              <a:srgbClr val="a8d08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Calibri"/>
              </a:rPr>
              <a:t>Adjust grasp motion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4020840" y="3249360"/>
            <a:ext cx="1102320" cy="397800"/>
          </a:xfrm>
          <a:prstGeom prst="rect">
            <a:avLst/>
          </a:prstGeom>
          <a:solidFill>
            <a:srgbClr val="096747"/>
          </a:solidFill>
          <a:ln w="12600">
            <a:solidFill>
              <a:srgbClr val="a8d08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Calibri"/>
              </a:rPr>
              <a:t>Calculate grasp features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2339280" y="3130200"/>
            <a:ext cx="310320" cy="31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6747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1"/>
          <p:cNvSpPr/>
          <p:nvPr/>
        </p:nvSpPr>
        <p:spPr>
          <a:xfrm flipH="1" rot="10800000">
            <a:off x="2649600" y="3764880"/>
            <a:ext cx="348120" cy="31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6747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2"/>
          <p:cNvSpPr/>
          <p:nvPr/>
        </p:nvSpPr>
        <p:spPr>
          <a:xfrm>
            <a:off x="3816360" y="3448440"/>
            <a:ext cx="20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6747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3"/>
          <p:cNvSpPr/>
          <p:nvPr/>
        </p:nvSpPr>
        <p:spPr>
          <a:xfrm>
            <a:off x="5123160" y="3448440"/>
            <a:ext cx="22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6747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4"/>
          <p:cNvSpPr/>
          <p:nvPr/>
        </p:nvSpPr>
        <p:spPr>
          <a:xfrm>
            <a:off x="6073920" y="3768120"/>
            <a:ext cx="360" cy="29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6747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5"/>
          <p:cNvSpPr/>
          <p:nvPr/>
        </p:nvSpPr>
        <p:spPr>
          <a:xfrm flipH="1" rot="10800000">
            <a:off x="7102080" y="3449160"/>
            <a:ext cx="30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6747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6"/>
          <p:cNvSpPr/>
          <p:nvPr/>
        </p:nvSpPr>
        <p:spPr>
          <a:xfrm flipH="1" rot="5400000">
            <a:off x="3332160" y="1706400"/>
            <a:ext cx="682200" cy="4799160"/>
          </a:xfrm>
          <a:prstGeom prst="bentConnector4">
            <a:avLst>
              <a:gd name="adj1" fmla="val -33495"/>
              <a:gd name="adj2" fmla="val 104764"/>
            </a:avLst>
          </a:prstGeom>
          <a:noFill/>
          <a:ln w="12600">
            <a:solidFill>
              <a:srgbClr val="006747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7"/>
          <p:cNvSpPr/>
          <p:nvPr/>
        </p:nvSpPr>
        <p:spPr>
          <a:xfrm rot="10800000">
            <a:off x="1788120" y="357264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6747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8"/>
          <p:cNvSpPr/>
          <p:nvPr/>
        </p:nvSpPr>
        <p:spPr>
          <a:xfrm rot="5400000">
            <a:off x="4403880" y="552600"/>
            <a:ext cx="83160" cy="6340680"/>
          </a:xfrm>
          <a:prstGeom prst="bentConnector4">
            <a:avLst>
              <a:gd name="adj1" fmla="val 1414695"/>
              <a:gd name="adj2" fmla="val 103606"/>
            </a:avLst>
          </a:prstGeom>
          <a:noFill/>
          <a:ln w="12600">
            <a:solidFill>
              <a:srgbClr val="006747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9"/>
          <p:cNvSpPr/>
          <p:nvPr/>
        </p:nvSpPr>
        <p:spPr>
          <a:xfrm>
            <a:off x="6718680" y="3181680"/>
            <a:ext cx="40392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6747"/>
                </a:solidFill>
                <a:latin typeface="Calibri"/>
                <a:ea typeface="Calibri"/>
              </a:rPr>
              <a:t>YES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CustomShape 20"/>
          <p:cNvSpPr/>
          <p:nvPr/>
        </p:nvSpPr>
        <p:spPr>
          <a:xfrm>
            <a:off x="5750640" y="3764880"/>
            <a:ext cx="38628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6747"/>
                </a:solidFill>
                <a:latin typeface="Calibri"/>
                <a:ea typeface="Calibri"/>
              </a:rPr>
              <a:t>NO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Vision for Grasp Tuning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Mask R-CNN object mask detection result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37800"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Google Shape;198;p33" descr=""/>
          <p:cNvPicPr/>
          <p:nvPr/>
        </p:nvPicPr>
        <p:blipFill>
          <a:blip r:embed="rId1"/>
          <a:stretch/>
        </p:blipFill>
        <p:spPr>
          <a:xfrm>
            <a:off x="1760400" y="1703880"/>
            <a:ext cx="5055480" cy="315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Vision for Grasp Tuning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Object outline and normal extraction results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Google Shape;205;p34" descr=""/>
          <p:cNvPicPr/>
          <p:nvPr/>
        </p:nvPicPr>
        <p:blipFill>
          <a:blip r:embed="rId1"/>
          <a:stretch/>
        </p:blipFill>
        <p:spPr>
          <a:xfrm>
            <a:off x="786240" y="1864800"/>
            <a:ext cx="3853800" cy="2890080"/>
          </a:xfrm>
          <a:prstGeom prst="rect">
            <a:avLst/>
          </a:prstGeom>
          <a:ln>
            <a:noFill/>
          </a:ln>
        </p:spPr>
      </p:pic>
      <p:pic>
        <p:nvPicPr>
          <p:cNvPr id="221" name="Google Shape;206;p34" descr=""/>
          <p:cNvPicPr/>
          <p:nvPr/>
        </p:nvPicPr>
        <p:blipFill>
          <a:blip r:embed="rId2"/>
          <a:stretch/>
        </p:blipFill>
        <p:spPr>
          <a:xfrm>
            <a:off x="4640400" y="1864800"/>
            <a:ext cx="3349800" cy="28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Vision for Grasp Tuning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Object outline extraction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For each row of the image find the two outline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points of each continuous region of the mask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Pixel-wise normal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6747"/>
              </a:buClr>
              <a:buFont typeface="Oswald"/>
              <a:buChar char="-"/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Find the normal of each neighbor-vector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6747"/>
              </a:buClr>
              <a:buFont typeface="Oswald"/>
              <a:buChar char="-"/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Choose the normal direction based on pixel position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    </a:t>
            </a: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relative to the center of the object outline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- Average the normal of neighbors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Google Shape;213;p35" descr=""/>
          <p:cNvPicPr/>
          <p:nvPr/>
        </p:nvPicPr>
        <p:blipFill>
          <a:blip r:embed="rId1"/>
          <a:stretch/>
        </p:blipFill>
        <p:spPr>
          <a:xfrm>
            <a:off x="7040880" y="1005840"/>
            <a:ext cx="1595880" cy="1653480"/>
          </a:xfrm>
          <a:prstGeom prst="rect">
            <a:avLst/>
          </a:prstGeom>
          <a:ln>
            <a:noFill/>
          </a:ln>
        </p:spPr>
      </p:pic>
      <p:graphicFrame>
        <p:nvGraphicFramePr>
          <p:cNvPr id="225" name="Table 3"/>
          <p:cNvGraphicFramePr/>
          <p:nvPr/>
        </p:nvGraphicFramePr>
        <p:xfrm>
          <a:off x="6412680" y="3365280"/>
          <a:ext cx="1333800" cy="1365480"/>
        </p:xfrm>
        <a:graphic>
          <a:graphicData uri="http://schemas.openxmlformats.org/drawingml/2006/table">
            <a:tbl>
              <a:tblPr/>
              <a:tblGrid>
                <a:gridCol w="444600"/>
                <a:gridCol w="444600"/>
                <a:gridCol w="444600"/>
              </a:tblGrid>
              <a:tr h="455040">
                <a:tc>
                  <a:tcPr marL="111960" marR="111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cPr marL="111960" marR="111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cPr marL="111960" marR="111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9e6e"/>
                    </a:solidFill>
                  </a:tcPr>
                </a:tc>
              </a:tr>
              <a:tr h="455040">
                <a:tc>
                  <a:tcPr marL="111960" marR="111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cPr marL="111960" marR="111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96747"/>
                    </a:solidFill>
                  </a:tcPr>
                </a:tc>
                <a:tc>
                  <a:tcPr marL="111960" marR="111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</a:tr>
              <a:tr h="455400">
                <a:tc>
                  <a:tcPr marL="111960" marR="111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cPr marL="111960" marR="111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9e6e"/>
                    </a:solidFill>
                  </a:tcPr>
                </a:tc>
                <a:tc>
                  <a:tcPr marL="111960" marR="111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26" name="CustomShape 4"/>
          <p:cNvSpPr/>
          <p:nvPr/>
        </p:nvSpPr>
        <p:spPr>
          <a:xfrm flipH="1" rot="10800000">
            <a:off x="7530480" y="4053600"/>
            <a:ext cx="442800" cy="4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e9e91a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7087320" y="4065840"/>
            <a:ext cx="360" cy="49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7f6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>
            <a:off x="6656760" y="3624840"/>
            <a:ext cx="873360" cy="87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e9e9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7"/>
          <p:cNvSpPr/>
          <p:nvPr/>
        </p:nvSpPr>
        <p:spPr>
          <a:xfrm>
            <a:off x="6593040" y="4052160"/>
            <a:ext cx="99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7f6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85720" y="576360"/>
            <a:ext cx="7886520" cy="5562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e8ea18"/>
                </a:solidFill>
                <a:latin typeface="Arial"/>
                <a:ea typeface="Arial"/>
              </a:rPr>
              <a:t>Pres</a:t>
            </a:r>
            <a:r>
              <a:rPr b="1" lang="en-US" sz="2800" spc="-1" strike="noStrike">
                <a:solidFill>
                  <a:srgbClr val="e8ea18"/>
                </a:solidFill>
                <a:latin typeface="Arial"/>
                <a:ea typeface="Arial"/>
              </a:rPr>
              <a:t>enta</a:t>
            </a:r>
            <a:r>
              <a:rPr b="1" lang="en-US" sz="2800" spc="-1" strike="noStrike">
                <a:solidFill>
                  <a:srgbClr val="e8ea18"/>
                </a:solidFill>
                <a:latin typeface="Arial"/>
                <a:ea typeface="Arial"/>
              </a:rPr>
              <a:t>tion </a:t>
            </a:r>
            <a:r>
              <a:rPr b="1" lang="en-US" sz="2800" spc="-1" strike="noStrike">
                <a:solidFill>
                  <a:srgbClr val="e8ea18"/>
                </a:solidFill>
                <a:latin typeface="Arial"/>
                <a:ea typeface="Arial"/>
              </a:rPr>
              <a:t>topi</a:t>
            </a:r>
            <a:r>
              <a:rPr b="1" lang="en-US" sz="2800" spc="-1" strike="noStrike">
                <a:solidFill>
                  <a:srgbClr val="e8ea18"/>
                </a:solidFill>
                <a:latin typeface="Arial"/>
                <a:ea typeface="Arial"/>
              </a:rPr>
              <a:t>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85720" y="1225800"/>
            <a:ext cx="7886520" cy="3709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d9f21c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ffffff"/>
                </a:solidFill>
                <a:latin typeface="Oswald"/>
                <a:ea typeface="Oswald"/>
              </a:rPr>
              <a:t>Problem statement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d9f21c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ffffff"/>
                </a:solidFill>
                <a:latin typeface="Oswald"/>
                <a:ea typeface="Oswald"/>
              </a:rPr>
              <a:t>Vision for object 6D pose estimation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d9f21c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ffffff"/>
                </a:solidFill>
                <a:latin typeface="Oswald"/>
                <a:ea typeface="Oswald"/>
              </a:rPr>
              <a:t>Camera calibration(extrinsic)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d9f21c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ffffff"/>
                </a:solidFill>
                <a:latin typeface="Oswald"/>
                <a:ea typeface="Oswald"/>
              </a:rPr>
              <a:t>Detectron Mask R-CNN tutorial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d9f21c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ffffff"/>
                </a:solidFill>
                <a:latin typeface="Oswald"/>
                <a:ea typeface="Oswald"/>
              </a:rPr>
              <a:t>Vision for grasp tuning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Vision for Grasp Tuning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The Theory Behind Grasp features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Google Shape;225;p36" descr=""/>
          <p:cNvPicPr/>
          <p:nvPr/>
        </p:nvPicPr>
        <p:blipFill>
          <a:blip r:embed="rId1"/>
          <a:stretch/>
        </p:blipFill>
        <p:spPr>
          <a:xfrm>
            <a:off x="585720" y="1750680"/>
            <a:ext cx="3226320" cy="1996200"/>
          </a:xfrm>
          <a:prstGeom prst="rect">
            <a:avLst/>
          </a:prstGeom>
          <a:ln>
            <a:noFill/>
          </a:ln>
        </p:spPr>
      </p:pic>
      <p:pic>
        <p:nvPicPr>
          <p:cNvPr id="233" name="Google Shape;226;p36" descr=""/>
          <p:cNvPicPr/>
          <p:nvPr/>
        </p:nvPicPr>
        <p:blipFill>
          <a:blip r:embed="rId2"/>
          <a:stretch/>
        </p:blipFill>
        <p:spPr>
          <a:xfrm>
            <a:off x="3812400" y="1750680"/>
            <a:ext cx="2258640" cy="1997280"/>
          </a:xfrm>
          <a:prstGeom prst="rect">
            <a:avLst/>
          </a:prstGeom>
          <a:ln>
            <a:noFill/>
          </a:ln>
        </p:spPr>
      </p:pic>
      <p:pic>
        <p:nvPicPr>
          <p:cNvPr id="234" name="Google Shape;227;p36" descr=""/>
          <p:cNvPicPr/>
          <p:nvPr/>
        </p:nvPicPr>
        <p:blipFill>
          <a:blip r:embed="rId3"/>
          <a:stretch/>
        </p:blipFill>
        <p:spPr>
          <a:xfrm>
            <a:off x="6071400" y="1748160"/>
            <a:ext cx="2400840" cy="2002320"/>
          </a:xfrm>
          <a:prstGeom prst="rect">
            <a:avLst/>
          </a:prstGeom>
          <a:ln>
            <a:noFill/>
          </a:ln>
        </p:spPr>
      </p:pic>
      <p:pic>
        <p:nvPicPr>
          <p:cNvPr id="235" name="Google Shape;228;p36" descr=""/>
          <p:cNvPicPr/>
          <p:nvPr/>
        </p:nvPicPr>
        <p:blipFill>
          <a:blip r:embed="rId4"/>
          <a:stretch/>
        </p:blipFill>
        <p:spPr>
          <a:xfrm>
            <a:off x="6424200" y="3747240"/>
            <a:ext cx="1694880" cy="1272600"/>
          </a:xfrm>
          <a:prstGeom prst="rect">
            <a:avLst/>
          </a:prstGeom>
          <a:ln>
            <a:noFill/>
          </a:ln>
        </p:spPr>
      </p:pic>
      <p:pic>
        <p:nvPicPr>
          <p:cNvPr id="236" name="Google Shape;229;p36" descr=""/>
          <p:cNvPicPr/>
          <p:nvPr/>
        </p:nvPicPr>
        <p:blipFill>
          <a:blip r:embed="rId5"/>
          <a:stretch/>
        </p:blipFill>
        <p:spPr>
          <a:xfrm>
            <a:off x="1276200" y="3747240"/>
            <a:ext cx="1679400" cy="127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85720" y="576360"/>
            <a:ext cx="7886520" cy="6289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Vision for Grasp Tuning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68400" rIns="68400" tIns="34200" bIns="34200"/>
          <a:p>
            <a:pPr marL="171360">
              <a:lnSpc>
                <a:spcPct val="90000"/>
              </a:lnSpc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 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Vision for Grasp Tuning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Grasp features of real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Google Shape;242;p38" descr=""/>
          <p:cNvPicPr/>
          <p:nvPr/>
        </p:nvPicPr>
        <p:blipFill>
          <a:blip r:embed="rId1"/>
          <a:stretch/>
        </p:blipFill>
        <p:spPr>
          <a:xfrm>
            <a:off x="523440" y="2001240"/>
            <a:ext cx="3039840" cy="2451240"/>
          </a:xfrm>
          <a:prstGeom prst="rect">
            <a:avLst/>
          </a:prstGeom>
          <a:ln>
            <a:noFill/>
          </a:ln>
        </p:spPr>
      </p:pic>
      <p:pic>
        <p:nvPicPr>
          <p:cNvPr id="242" name="Google Shape;243;p38" descr=""/>
          <p:cNvPicPr/>
          <p:nvPr/>
        </p:nvPicPr>
        <p:blipFill>
          <a:blip r:embed="rId2"/>
          <a:stretch/>
        </p:blipFill>
        <p:spPr>
          <a:xfrm>
            <a:off x="3639600" y="2001240"/>
            <a:ext cx="5027400" cy="24512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585720" y="576360"/>
            <a:ext cx="7886520" cy="6289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Vision for Grasp Tuning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Gripper adjustment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Google Shape;250;p39" descr=""/>
          <p:cNvPicPr/>
          <p:nvPr/>
        </p:nvPicPr>
        <p:blipFill>
          <a:blip r:embed="rId1"/>
          <a:stretch/>
        </p:blipFill>
        <p:spPr>
          <a:xfrm>
            <a:off x="235800" y="1829520"/>
            <a:ext cx="4969440" cy="3105720"/>
          </a:xfrm>
          <a:prstGeom prst="rect">
            <a:avLst/>
          </a:prstGeom>
          <a:ln>
            <a:noFill/>
          </a:ln>
        </p:spPr>
      </p:pic>
      <p:pic>
        <p:nvPicPr>
          <p:cNvPr id="246" name="Google Shape;251;p39" descr=""/>
          <p:cNvPicPr/>
          <p:nvPr/>
        </p:nvPicPr>
        <p:blipFill>
          <a:blip r:embed="rId2"/>
          <a:stretch/>
        </p:blipFill>
        <p:spPr>
          <a:xfrm>
            <a:off x="5205600" y="1977840"/>
            <a:ext cx="3744720" cy="28083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28560" y="2076480"/>
            <a:ext cx="7886520" cy="5562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e8ea18"/>
                </a:solidFill>
                <a:latin typeface="Arial"/>
                <a:ea typeface="Arial"/>
              </a:rPr>
              <a:t>Questions?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The 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Prob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Getting a robot to pick items up (grasp them) in household environment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A multilevel problem that requires multiple systems working in unison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Ability to run inference remotely since the hardware required will not be available directly on the robot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Ou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r 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So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luti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Detectron’s Mask R-CNN algorithm in order to get semantic segmentation and object classification with localization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DenseFusion 6 DOF pose estimation algorithm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Grasp Tuning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Use HTTP GET/POST in order to run both networks and send/receive information to/from them remotely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85720" y="576360"/>
            <a:ext cx="7886520" cy="629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Dens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eFusi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on 6 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DoF 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Pose 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Estim</a:t>
            </a: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In order to grasp objects, we need their 6 DoF pose which includes 7 values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Estimates X, Y, Z coordinates along with the Quaternion values for orientation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Gives orientation and position in order to grasp object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Needs object localization, camera calibration and mask in order to work properly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Trained on YCB and LineMod datasets which have many items that can be found in the household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Uses PyTorch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85720" y="576360"/>
            <a:ext cx="7886520" cy="6289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Architecture Overview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Two Stage Process...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Stage 1: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First stage takes an RGB image and performs semantic segmentation and localization (Detectron/Mask R-CNN)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Sends RGB and Depth converted to 3D point cloud, cropped to bounding box of object.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Stage 2: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RGBD ran through a fully convolutional network that maps each pixel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PointNet-based network that processes each point in the mask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6747"/>
                </a:solidFill>
                <a:latin typeface="Oswald"/>
                <a:ea typeface="Oswald"/>
              </a:rPr>
              <a:t>Finally a pixel-wise fusion network that combines the two and estimates the 6 DoF pose of the object.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85720" y="576360"/>
            <a:ext cx="7886520" cy="6289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DenseFusion 6 DoF Pose Estimation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457200"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006747"/>
                </a:solidFill>
                <a:latin typeface="Oswald"/>
                <a:ea typeface="Oswald"/>
              </a:rPr>
              <a:t>Network Architecture with HTTP transmission for remote inference: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111;p23" descr=""/>
          <p:cNvPicPr/>
          <p:nvPr/>
        </p:nvPicPr>
        <p:blipFill>
          <a:blip r:embed="rId1"/>
          <a:stretch/>
        </p:blipFill>
        <p:spPr>
          <a:xfrm>
            <a:off x="585720" y="1992240"/>
            <a:ext cx="7886520" cy="294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85720" y="576360"/>
            <a:ext cx="7886520" cy="6289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HTTP Remote Inference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6747"/>
                </a:solidFill>
                <a:latin typeface="Oswald"/>
                <a:ea typeface="Oswald"/>
              </a:rPr>
              <a:t>Mobile Robots limited hardware resources require the use of the “Cloud”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6747"/>
                </a:solidFill>
                <a:latin typeface="Oswald"/>
                <a:ea typeface="Oswald"/>
              </a:rPr>
              <a:t>Using HTTP’s TCP socket to transfer data, we are able to defeat those limitations as long as there is an internet connection.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6747"/>
                </a:solidFill>
                <a:latin typeface="Oswald"/>
                <a:ea typeface="Oswald"/>
              </a:rPr>
              <a:t>Common protocol that is readily available and easy to implement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0" lang="en-US" sz="1900" spc="-1" strike="noStrike">
                <a:solidFill>
                  <a:srgbClr val="006747"/>
                </a:solidFill>
                <a:latin typeface="Oswald"/>
                <a:ea typeface="Oswald"/>
              </a:rPr>
              <a:t> 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6747"/>
                </a:solidFill>
                <a:latin typeface="Oswald"/>
                <a:ea typeface="Oswald"/>
              </a:rPr>
              <a:t>Can be implemented using Python’s Flask module in literally minutes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0" lang="en-US" sz="1900" spc="-1" strike="noStrike">
                <a:solidFill>
                  <a:srgbClr val="006747"/>
                </a:solidFill>
                <a:latin typeface="Oswald"/>
                <a:ea typeface="Oswald"/>
              </a:rPr>
              <a:t>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6747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6747"/>
                </a:solidFill>
                <a:latin typeface="Oswald"/>
                <a:ea typeface="Oswald"/>
              </a:rPr>
              <a:t>Before we do any of this, you have to calibrate the cameras!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85720" y="576360"/>
            <a:ext cx="7886520" cy="6289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6747"/>
                </a:solidFill>
                <a:latin typeface="Arial"/>
                <a:ea typeface="Arial"/>
              </a:rPr>
              <a:t>Camera Calibration(extrinsic)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85720" y="1325160"/>
            <a:ext cx="7886520" cy="3609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136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136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oogle Shape;124;p25" descr=""/>
          <p:cNvPicPr/>
          <p:nvPr/>
        </p:nvPicPr>
        <p:blipFill>
          <a:blip r:embed="rId1"/>
          <a:stretch/>
        </p:blipFill>
        <p:spPr>
          <a:xfrm>
            <a:off x="1049040" y="1325160"/>
            <a:ext cx="5086080" cy="196164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125;p25" descr=""/>
          <p:cNvPicPr/>
          <p:nvPr/>
        </p:nvPicPr>
        <p:blipFill>
          <a:blip r:embed="rId2"/>
          <a:stretch/>
        </p:blipFill>
        <p:spPr>
          <a:xfrm>
            <a:off x="6441480" y="1325160"/>
            <a:ext cx="1542600" cy="2057040"/>
          </a:xfrm>
          <a:prstGeom prst="rect">
            <a:avLst/>
          </a:prstGeom>
          <a:ln>
            <a:noFill/>
          </a:ln>
        </p:spPr>
      </p:pic>
      <p:pic>
        <p:nvPicPr>
          <p:cNvPr id="177" name="Google Shape;126;p25" descr=""/>
          <p:cNvPicPr/>
          <p:nvPr/>
        </p:nvPicPr>
        <p:blipFill>
          <a:blip r:embed="rId3"/>
          <a:stretch/>
        </p:blipFill>
        <p:spPr>
          <a:xfrm>
            <a:off x="6674760" y="3557160"/>
            <a:ext cx="1076040" cy="1076040"/>
          </a:xfrm>
          <a:prstGeom prst="rect">
            <a:avLst/>
          </a:prstGeom>
          <a:ln>
            <a:noFill/>
          </a:ln>
        </p:spPr>
      </p:pic>
      <p:pic>
        <p:nvPicPr>
          <p:cNvPr id="178" name="Google Shape;127;p25" descr=""/>
          <p:cNvPicPr/>
          <p:nvPr/>
        </p:nvPicPr>
        <p:blipFill>
          <a:blip r:embed="rId4"/>
          <a:stretch/>
        </p:blipFill>
        <p:spPr>
          <a:xfrm>
            <a:off x="3972960" y="3299760"/>
            <a:ext cx="2161800" cy="1590480"/>
          </a:xfrm>
          <a:prstGeom prst="rect">
            <a:avLst/>
          </a:prstGeom>
          <a:ln>
            <a:noFill/>
          </a:ln>
        </p:spPr>
      </p:pic>
      <p:pic>
        <p:nvPicPr>
          <p:cNvPr id="179" name="Google Shape;128;p25" descr=""/>
          <p:cNvPicPr/>
          <p:nvPr/>
        </p:nvPicPr>
        <p:blipFill>
          <a:blip r:embed="rId5"/>
          <a:stretch/>
        </p:blipFill>
        <p:spPr>
          <a:xfrm>
            <a:off x="1240920" y="3557160"/>
            <a:ext cx="2434320" cy="62892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1117800" y="4633200"/>
            <a:ext cx="28548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747"/>
                </a:solidFill>
                <a:latin typeface="Calibri"/>
                <a:ea typeface="Calibri"/>
              </a:rPr>
              <a:t>https://github.com/EmaroLab/.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2019-04-18T10:50:51Z</dcterms:modified>
  <cp:revision>2</cp:revision>
  <dc:subject/>
  <dc:title/>
</cp:coreProperties>
</file>