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4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87" r:id="rId30"/>
    <p:sldId id="478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483" r:id="rId47"/>
    <p:sldId id="479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481" r:id="rId58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92" autoAdjust="0"/>
    <p:restoredTop sz="75475" autoAdjust="0"/>
  </p:normalViewPr>
  <p:slideViewPr>
    <p:cSldViewPr snapToGrid="0" snapToObjects="1">
      <p:cViewPr varScale="1">
        <p:scale>
          <a:sx n="143" d="100"/>
          <a:sy n="143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FD29472-3254-4B52-BAD6-C39335F43F4B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5392D-917D-4F0D-B33F-F525AFE32523}" type="datetimeFigureOut">
              <a:rPr lang="en-US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2209-91EF-4628-A1EE-5A715CBA63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9991-505F-4D7F-8E36-061EC94C824A}" type="datetimeFigureOut">
              <a:rPr lang="en-US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DB25C50-FBFB-4AF6-B5D9-A13A3745874E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130B-2021-4B37-933F-C67F83DAE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C758F00-32ED-474C-97D9-5B452B0E24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EFB9466-8887-4411-A2AF-6F9D4D9C25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3880" y="71892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080" y="455508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91DE959-C908-42C6-AE1B-F11C985C63B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0D1AE44-61ED-4EFB-AD2B-0A62EE8786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C6B8AE8-5698-4221-9971-6671774F7F0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B52652-111F-492D-921A-76C6E6353E9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C9ED1D6-F88C-4C36-AFF3-93BCEDA0C9D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A30650-80A2-4D13-954C-A56E97D50D7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0A6E838-4566-4C04-B2EB-7AE528F3A2A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370F11F-82AA-4A5B-B3D4-B5F899A960D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3250B05-B342-40D1-8D45-9B8E4822D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4738238-2CE1-4316-853F-0D0AF24D05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329CB81-33EC-4F25-9250-E97D726817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DDBE7C8-0393-4952-B31A-2E63F07421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6BCBF96-B060-4EB5-9E63-FFC9DA6707B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C88F2F9-C44A-4EED-9652-27FD891F3F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ABE36F9-0110-423F-A3CF-A58F80E6241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2E3C81-0E79-4ECC-A5FD-B9EC53A8E9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CBE1B4A-77D1-4586-88BD-77FE0CCBD67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E1CDC50-9C1A-4416-81EE-4E5CE39A005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F3534D6-9F54-4035-A048-8521CF6A326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A93E1D9-EF24-429B-AE32-6F6B8AEE78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02C7D88-065A-4F8A-845D-02345AAFE8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B1A22F2-26BA-4767-B55C-265FD07498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549046F-36D9-429E-9384-0F3AC5CA0A2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7CD72D5-7DD5-4CF2-8225-8C6CEADD81F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CED798C-4DD9-4995-89BF-7FFBD87768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54A38C6-AE85-4C4C-89AE-29BDD0F286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40A1BAD-FCBE-41E9-9B3E-954D742E600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F6237AA-3D56-4DEB-9453-DBD23BD2B32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987963-5349-4C9B-9AD2-7DEC608A66C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ECA4EE5-6E11-4E03-BD31-73A03F9E6AB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73082CA-E492-4B4B-AAC9-EDB16AB2F8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FBBE637-9037-4D74-9DEA-77B0B1B7EC7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9135382-32F9-4B4F-AEE7-63804CD5D0C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502C004-0F68-48A2-83B7-C27B89AD655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3916F79-1AC2-49D2-BBED-C4BE40A0295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C2C01A1-93E7-4FD6-8435-5FAE895261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F574B23-3BDF-40AB-ACE6-9C1B788F3B2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D897ACB-5E15-4B5D-83CD-60B4A7734AA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B14C08-2F77-4F83-A13D-65B8C6989A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3E55408-2A8A-49DA-A580-B45D6756E22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7CD1603-5D6A-4A72-BA96-1BA678E93A6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7A5DBAA-EBB9-43AA-BCE3-9F33E4A47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C6D3EB0-2FB4-4AE1-9D23-CFB2A887986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B8C015-CB31-4285-A5F3-E4D7F4D6F72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B381BB2-7226-4EAA-B36C-CA6F58AF89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42BADA-095B-4A0C-A3E8-41D497FFB5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6464F5B-9987-479F-8DBA-71E28B40C24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C003854-6617-417B-A08D-52B25E8313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89733C8-A6BE-45C9-AE2A-CCEF2E850E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3EA333D-04D6-44EA-8D17-4689739651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6DD5252-DB29-4A1E-8C72-1AE1E76080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7B687A7-1F33-43A5-BB00-9134FED5EF9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E96FF77-70EF-42A8-A183-853DCD1070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873CA55-DF64-428E-8AF1-70E59B3BB0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49126CE-C89A-4C66-A7AC-3F636BD8A7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716831C-01BF-49D4-8523-104B4BF1A8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B687F3C-2F7A-4CC9-9992-AE49FECD6C4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6176427-F0F2-46A2-8672-5C41389C66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EEA7CB6-5F48-46F6-8D7D-B73E4E706AE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E821AED-D967-4126-8034-6E4768E64D9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EC96A33-D8A2-48C6-BED1-76F5131A469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F9AEAFC-5D08-4231-BFF6-C1EFE615C4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700E1B9-1228-4ED9-A204-F25B5036E93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4A57B9C-BE3A-4B74-9B63-5BF2FC757B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358CC34-0535-4B2E-BC49-162674DDA1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3871EB-8D9E-4449-BA14-7BA43AD8B1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2D9640B-60F5-4229-977F-CA29F783297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A8B9F2-191A-40DA-A7A3-2881EAC1C5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7F0EF33-9FA9-4D14-83DD-C09C98DACF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E78D61-37BB-410F-83CE-C2A1DB7D650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151563-ACE9-49A6-9AF3-9E29E4F17E3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A8F7559-A626-452B-B2AB-4257FF12DFB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B25C50-FBFB-4AF6-B5D9-A13A3745874E}" type="slidenum">
              <a:rPr lang="uk-UA" smtClean="0"/>
              <a:t>46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8130B-2021-4B37-933F-C67F83DAEC53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179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229415-E880-4521-ACA4-D1DB8246CA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89FB2B2-B024-4150-88DA-9692E43906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2FA1F17-2AA3-472F-9F69-28766FFC4D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1C8FAF1-0B7A-436C-A2F7-A48F60F2DBA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CC2B066-5B87-4BF0-B001-9812BF6323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C674F42-FF12-4DDC-BF51-DAEC1432BF0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59B211C-1B0E-487F-A06C-5A8BCF82DD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1985E19-37B7-4568-BA83-36E71408C66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97E6FD7-DB3F-4303-84C5-FE356F5E25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67BF88F-A4E8-4304-B078-36AD02320B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4BC24F2-73C0-4AE1-88D8-78A52D27D72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60C93EF-7567-4396-9669-DA75F0FFCA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09C0B3B-79D4-4E30-8F05-CA71F05B179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A39DDD0-6534-4C17-A71F-53421C47C3D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2DECE18-6B60-4975-9E20-4F5FE78D9E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BDD9B5-8251-44D6-938D-A6E3447589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B28D6A-E266-45FF-BF0C-355F1BEBAD1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315E9B2-CDD1-4D71-AB68-D12ABDC9A3D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1B4EF1B-2616-4EB1-A9CB-92090D3D46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9853C7-1B76-421B-B34A-C0030E5C78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641875-D3FE-47F1-A974-BD37E14325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04D2ECA-9C9C-4C9E-93AA-6FAE2449F5A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C0B3538-F78B-4C09-9C7C-F180E74CF8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DCAD93E-50BA-4B13-BD2A-C120B75DFDA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E14D2D6-DA64-49EB-BCF8-EACA529B0C2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4C6AC43-932B-4A38-A39B-1E22A9E46B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2C5858D-30C7-40DF-ADD5-86DA6E8007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FBC1A6E-5D34-4270-A5F4-0090ECC0113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639351-2A3C-474E-8A4E-77954126218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CEC39-3F40-4CF7-A37F-EF4CC4CBCAE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641CE-4933-4651-A6A2-A345D69EAEB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44736E-B941-4388-9143-427892EA575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05BBB-A561-4033-9076-5C4E181B0F9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710665-DF5B-491E-AEFD-EDCE6A16CE6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BA859-9025-4110-876D-BDE014A892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EC3423-E462-43A1-A482-7406E88E99F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6, Trees and Rules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Hall and</a:t>
            </a:r>
            <a:r>
              <a:rPr lang="en-AU" sz="2400" b="0" i="0" u="none" strike="noStrike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C. J. Pal</a:t>
            </a:r>
            <a:endParaRPr lang="en-AU" sz="22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void repeated sorting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4400" dirty="0">
                <a:latin typeface="+mj-lt"/>
              </a:rPr>
              <a:t>Can avoid repeated sorting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502" y="1184155"/>
            <a:ext cx="7668247" cy="29409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Sort instances by the values of the numeric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Time complexity for sorting: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dirty="0"/>
              <a:t>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Does this have to be repeated at each node of the tree?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No! Sort order for children can be derived from sort order for parent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Time complexity of derivation: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Drawback: need to create and store an array of sorted indices for each numeric attribute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10</a:t>
            </a:fld>
            <a:endParaRPr lang="uk-U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nary vs multiway spl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Binary </a:t>
            </a:r>
            <a:r>
              <a:rPr lang="en-US" sz="3600" i="1" dirty="0" err="1">
                <a:latin typeface="+mj-lt"/>
              </a:rPr>
              <a:t>vs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multiway</a:t>
            </a:r>
            <a:r>
              <a:rPr lang="en-US" sz="3600" dirty="0">
                <a:latin typeface="+mj-lt"/>
              </a:rPr>
              <a:t> splits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6608" y="1273818"/>
            <a:ext cx="8310623" cy="343944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Splitting (multi-way) on a nominal attribute exhausts all information in that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Nominal attribute is tested (at most) once on any path in the tree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Not so for binary splits on numeric attributes!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Numeric attribute may be tested several times along a path in the tree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Disadvantage: tree is hard to read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Remedy: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pre-discretize numeric attributes, </a:t>
            </a:r>
            <a:r>
              <a:rPr lang="en-US" sz="2000" i="1" dirty="0"/>
              <a:t>or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multi-way splits instead of binary 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11</a:t>
            </a:fld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uting multi-way spl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Computing multi-way splits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94481" y="1387797"/>
            <a:ext cx="7543800" cy="360782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Simple and efficient way of generating multi-way splits: greedy algorithm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But: d</a:t>
            </a:r>
            <a:r>
              <a:rPr lang="en-US" sz="2400" dirty="0" smtClean="0"/>
              <a:t>ynamic </a:t>
            </a:r>
            <a:r>
              <a:rPr lang="en-US" sz="2400" dirty="0"/>
              <a:t>programming can find optimum multi-way split in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time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, </a:t>
            </a:r>
            <a:r>
              <a:rPr lang="en-US" sz="2000" i="1" dirty="0"/>
              <a:t>j </a:t>
            </a:r>
            <a:r>
              <a:rPr lang="en-US" sz="2000" dirty="0"/>
              <a:t>) is the impurity of the best split of values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i="1" dirty="0"/>
              <a:t> …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into </a:t>
            </a:r>
            <a:r>
              <a:rPr lang="en-US" sz="2000" i="1" dirty="0"/>
              <a:t>k</a:t>
            </a:r>
            <a:r>
              <a:rPr lang="en-US" sz="2000" dirty="0"/>
              <a:t> sub-intervals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</a:t>
            </a:r>
            <a:r>
              <a:rPr lang="en-US" sz="2000" dirty="0"/>
              <a:t>, 1,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) =</a:t>
            </a:r>
            <a:br>
              <a:rPr lang="en-US" sz="2000" dirty="0"/>
            </a:br>
            <a:r>
              <a:rPr lang="en-US" sz="2000" dirty="0"/>
              <a:t>      min</a:t>
            </a:r>
            <a:r>
              <a:rPr lang="en-US" sz="2000" baseline="-25000" dirty="0"/>
              <a:t>0&lt;</a:t>
            </a:r>
            <a:r>
              <a:rPr lang="en-US" sz="2000" i="1" baseline="-25000" dirty="0"/>
              <a:t>j </a:t>
            </a:r>
            <a:r>
              <a:rPr lang="en-US" sz="2000" baseline="-25000" dirty="0"/>
              <a:t>&lt;</a:t>
            </a:r>
            <a:r>
              <a:rPr lang="en-US" sz="2000" i="1" baseline="-25000" dirty="0" err="1"/>
              <a:t>i</a:t>
            </a:r>
            <a:r>
              <a:rPr lang="en-US" sz="2000" dirty="0"/>
              <a:t>  imp (</a:t>
            </a:r>
            <a:r>
              <a:rPr lang="en-US" sz="2000" i="1" dirty="0"/>
              <a:t>k</a:t>
            </a:r>
            <a:r>
              <a:rPr lang="en-US" sz="2000" dirty="0">
                <a:ea typeface="Tahoma" pitchFamily="2"/>
                <a:cs typeface="Tahoma" pitchFamily="2"/>
              </a:rPr>
              <a:t>–</a:t>
            </a:r>
            <a:r>
              <a:rPr lang="en-US" sz="2000" dirty="0"/>
              <a:t>1, 1, </a:t>
            </a:r>
            <a:r>
              <a:rPr lang="en-US" sz="2000" i="1" dirty="0"/>
              <a:t>j </a:t>
            </a:r>
            <a:r>
              <a:rPr lang="en-US" sz="2000" dirty="0"/>
              <a:t>) + imp (1, </a:t>
            </a:r>
            <a:r>
              <a:rPr lang="en-US" sz="2000" i="1" dirty="0"/>
              <a:t>j</a:t>
            </a:r>
            <a:r>
              <a:rPr lang="en-US" sz="2000" dirty="0"/>
              <a:t>+1,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k, </a:t>
            </a:r>
            <a:r>
              <a:rPr lang="en-US" sz="2000" dirty="0"/>
              <a:t>1</a:t>
            </a:r>
            <a:r>
              <a:rPr lang="en-US" sz="2000" i="1" dirty="0"/>
              <a:t>, N </a:t>
            </a:r>
            <a:r>
              <a:rPr lang="en-US" sz="2000" dirty="0"/>
              <a:t>) gives us the best </a:t>
            </a:r>
            <a:r>
              <a:rPr lang="en-US" sz="2000" i="1" dirty="0"/>
              <a:t>k</a:t>
            </a:r>
            <a:r>
              <a:rPr lang="en-US" sz="2000" dirty="0"/>
              <a:t>-way split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In practice, greedy algorithm </a:t>
            </a:r>
            <a:r>
              <a:rPr lang="en-US" sz="2400" dirty="0" smtClean="0"/>
              <a:t>works </a:t>
            </a:r>
            <a:r>
              <a:rPr lang="en-US" sz="2400" dirty="0"/>
              <a:t>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12</a:t>
            </a:fld>
            <a:endParaRPr lang="uk-U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Missing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7630" y="1492169"/>
            <a:ext cx="7918450" cy="366104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 smtClean="0"/>
              <a:t>C4.5 applies method of fractional instances: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Split </a:t>
            </a:r>
            <a:r>
              <a:rPr lang="en-US" sz="2000" dirty="0"/>
              <a:t>instances with missing values into pieces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 piece going down a branch receives a weight proportional to the popularity of the branch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weights sum to 1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Info gain works with fractional instances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sums of weights instead of counts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During classification, split the instance into pieces in the same way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Merge probability distribution using weights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13</a:t>
            </a:fld>
            <a:endParaRPr lang="uk-U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5504" y="1219199"/>
            <a:ext cx="7268901" cy="3630266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 smtClean="0"/>
              <a:t>Prevent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</a:t>
            </a:r>
            <a:r>
              <a:rPr lang="en-US" sz="2400" dirty="0" smtClean="0"/>
              <a:t>the training data: “prune the decision tree</a:t>
            </a:r>
            <a:endParaRPr lang="en-US" sz="2400" dirty="0" smtClean="0"/>
          </a:p>
          <a:p>
            <a:r>
              <a:rPr lang="en-US" sz="2400" dirty="0" smtClean="0"/>
              <a:t>Two </a:t>
            </a:r>
            <a:r>
              <a:rPr lang="en-US" sz="2400" dirty="0" smtClean="0"/>
              <a:t>strategies:</a:t>
            </a:r>
            <a:endParaRPr lang="en-US" sz="2800" dirty="0" smtClean="0"/>
          </a:p>
          <a:p>
            <a:pPr lvl="1"/>
            <a:r>
              <a:rPr lang="en-US" sz="2000" i="1" dirty="0" err="1" smtClean="0"/>
              <a:t>Postpruning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take a fully-grown decision tree and discard unreliable parts</a:t>
            </a:r>
          </a:p>
          <a:p>
            <a:pPr lvl="1"/>
            <a:r>
              <a:rPr lang="en-US" sz="2000" i="1" dirty="0" err="1" smtClean="0"/>
              <a:t>Prepruning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stop growing a branch when information becomes unreliable</a:t>
            </a:r>
            <a:endParaRPr lang="en-US" sz="2800" dirty="0" smtClean="0"/>
          </a:p>
          <a:p>
            <a:r>
              <a:rPr lang="en-US" sz="2400" dirty="0" err="1" smtClean="0"/>
              <a:t>Postpruning</a:t>
            </a:r>
            <a:r>
              <a:rPr lang="en-US" sz="2400" dirty="0" smtClean="0"/>
              <a:t> </a:t>
            </a:r>
            <a:r>
              <a:rPr lang="en-US" sz="2400" dirty="0" smtClean="0"/>
              <a:t>is preferred </a:t>
            </a:r>
            <a:r>
              <a:rPr lang="en-US" sz="2400" dirty="0" smtClean="0"/>
              <a:t>in practice—</a:t>
            </a:r>
            <a:r>
              <a:rPr lang="en-US" sz="2400" dirty="0" err="1" smtClean="0"/>
              <a:t>prepruning</a:t>
            </a:r>
            <a:r>
              <a:rPr lang="en-US" sz="2400" dirty="0" smtClean="0"/>
              <a:t> can “stop early”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  <a:buSzPct val="45000"/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14</a:t>
            </a:fld>
            <a:endParaRPr lang="uk-U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 err="1">
                <a:latin typeface="+mj-lt"/>
              </a:rPr>
              <a:t>Prepruning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2437" y="1296367"/>
            <a:ext cx="8230826" cy="286428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Based on statistical significance test</a:t>
            </a:r>
            <a:endParaRPr lang="en-US" sz="28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Stop growing the tree when there is no </a:t>
            </a:r>
            <a:r>
              <a:rPr lang="en-US" sz="2000" i="1" dirty="0"/>
              <a:t>statistically significant </a:t>
            </a:r>
            <a:r>
              <a:rPr lang="en-US" sz="2000" dirty="0"/>
              <a:t>association between any attribute and the class at a particular node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Most popular test: </a:t>
            </a:r>
            <a:r>
              <a:rPr lang="en-US" sz="2400" i="1" dirty="0"/>
              <a:t>chi-squared test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Quinlan’s c</a:t>
            </a:r>
            <a:r>
              <a:rPr lang="en-US" sz="2400" dirty="0" smtClean="0"/>
              <a:t>lassic tree learner ID3 </a:t>
            </a:r>
            <a:r>
              <a:rPr lang="en-US" sz="2400" dirty="0"/>
              <a:t>used chi-squared test in addition to information gain</a:t>
            </a:r>
            <a:endParaRPr lang="en-US" sz="28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Only statistically significant attributes were allowed to be selected by </a:t>
            </a:r>
            <a:r>
              <a:rPr lang="en-US" sz="2000" dirty="0" smtClean="0"/>
              <a:t>the information </a:t>
            </a:r>
            <a:r>
              <a:rPr lang="en-US" sz="2000" dirty="0"/>
              <a:t>gain procedure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15</a:t>
            </a:fld>
            <a:endParaRPr lang="uk-U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arly stop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Early stopping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5034" y="1203374"/>
            <a:ext cx="7092472" cy="369618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Pre-pruning may stop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growth</a:t>
            </a:r>
            <a:r>
              <a:rPr lang="en-US" sz="2400" dirty="0"/>
              <a:t> </a:t>
            </a:r>
            <a:r>
              <a:rPr lang="en-US" sz="2400" dirty="0" smtClean="0"/>
              <a:t>process </a:t>
            </a:r>
            <a:r>
              <a:rPr lang="en-US" sz="2400" dirty="0"/>
              <a:t>prematurely: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early stopping</a:t>
            </a:r>
            <a:endParaRPr lang="en-US" sz="2400" i="1" dirty="0"/>
          </a:p>
          <a:p>
            <a:pPr lvl="0">
              <a:spcBef>
                <a:spcPts val="697"/>
              </a:spcBef>
            </a:pPr>
            <a:r>
              <a:rPr lang="en-US" sz="2400" dirty="0"/>
              <a:t>Classic example: XOR/Parity-problem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No </a:t>
            </a:r>
            <a:r>
              <a:rPr lang="en-US" sz="2000" i="1" dirty="0"/>
              <a:t>individual</a:t>
            </a:r>
            <a:r>
              <a:rPr lang="en-US" sz="2000" dirty="0"/>
              <a:t> attribute exhibits any significant association </a:t>
            </a:r>
            <a:r>
              <a:rPr lang="en-US" sz="2000" dirty="0" smtClean="0"/>
              <a:t>with the </a:t>
            </a:r>
            <a:r>
              <a:rPr lang="en-US" sz="2000" dirty="0"/>
              <a:t>class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Structure is only visible in fully expanded tree</a:t>
            </a:r>
          </a:p>
          <a:p>
            <a:pPr lvl="1">
              <a:spcBef>
                <a:spcPts val="598"/>
              </a:spcBef>
            </a:pPr>
            <a:r>
              <a:rPr lang="en-US" sz="2000" dirty="0" err="1"/>
              <a:t>Prepruning</a:t>
            </a:r>
            <a:r>
              <a:rPr lang="en-US" sz="2000" dirty="0"/>
              <a:t> won’t expand the root node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But: XOR-type problems rare in practice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And: </a:t>
            </a:r>
            <a:r>
              <a:rPr lang="en-US" sz="2400" dirty="0" err="1"/>
              <a:t>prepruning</a:t>
            </a:r>
            <a:r>
              <a:rPr lang="en-US" sz="2400" dirty="0"/>
              <a:t> faster than </a:t>
            </a:r>
            <a:r>
              <a:rPr lang="en-US" sz="2400" dirty="0" err="1"/>
              <a:t>postpruning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658127" y="668507"/>
            <a:ext cx="3335400" cy="1674720"/>
            <a:chOff x="5808600" y="900000"/>
            <a:chExt cx="3335400" cy="1674720"/>
          </a:xfrm>
        </p:grpSpPr>
        <p:sp>
          <p:nvSpPr>
            <p:cNvPr id="5" name="Freeform: Shape 4"/>
            <p:cNvSpPr/>
            <p:nvPr/>
          </p:nvSpPr>
          <p:spPr>
            <a:xfrm>
              <a:off x="831024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7476120" y="1234800"/>
              <a:ext cx="834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664236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80860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831024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7476120" y="156996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664236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80860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64236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64236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64236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831024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7476120" y="223992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80860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31024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7476120" y="1904760"/>
              <a:ext cx="834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80860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831024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7476120" y="90000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80860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580860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5808600" y="9000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664236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5808600" y="12348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7476120" y="900000"/>
              <a:ext cx="834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831024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914400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5808600" y="15699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5808600" y="19047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5808600" y="22399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6642360" y="2574719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6642360" y="123480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664236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747612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831024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6642360" y="156996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6642360" y="190476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6642360" y="223992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9144000" y="9000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5808600" y="2574719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33920" y="1447919"/>
            <a:ext cx="182520" cy="519120"/>
            <a:chOff x="3733920" y="1447919"/>
            <a:chExt cx="182520" cy="519120"/>
          </a:xfrm>
        </p:grpSpPr>
        <p:sp>
          <p:nvSpPr>
            <p:cNvPr id="46" name="Freeform: Shape 45"/>
            <p:cNvSpPr/>
            <p:nvPr/>
          </p:nvSpPr>
          <p:spPr>
            <a:xfrm>
              <a:off x="3733920" y="1447919"/>
              <a:ext cx="182520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3733920" y="1447919"/>
              <a:ext cx="182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3733920" y="1967039"/>
              <a:ext cx="182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3733920" y="1447919"/>
              <a:ext cx="0" cy="5191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3916440" y="1447919"/>
              <a:ext cx="0" cy="5191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16</a:t>
            </a:fld>
            <a:endParaRPr lang="uk-U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t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 err="1">
                <a:latin typeface="+mj-lt"/>
              </a:rPr>
              <a:t>Postpruning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0048" y="1048521"/>
            <a:ext cx="8085137" cy="4091803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 smtClean="0"/>
              <a:t>First, build full tree</a:t>
            </a:r>
          </a:p>
          <a:p>
            <a:r>
              <a:rPr lang="en-US" sz="2400" dirty="0" smtClean="0"/>
              <a:t>Then, prune it</a:t>
            </a:r>
          </a:p>
          <a:p>
            <a:pPr lvl="1"/>
            <a:r>
              <a:rPr lang="en-US" sz="2000" dirty="0" smtClean="0"/>
              <a:t>Fully-grown tree shows all attribute interactions</a:t>
            </a:r>
          </a:p>
          <a:p>
            <a:r>
              <a:rPr lang="en-US" sz="2400" dirty="0" smtClean="0"/>
              <a:t>Problem: some subtrees might be due to chance effects</a:t>
            </a:r>
          </a:p>
          <a:p>
            <a:r>
              <a:rPr lang="en-US" sz="2400" dirty="0" smtClean="0"/>
              <a:t>Two pruning operations:</a:t>
            </a:r>
          </a:p>
          <a:p>
            <a:pPr lvl="1"/>
            <a:r>
              <a:rPr lang="en-US" sz="2000" dirty="0" smtClean="0"/>
              <a:t>Subtree replacement</a:t>
            </a:r>
          </a:p>
          <a:p>
            <a:pPr lvl="1"/>
            <a:r>
              <a:rPr lang="en-US" sz="2000" dirty="0" smtClean="0"/>
              <a:t>Subtree raising</a:t>
            </a:r>
            <a:endParaRPr lang="en-US" sz="2400" dirty="0" smtClean="0"/>
          </a:p>
          <a:p>
            <a:r>
              <a:rPr lang="en-US" sz="2400" dirty="0" smtClean="0"/>
              <a:t>Possible strategies:</a:t>
            </a:r>
          </a:p>
          <a:p>
            <a:pPr lvl="1"/>
            <a:r>
              <a:rPr lang="en-US" sz="2000" dirty="0" smtClean="0"/>
              <a:t>error estimation</a:t>
            </a:r>
          </a:p>
          <a:p>
            <a:pPr lvl="1"/>
            <a:r>
              <a:rPr lang="en-US" sz="2000" dirty="0" smtClean="0"/>
              <a:t>significance testing</a:t>
            </a:r>
          </a:p>
          <a:p>
            <a:pPr lvl="1"/>
            <a:r>
              <a:rPr lang="en-US" sz="2000" dirty="0" smtClean="0"/>
              <a:t>MDL principle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17</a:t>
            </a:fld>
            <a:endParaRPr lang="uk-U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btree re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3600" y="2880000"/>
            <a:ext cx="5943600" cy="3665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4400" dirty="0" err="1">
                <a:latin typeface="+mj-lt"/>
              </a:rPr>
              <a:t>Subtree</a:t>
            </a:r>
            <a:r>
              <a:rPr lang="en-US" sz="4400" dirty="0">
                <a:latin typeface="+mj-lt"/>
              </a:rPr>
              <a:t> replacement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0" y="1104900"/>
            <a:ext cx="5040313" cy="116946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i="1" dirty="0"/>
              <a:t>Bottom-up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Consider replacing a tree only after considering all its </a:t>
            </a:r>
            <a:r>
              <a:rPr lang="en-US" sz="2400" dirty="0" err="1"/>
              <a:t>subtrees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76960" y="900000"/>
            <a:ext cx="3767040" cy="4038479"/>
            <a:chOff x="5376960" y="900000"/>
            <a:chExt cx="3767040" cy="4038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376960" y="900000"/>
              <a:ext cx="3767040" cy="4038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Freeform: Shape 6"/>
            <p:cNvSpPr/>
            <p:nvPr/>
          </p:nvSpPr>
          <p:spPr>
            <a:xfrm rot="18998809">
              <a:off x="5429915" y="4168195"/>
              <a:ext cx="762120" cy="4572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008000"/>
            </a:solidFill>
            <a:ln w="381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18</a:t>
            </a:fld>
            <a:endParaRPr lang="uk-U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btree rai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/>
          <a:lstStyle/>
          <a:p>
            <a:pPr lvl="0"/>
            <a:r>
              <a:rPr lang="en-US"/>
              <a:t>Subtree raising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05400" y="1079500"/>
            <a:ext cx="4038600" cy="198763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Delete node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Redistribute instances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Slower than </a:t>
            </a:r>
            <a:r>
              <a:rPr lang="en-US" sz="2400" dirty="0" err="1"/>
              <a:t>subtree</a:t>
            </a:r>
            <a:r>
              <a:rPr lang="en-US" sz="2400" dirty="0"/>
              <a:t> replacement</a:t>
            </a:r>
          </a:p>
          <a:p>
            <a:pPr marL="457200" lvl="0" indent="-457200">
              <a:spcBef>
                <a:spcPts val="598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	</a:t>
            </a:r>
            <a:r>
              <a:rPr lang="en-US" sz="2400" i="1" dirty="0"/>
              <a:t>(Worthwhile?)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3080" y="1080000"/>
            <a:ext cx="4876920" cy="3598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Object 3"/>
          <p:cNvGraphicFramePr/>
          <p:nvPr/>
        </p:nvGraphicFramePr>
        <p:xfrm>
          <a:off x="5040000" y="3867119"/>
          <a:ext cx="3270240" cy="261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r:id="rId5" imgW="9000000" imgH="7190476" progId="">
                  <p:embed/>
                </p:oleObj>
              </mc:Choice>
              <mc:Fallback>
                <p:oleObj r:id="rId5" imgW="9000000" imgH="7190476" progId="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0000" y="3867119"/>
                        <a:ext cx="3270240" cy="261288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0">
                        <a:solidFill>
                          <a:srgbClr val="00DCFF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: Shape 5"/>
          <p:cNvSpPr/>
          <p:nvPr/>
        </p:nvSpPr>
        <p:spPr>
          <a:xfrm rot="2236200">
            <a:off x="5105667" y="4038487"/>
            <a:ext cx="761759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19</a:t>
            </a:fld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mplementation: Real machine learning sche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8593" y="55423"/>
            <a:ext cx="8815407" cy="979488"/>
          </a:xfrm>
        </p:spPr>
        <p:txBody>
          <a:bodyPr wrap="square" lIns="90360" tIns="44280" rIns="90360" bIns="44280" anchor="t" anchorCtr="0">
            <a:noAutofit/>
          </a:bodyPr>
          <a:lstStyle/>
          <a:p>
            <a:pPr lvl="0"/>
            <a:r>
              <a:rPr lang="en-NZ" sz="3600" dirty="0" smtClean="0">
                <a:latin typeface="+mj-lt"/>
              </a:rPr>
              <a:t>Algorithms for learning trees and rules</a:t>
            </a:r>
            <a:endParaRPr lang="en-NZ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2906" y="1401791"/>
            <a:ext cx="8402774" cy="227168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598"/>
              </a:spcBef>
            </a:pPr>
            <a:r>
              <a:rPr lang="en-NZ" sz="2400" dirty="0"/>
              <a:t>Decision </a:t>
            </a:r>
            <a:r>
              <a:rPr lang="en-NZ" sz="2400" dirty="0" smtClean="0"/>
              <a:t>trees</a:t>
            </a:r>
          </a:p>
          <a:p>
            <a:pPr lvl="1">
              <a:spcBef>
                <a:spcPts val="499"/>
              </a:spcBef>
            </a:pPr>
            <a:r>
              <a:rPr lang="en-NZ" sz="2000" dirty="0" smtClean="0"/>
              <a:t>From ID3 to C4.5 (pruning, numeric attributes, ...)</a:t>
            </a:r>
          </a:p>
          <a:p>
            <a:pPr>
              <a:spcBef>
                <a:spcPts val="598"/>
              </a:spcBef>
            </a:pPr>
            <a:r>
              <a:rPr lang="en-NZ" sz="2400" dirty="0" smtClean="0"/>
              <a:t>Classification </a:t>
            </a:r>
            <a:r>
              <a:rPr lang="en-NZ" sz="2400" dirty="0"/>
              <a:t>rules</a:t>
            </a:r>
          </a:p>
          <a:p>
            <a:pPr lvl="1">
              <a:spcBef>
                <a:spcPts val="499"/>
              </a:spcBef>
            </a:pPr>
            <a:r>
              <a:rPr lang="en-NZ" sz="2000" dirty="0"/>
              <a:t>From PRISM to RIPPER and PART (pruning, numeric data, …)</a:t>
            </a:r>
          </a:p>
          <a:p>
            <a:r>
              <a:rPr lang="en-NZ" sz="2400" dirty="0"/>
              <a:t>Association Rules</a:t>
            </a:r>
          </a:p>
          <a:p>
            <a:pPr lvl="1"/>
            <a:r>
              <a:rPr lang="en-NZ" sz="2000" dirty="0" smtClean="0"/>
              <a:t>Faster rule mining with frequent</a:t>
            </a:r>
            <a:r>
              <a:rPr lang="en-NZ" sz="2000" dirty="0"/>
              <a:t>-pattern </a:t>
            </a:r>
            <a:r>
              <a:rPr lang="en-NZ" sz="2000" dirty="0" smtClean="0"/>
              <a:t>trees</a:t>
            </a:r>
            <a:endParaRPr lang="en-NZ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stimating error r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Estimating error rates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3929" y="1174750"/>
            <a:ext cx="8199096" cy="370374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Prune only if it does not increase the estimated error</a:t>
            </a:r>
          </a:p>
          <a:p>
            <a:pPr lvl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Error on the training data is NOT a useful estimator</a:t>
            </a:r>
            <a:br>
              <a:rPr lang="en-US" sz="2400" dirty="0"/>
            </a:br>
            <a:r>
              <a:rPr lang="en-US" sz="2000" i="1" dirty="0"/>
              <a:t>(would result in almost no pruning)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 smtClean="0"/>
              <a:t>One possibility: use </a:t>
            </a:r>
            <a:r>
              <a:rPr lang="en-US" sz="2400" dirty="0"/>
              <a:t>hold-out set for pruning</a:t>
            </a:r>
            <a:br>
              <a:rPr lang="en-US" sz="2400" dirty="0"/>
            </a:br>
            <a:r>
              <a:rPr lang="en-US" sz="2400" dirty="0" smtClean="0"/>
              <a:t>(yields “</a:t>
            </a:r>
            <a:r>
              <a:rPr lang="en-US" sz="2400" dirty="0"/>
              <a:t>reduced-error pruning”)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C4.5’s method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Derive confidence interval from training data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Use a heuristic limit, derived from this, for pruning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Standard Bernoulli-process-based method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Shaky statistical assumptions (based on training data)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20</a:t>
            </a:fld>
            <a:endParaRPr lang="uk-U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4.5’s meth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C4.5’s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9454" y="1508125"/>
            <a:ext cx="8075896" cy="371285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Error estimate for subtree is weighted sum of error estimates for all its leaves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Error estimate for a node</a:t>
            </a:r>
            <a:r>
              <a:rPr lang="en-US" sz="2400" dirty="0" smtClean="0"/>
              <a:t>: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If </a:t>
            </a:r>
            <a:r>
              <a:rPr lang="en-US" sz="2400" i="1" dirty="0"/>
              <a:t>c = </a:t>
            </a:r>
            <a:r>
              <a:rPr lang="en-US" sz="2400" dirty="0"/>
              <a:t>25% then </a:t>
            </a:r>
            <a:r>
              <a:rPr lang="en-US" sz="2400" i="1" dirty="0"/>
              <a:t>z</a:t>
            </a:r>
            <a:r>
              <a:rPr lang="en-US" sz="2400" dirty="0"/>
              <a:t> = 0.69 (from normal distribution)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f</a:t>
            </a:r>
            <a:r>
              <a:rPr lang="en-US" sz="2400" dirty="0"/>
              <a:t> is the error on the training data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N</a:t>
            </a:r>
            <a:r>
              <a:rPr lang="en-US" sz="2400" dirty="0"/>
              <a:t> is the number of instances covered by the leaf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91168"/>
              </p:ext>
            </p:extLst>
          </p:nvPr>
        </p:nvGraphicFramePr>
        <p:xfrm>
          <a:off x="1280673" y="2715788"/>
          <a:ext cx="5582542" cy="112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2641600" imgH="533400" progId="Equation.3">
                  <p:embed/>
                </p:oleObj>
              </mc:Choice>
              <mc:Fallback>
                <p:oleObj name="Equation" r:id="rId4" imgW="2641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0673" y="2715788"/>
                        <a:ext cx="5582542" cy="1127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21</a:t>
            </a:fld>
            <a:endParaRPr lang="uk-U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84975" y="-179388"/>
            <a:ext cx="2359025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80200" y="82800"/>
            <a:ext cx="37674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/>
          <p:cNvSpPr/>
          <p:nvPr/>
        </p:nvSpPr>
        <p:spPr>
          <a:xfrm flipV="1">
            <a:off x="2680200" y="4425840"/>
            <a:ext cx="762120" cy="6094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813320" y="4959720"/>
            <a:ext cx="1302120" cy="100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f=0.33 e=0.47</a:t>
            </a:r>
          </a:p>
        </p:txBody>
      </p:sp>
      <p:sp>
        <p:nvSpPr>
          <p:cNvPr id="6" name="Straight Connector 5"/>
          <p:cNvSpPr/>
          <p:nvPr/>
        </p:nvSpPr>
        <p:spPr>
          <a:xfrm flipV="1">
            <a:off x="4813920" y="4425840"/>
            <a:ext cx="0" cy="6094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204440" y="4959720"/>
            <a:ext cx="1208879" cy="100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f=0.5 e=0.72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6337440" y="4425840"/>
            <a:ext cx="155880" cy="64836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5773320" y="4959720"/>
            <a:ext cx="1456920" cy="100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f=0.33 e=0.47</a:t>
            </a:r>
          </a:p>
        </p:txBody>
      </p:sp>
      <p:sp>
        <p:nvSpPr>
          <p:cNvPr id="10" name="Straight Connector 9"/>
          <p:cNvSpPr/>
          <p:nvPr/>
        </p:nvSpPr>
        <p:spPr>
          <a:xfrm flipH="1" flipV="1">
            <a:off x="6185160" y="2902320"/>
            <a:ext cx="1219319" cy="380879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391520" y="3200400"/>
            <a:ext cx="1608480" cy="19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 = 5/14 </a:t>
            </a:r>
            <a:b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 = 0.46</a:t>
            </a:r>
            <a:b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 &lt; 0.51</a:t>
            </a:r>
            <a:b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so prune!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633320" y="6154200"/>
            <a:ext cx="5390280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Combined using ratios 6:2:6 gives 0.51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80000" y="4807080"/>
            <a:ext cx="6629400" cy="990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noFill/>
          <a:ln w="4428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4433040" y="5797800"/>
            <a:ext cx="0" cy="3808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22</a:t>
            </a:fld>
            <a:endParaRPr lang="uk-U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lexity of tree in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Complexity of tree induction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6247" y="1022350"/>
            <a:ext cx="7659103" cy="421696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Assume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i="1" dirty="0"/>
              <a:t>m </a:t>
            </a:r>
            <a:r>
              <a:rPr lang="en-US" sz="2000" dirty="0"/>
              <a:t>attributes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i="1" dirty="0"/>
              <a:t>n </a:t>
            </a:r>
            <a:r>
              <a:rPr lang="en-US" sz="2000" dirty="0"/>
              <a:t>training instances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tree depth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/>
              <a:t>Building a tree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m n </a:t>
            </a:r>
            <a:r>
              <a:rPr lang="en-US" sz="2400" dirty="0"/>
              <a:t>log</a:t>
            </a:r>
            <a:r>
              <a:rPr lang="en-US" sz="2400" i="1" dirty="0"/>
              <a:t> n</a:t>
            </a:r>
            <a:r>
              <a:rPr lang="en-US" sz="24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 err="1"/>
              <a:t>Subtree</a:t>
            </a:r>
            <a:r>
              <a:rPr lang="en-US" sz="2400" dirty="0"/>
              <a:t> replacement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 err="1"/>
              <a:t>Subtree</a:t>
            </a:r>
            <a:r>
              <a:rPr lang="en-US" sz="2400" dirty="0"/>
              <a:t> raising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(log 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Every instance may have to be redistributed at every node between its leaf and the root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Cost for redistribution (on average):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Total cost: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m n </a:t>
            </a:r>
            <a:r>
              <a:rPr lang="en-US" sz="2400" dirty="0"/>
              <a:t>log</a:t>
            </a:r>
            <a:r>
              <a:rPr lang="en-US" sz="2400" i="1" dirty="0"/>
              <a:t> n</a:t>
            </a:r>
            <a:r>
              <a:rPr lang="en-US" sz="2400" dirty="0"/>
              <a:t>) +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(log 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23</a:t>
            </a:fld>
            <a:endParaRPr lang="uk-U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rom trees to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From trees to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1543" y="1165193"/>
            <a:ext cx="7743807" cy="4432536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Times New Roman"/>
                <a:cs typeface="Arial"/>
              </a:rPr>
              <a:t>Simple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way: one rule for each leaf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C4.5rules: greedily prune conditions from each rule if this reduces its estimated error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Can produce duplicate rules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Check for this at the end</a:t>
            </a:r>
            <a:endParaRPr lang="en-US" sz="2400" dirty="0">
              <a:solidFill>
                <a:srgbClr val="000000"/>
              </a:solidFill>
              <a:ea typeface="Times New Roman"/>
              <a:cs typeface="Arial"/>
            </a:endParaRP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Then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look at each class in turn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consider the rules for that class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find a “good” subset (guided by MDL)</a:t>
            </a:r>
            <a:endParaRPr lang="en-US" sz="2400" dirty="0">
              <a:solidFill>
                <a:srgbClr val="000000"/>
              </a:solidFill>
              <a:ea typeface="Times New Roman"/>
              <a:cs typeface="Arial"/>
            </a:endParaRP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Then rank the subsets to avoid conflicts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Finally, remove rules (greedily) if this decreases error on the training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24</a:t>
            </a:fld>
            <a:endParaRPr lang="uk-U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4.5: choices and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C4.5: choices and options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1119" y="1317625"/>
            <a:ext cx="8064231" cy="425774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C4.5rules slow for large and noisy datasets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Successor algorithm C5.0rules </a:t>
            </a:r>
            <a:r>
              <a:rPr lang="en-US" sz="2400" dirty="0"/>
              <a:t>uses a different technique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Much faster and a bit more accurate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C4.5 has two parameters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Confidence value (default 25%):</a:t>
            </a:r>
            <a:br>
              <a:rPr lang="en-US" sz="2000" dirty="0"/>
            </a:br>
            <a:r>
              <a:rPr lang="en-US" sz="2000" dirty="0"/>
              <a:t>lower values incur heavier pruning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Minimum number of instances in the two most popular branches (default 2</a:t>
            </a:r>
            <a:r>
              <a:rPr lang="en-US" sz="2000" dirty="0" smtClean="0"/>
              <a:t>)</a:t>
            </a:r>
          </a:p>
          <a:p>
            <a:pPr>
              <a:spcBef>
                <a:spcPts val="598"/>
              </a:spcBef>
            </a:pPr>
            <a:r>
              <a:rPr lang="en-US" sz="2400" dirty="0" smtClean="0"/>
              <a:t>Time complexity of C4.5 is actually greater than what was stated above: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For each numeric split point that has been identified, the </a:t>
            </a:r>
            <a:r>
              <a:rPr lang="en-US" sz="2000" i="1" dirty="0" smtClean="0"/>
              <a:t>entire</a:t>
            </a:r>
            <a:r>
              <a:rPr lang="en-US" sz="2000" dirty="0" smtClean="0"/>
              <a:t> training set is scanned to find the closest actual point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25</a:t>
            </a:fld>
            <a:endParaRPr lang="uk-U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st-complexity 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84948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Cost-complexity pruning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1591" y="1329926"/>
            <a:ext cx="7655339" cy="4548869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C4.5's </a:t>
            </a:r>
            <a:r>
              <a:rPr lang="en-US" sz="2400" dirty="0" err="1"/>
              <a:t>postpruning</a:t>
            </a:r>
            <a:r>
              <a:rPr lang="en-US" sz="2400" dirty="0"/>
              <a:t> often does not prune enough</a:t>
            </a:r>
          </a:p>
          <a:p>
            <a:pPr lvl="1"/>
            <a:r>
              <a:rPr lang="en-US" sz="2000" dirty="0"/>
              <a:t>Tree size continues to grow when more instances are added even if performance on independent data does not improve</a:t>
            </a:r>
          </a:p>
          <a:p>
            <a:pPr lvl="1"/>
            <a:r>
              <a:rPr lang="en-US" sz="2000" dirty="0" smtClean="0"/>
              <a:t>But: it is v</a:t>
            </a:r>
            <a:r>
              <a:rPr lang="en-US" sz="2000" dirty="0" smtClean="0"/>
              <a:t>ery </a:t>
            </a:r>
            <a:r>
              <a:rPr lang="en-US" sz="2000" dirty="0"/>
              <a:t>fast and popular in practice</a:t>
            </a:r>
          </a:p>
          <a:p>
            <a:pPr lvl="0"/>
            <a:r>
              <a:rPr lang="en-US" sz="2400" dirty="0"/>
              <a:t>Can be worthwhile in some cases to strive for a more compact </a:t>
            </a:r>
            <a:r>
              <a:rPr lang="en-US" sz="2400" dirty="0" smtClean="0"/>
              <a:t>tree at </a:t>
            </a:r>
            <a:r>
              <a:rPr lang="en-US" sz="2400" dirty="0"/>
              <a:t>the expense of more computational effort</a:t>
            </a:r>
          </a:p>
          <a:p>
            <a:pPr lvl="1"/>
            <a:r>
              <a:rPr lang="en-US" sz="2000" i="1" dirty="0"/>
              <a:t>Cost-complexity pruning</a:t>
            </a:r>
            <a:r>
              <a:rPr lang="en-US" sz="2000" dirty="0"/>
              <a:t> method from the CART (Classification and Regression Trees) learning </a:t>
            </a:r>
            <a:r>
              <a:rPr lang="en-US" sz="2000" dirty="0" smtClean="0"/>
              <a:t>system achieves this</a:t>
            </a:r>
          </a:p>
          <a:p>
            <a:pPr lvl="1"/>
            <a:r>
              <a:rPr lang="en-US" sz="2000" dirty="0" smtClean="0"/>
              <a:t>Applies cross-validation or a hold-out set to choose an appropriate tree size for the final tree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26</a:t>
            </a:fld>
            <a:endParaRPr lang="uk-U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st-complexity pruning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13538" y="-164406"/>
            <a:ext cx="7661153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Cost-complexity </a:t>
            </a:r>
            <a:r>
              <a:rPr lang="en-US" sz="3600" dirty="0" smtClean="0">
                <a:latin typeface="+mj-lt"/>
              </a:rPr>
              <a:t>pruning details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3539" y="1250579"/>
            <a:ext cx="7791843" cy="4984940"/>
          </a:xfrm>
        </p:spPr>
        <p:txBody>
          <a:bodyPr/>
          <a:lstStyle/>
          <a:p>
            <a:pPr lvl="0"/>
            <a:r>
              <a:rPr lang="en-US" sz="2400" dirty="0"/>
              <a:t>Basic idea:</a:t>
            </a:r>
          </a:p>
          <a:p>
            <a:pPr lvl="1"/>
            <a:r>
              <a:rPr lang="en-US" sz="2000" dirty="0"/>
              <a:t>First prune </a:t>
            </a:r>
            <a:r>
              <a:rPr lang="en-US" sz="2000" dirty="0" err="1"/>
              <a:t>subtrees</a:t>
            </a:r>
            <a:r>
              <a:rPr lang="en-US" sz="2000" dirty="0"/>
              <a:t> that, relative to their size, lead to the smallest increase in error on the training data</a:t>
            </a:r>
          </a:p>
          <a:p>
            <a:pPr lvl="1"/>
            <a:r>
              <a:rPr lang="en-US" sz="2000" dirty="0"/>
              <a:t>Increase in error (α</a:t>
            </a:r>
            <a:r>
              <a:rPr lang="en-US" sz="2000" dirty="0" smtClean="0"/>
              <a:t>): </a:t>
            </a:r>
            <a:r>
              <a:rPr lang="en-US" sz="2000" dirty="0"/>
              <a:t>average error increase per leaf of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000" dirty="0" smtClean="0"/>
              <a:t>Bottom-up pruning based on this criterion generates </a:t>
            </a:r>
            <a:r>
              <a:rPr lang="en-US" sz="2000" dirty="0"/>
              <a:t>a </a:t>
            </a:r>
            <a:r>
              <a:rPr lang="en-US" sz="2000" i="1" dirty="0"/>
              <a:t>sequence</a:t>
            </a:r>
            <a:r>
              <a:rPr lang="en-US" sz="2000" dirty="0"/>
              <a:t> of successively smaller trees</a:t>
            </a:r>
          </a:p>
          <a:p>
            <a:pPr lvl="1"/>
            <a:r>
              <a:rPr lang="en-US" sz="2000" dirty="0"/>
              <a:t>Each candidate tree in the sequence corresponds to one particular threshold </a:t>
            </a:r>
            <a:r>
              <a:rPr lang="en-US" sz="2000" dirty="0" smtClean="0"/>
              <a:t>value </a:t>
            </a:r>
            <a:r>
              <a:rPr lang="en-US" sz="2000" i="1" dirty="0"/>
              <a:t>α</a:t>
            </a:r>
            <a:r>
              <a:rPr lang="en-US" sz="2000" i="1" baseline="-25000" dirty="0" err="1"/>
              <a:t>i</a:t>
            </a:r>
            <a:endParaRPr lang="en-US" sz="2000" i="1" baseline="-25000" dirty="0"/>
          </a:p>
          <a:p>
            <a:r>
              <a:rPr lang="en-US" sz="2400" dirty="0"/>
              <a:t>Which tree to chose as the final model?</a:t>
            </a:r>
          </a:p>
          <a:p>
            <a:pPr lvl="1"/>
            <a:r>
              <a:rPr lang="en-US" sz="2000" dirty="0"/>
              <a:t>Use either a hold-out set or cross-validation to </a:t>
            </a:r>
            <a:r>
              <a:rPr lang="en-US" sz="2000" dirty="0" smtClean="0"/>
              <a:t>estimate </a:t>
            </a:r>
            <a:r>
              <a:rPr lang="en-US" sz="2000" dirty="0"/>
              <a:t>the error </a:t>
            </a:r>
            <a:r>
              <a:rPr lang="en-US" sz="2000" dirty="0" smtClean="0"/>
              <a:t>for each </a:t>
            </a:r>
            <a:r>
              <a:rPr lang="en-US" sz="2000" i="1" dirty="0"/>
              <a:t>α</a:t>
            </a:r>
            <a:r>
              <a:rPr lang="en-US" sz="2000" i="1" baseline="-25000" dirty="0" err="1"/>
              <a:t>i</a:t>
            </a:r>
            <a:endParaRPr lang="en-US" sz="2000" i="1" baseline="-25000" dirty="0"/>
          </a:p>
          <a:p>
            <a:pPr lvl="1"/>
            <a:r>
              <a:rPr lang="en-US" sz="2000" dirty="0" smtClean="0"/>
              <a:t>Rebuild tree on entire training set using chosen value of  </a:t>
            </a:r>
            <a:r>
              <a:rPr lang="en-US" sz="2000" i="1" dirty="0"/>
              <a:t>α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27</a:t>
            </a:fld>
            <a:endParaRPr lang="uk-U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Discussion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2981" y="1770063"/>
            <a:ext cx="7543800" cy="377710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The most extensively studied method of machine learning used in data mining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Different criteria for attribute/test selection rarely make a large difference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Different pruning methods mainly change the size of the resulting pruned tree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C4.5 builds </a:t>
            </a:r>
            <a:r>
              <a:rPr lang="en-US" sz="2400" i="1" dirty="0" err="1"/>
              <a:t>univariate</a:t>
            </a:r>
            <a:r>
              <a:rPr lang="en-US" sz="2400" i="1" dirty="0"/>
              <a:t> </a:t>
            </a:r>
            <a:r>
              <a:rPr lang="en-US" sz="2400" dirty="0"/>
              <a:t>decision </a:t>
            </a:r>
            <a:r>
              <a:rPr lang="en-US" sz="2400" dirty="0" smtClean="0"/>
              <a:t>trees: each node tests a single attribute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Some TDITDT systems can build </a:t>
            </a:r>
            <a:r>
              <a:rPr lang="en-US" sz="2400" i="1" dirty="0"/>
              <a:t>multivariate</a:t>
            </a:r>
            <a:r>
              <a:rPr lang="en-US" sz="2400" dirty="0"/>
              <a:t> trees (e.g</a:t>
            </a:r>
            <a:r>
              <a:rPr lang="en-US" sz="2400" dirty="0" smtClean="0"/>
              <a:t>., the famous CART tree learner)</a:t>
            </a:r>
            <a:endParaRPr lang="en-US" sz="2400" dirty="0"/>
          </a:p>
        </p:txBody>
      </p:sp>
      <p:sp>
        <p:nvSpPr>
          <p:cNvPr id="4" name="Freeform: Shape 3"/>
          <p:cNvSpPr/>
          <p:nvPr/>
        </p:nvSpPr>
        <p:spPr>
          <a:xfrm>
            <a:off x="620955" y="977621"/>
            <a:ext cx="7898699" cy="6787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40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TDIDT: Top-Down Induction of Decision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28</a:t>
            </a:fld>
            <a:endParaRPr lang="uk-U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39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211" y="1376006"/>
            <a:ext cx="8232598" cy="4667789"/>
          </a:xfrm>
        </p:spPr>
        <p:txBody>
          <a:bodyPr>
            <a:noAutofit/>
          </a:bodyPr>
          <a:lstStyle/>
          <a:p>
            <a:r>
              <a:rPr lang="en-US" sz="2400" dirty="0" smtClean="0"/>
              <a:t>CART’s pruning method (</a:t>
            </a:r>
            <a:r>
              <a:rPr lang="en-US" sz="2400" dirty="0" err="1"/>
              <a:t>Breiman</a:t>
            </a:r>
            <a:r>
              <a:rPr lang="en-US" sz="2400" dirty="0"/>
              <a:t> et al. 1984) can often produce smaller trees than C4.5’s </a:t>
            </a:r>
            <a:r>
              <a:rPr lang="en-US" sz="2400" dirty="0" smtClean="0"/>
              <a:t>method</a:t>
            </a:r>
          </a:p>
          <a:p>
            <a:r>
              <a:rPr lang="en-US" sz="2400" dirty="0" smtClean="0"/>
              <a:t>C4.5’s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problems have been </a:t>
            </a:r>
            <a:r>
              <a:rPr lang="en-US" sz="2400" dirty="0"/>
              <a:t>investigated empirically by Oates and Jensen (1997</a:t>
            </a:r>
            <a:r>
              <a:rPr lang="en-US" sz="2400" dirty="0" smtClean="0"/>
              <a:t>)</a:t>
            </a:r>
            <a:endParaRPr lang="en-CA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complete description of C4.5, the early 1990s version, appears as a excellent and readable book (Quinlan 1993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An MDL-based </a:t>
            </a:r>
            <a:r>
              <a:rPr lang="en-US" sz="2400" dirty="0"/>
              <a:t>heuristic for C4.5 Release 8 </a:t>
            </a:r>
            <a:r>
              <a:rPr lang="en-US" sz="2400" dirty="0" smtClean="0"/>
              <a:t>that combats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of numeric attributes is </a:t>
            </a:r>
            <a:r>
              <a:rPr lang="en-US" sz="2400" dirty="0"/>
              <a:t>described by Quinlan (1998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more recent </a:t>
            </a:r>
            <a:r>
              <a:rPr lang="en-US" sz="2400" dirty="0" smtClean="0"/>
              <a:t>version of Quinlan’s tree learner, </a:t>
            </a:r>
            <a:r>
              <a:rPr lang="en-US" sz="2400" dirty="0"/>
              <a:t>C5.0, is also available as open-source </a:t>
            </a:r>
            <a:r>
              <a:rPr lang="en-US" sz="2400" dirty="0" smtClean="0"/>
              <a:t>code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466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Decision Trees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363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Classification Rules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98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Classification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4684" y="1407686"/>
            <a:ext cx="7206742" cy="370477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Common procedure: </a:t>
            </a:r>
            <a:r>
              <a:rPr lang="en-US" sz="2400" i="1" dirty="0"/>
              <a:t>separate-and-conquer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Differences: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Search method (e.g. greedy, beam search, ...)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Test selection criteria (e.g. accuracy, ...)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Pruning method (e.g. MDL, hold-out set, ...)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Stopping criterion (e.g. minimum accuracy)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Post-processing step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Also: Decision list</a:t>
            </a:r>
            <a:br>
              <a:rPr lang="en-US" sz="2400" dirty="0"/>
            </a:br>
            <a:r>
              <a:rPr lang="en-US" sz="2400" dirty="0"/>
              <a:t>		vs.</a:t>
            </a:r>
            <a:br>
              <a:rPr lang="en-US" sz="2400" dirty="0"/>
            </a:br>
            <a:r>
              <a:rPr lang="en-US" sz="2400" dirty="0"/>
              <a:t>		     one rule set for each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31</a:t>
            </a:fld>
            <a:endParaRPr lang="uk-U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st selection cri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Test selection criteria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56457" y="984176"/>
            <a:ext cx="7744878" cy="515016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Basic covering algorithm: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K</a:t>
            </a:r>
            <a:r>
              <a:rPr lang="en-US" sz="2000" dirty="0" smtClean="0"/>
              <a:t>eep </a:t>
            </a:r>
            <a:r>
              <a:rPr lang="en-US" sz="2000" dirty="0"/>
              <a:t>adding conditions to a rule to improve its accuracy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A</a:t>
            </a:r>
            <a:r>
              <a:rPr lang="en-US" sz="2000" dirty="0" smtClean="0"/>
              <a:t>dd </a:t>
            </a:r>
            <a:r>
              <a:rPr lang="en-US" sz="2000" dirty="0"/>
              <a:t>the condition that improves accuracy the most</a:t>
            </a:r>
          </a:p>
          <a:p>
            <a:pPr lvl="0">
              <a:spcBef>
                <a:spcPts val="598"/>
              </a:spcBef>
            </a:pPr>
            <a:r>
              <a:rPr lang="en-US" sz="2400" dirty="0" smtClean="0"/>
              <a:t>Accuracy m</a:t>
            </a:r>
            <a:r>
              <a:rPr lang="en-US" sz="2400" dirty="0" smtClean="0"/>
              <a:t>easure </a:t>
            </a:r>
            <a:r>
              <a:rPr lang="en-US" sz="2400" dirty="0"/>
              <a:t>1: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t</a:t>
            </a:r>
          </a:p>
          <a:p>
            <a:pPr lvl="1">
              <a:spcBef>
                <a:spcPts val="499"/>
              </a:spcBef>
              <a:tabLst>
                <a:tab pos="406080" algn="l"/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i="1" dirty="0"/>
              <a:t>t</a:t>
            </a:r>
            <a:r>
              <a:rPr lang="en-US" sz="2000" dirty="0"/>
              <a:t>	total instances covered by rule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dirty="0"/>
              <a:t>	number of these that are positive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Produce rules that don’t cover </a:t>
            </a:r>
            <a:r>
              <a:rPr lang="en-US" sz="2000" i="1" dirty="0"/>
              <a:t>negative</a:t>
            </a:r>
            <a:r>
              <a:rPr lang="en-US" sz="2000" dirty="0"/>
              <a:t> instances,</a:t>
            </a:r>
            <a:br>
              <a:rPr lang="en-US" sz="2000" dirty="0"/>
            </a:br>
            <a:r>
              <a:rPr lang="en-US" sz="2000" dirty="0"/>
              <a:t>as quickly as possible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May produce rules with very small coverage</a:t>
            </a:r>
            <a:br>
              <a:rPr lang="en-US" sz="2000" dirty="0"/>
            </a:br>
            <a:r>
              <a:rPr lang="en-US" sz="2000" dirty="0"/>
              <a:t>—special cases or noise?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Measure 2: Information gain </a:t>
            </a:r>
            <a:r>
              <a:rPr lang="en-US" sz="2400" i="1" dirty="0"/>
              <a:t>p</a:t>
            </a:r>
            <a:r>
              <a:rPr lang="en-US" sz="2400" dirty="0"/>
              <a:t> (log(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t</a:t>
            </a:r>
            <a:r>
              <a:rPr lang="en-US" sz="2400" dirty="0"/>
              <a:t>) – log(P/T))</a:t>
            </a:r>
          </a:p>
          <a:p>
            <a:pPr lvl="1">
              <a:spcBef>
                <a:spcPts val="499"/>
              </a:spcBef>
            </a:pPr>
            <a:r>
              <a:rPr lang="en-US" sz="2000" i="1" dirty="0"/>
              <a:t>P</a:t>
            </a:r>
            <a:r>
              <a:rPr lang="en-US" sz="2000" dirty="0"/>
              <a:t> and </a:t>
            </a:r>
            <a:r>
              <a:rPr lang="en-US" sz="2000" i="1" dirty="0"/>
              <a:t>T </a:t>
            </a:r>
            <a:r>
              <a:rPr lang="en-US" sz="2000" dirty="0"/>
              <a:t>the positive and total numbers before the new condition was added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Information gain emphasizes positive rather than negative instances</a:t>
            </a:r>
          </a:p>
          <a:p>
            <a:pPr lvl="0">
              <a:spcBef>
                <a:spcPts val="598"/>
              </a:spcBef>
            </a:pPr>
            <a:r>
              <a:rPr lang="en-US" sz="2400" dirty="0" smtClean="0"/>
              <a:t>These measures </a:t>
            </a:r>
            <a:r>
              <a:rPr lang="en-US" sz="2400" dirty="0"/>
              <a:t>interact with the pruning mechanism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32</a:t>
            </a:fld>
            <a:endParaRPr lang="uk-U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, numeric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Missing values, numeric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3330" y="1327010"/>
            <a:ext cx="7718908" cy="406564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Common treatment of missing values:</a:t>
            </a:r>
            <a:br>
              <a:rPr lang="en-US" sz="2400" dirty="0"/>
            </a:br>
            <a:r>
              <a:rPr lang="en-US" sz="2400" i="1" dirty="0"/>
              <a:t>for any test, they </a:t>
            </a:r>
            <a:r>
              <a:rPr lang="en-US" sz="2400" i="1" dirty="0" smtClean="0"/>
              <a:t>fail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This means the a</a:t>
            </a:r>
            <a:r>
              <a:rPr lang="en-US" sz="2400" dirty="0" smtClean="0"/>
              <a:t>lgorithm </a:t>
            </a:r>
            <a:r>
              <a:rPr lang="en-US" sz="2400" dirty="0"/>
              <a:t>must </a:t>
            </a:r>
            <a:r>
              <a:rPr lang="en-US" sz="2400" dirty="0" smtClean="0"/>
              <a:t>either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use </a:t>
            </a:r>
            <a:r>
              <a:rPr lang="en-US" sz="2000" dirty="0"/>
              <a:t>other tests to separate out positive </a:t>
            </a:r>
            <a:r>
              <a:rPr lang="en-US" sz="2000" dirty="0" smtClean="0"/>
              <a:t>instances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leave them uncovered until later in the process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In </a:t>
            </a:r>
            <a:r>
              <a:rPr lang="en-US" sz="2400" dirty="0"/>
              <a:t>some cases </a:t>
            </a:r>
            <a:r>
              <a:rPr lang="en-US" sz="2400" dirty="0" smtClean="0"/>
              <a:t>it</a:t>
            </a:r>
            <a:r>
              <a:rPr lang="en-US" sz="2400" dirty="0"/>
              <a:t> </a:t>
            </a:r>
            <a:r>
              <a:rPr lang="en-US" sz="2400" dirty="0" smtClean="0"/>
              <a:t>is</a:t>
            </a:r>
            <a:r>
              <a:rPr lang="en-US" sz="2400" dirty="0" smtClean="0"/>
              <a:t> </a:t>
            </a:r>
            <a:r>
              <a:rPr lang="en-US" sz="2400" dirty="0"/>
              <a:t>better to treat “missing” as a separate </a:t>
            </a:r>
            <a:r>
              <a:rPr lang="en-US" sz="2400" dirty="0" smtClean="0"/>
              <a:t>value (i.e., if “missing” has a special significance”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Numeric attributes are treated just like they are in decision </a:t>
            </a:r>
            <a:r>
              <a:rPr lang="en-US" sz="2400" dirty="0" smtClean="0"/>
              <a:t>trees, with binary split points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Split points are found by optimizing test selection criterion, similar to what happens when finding a split in decision trees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33</a:t>
            </a:fld>
            <a:endParaRPr lang="uk-U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uning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Pruning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76207" y="1362231"/>
            <a:ext cx="7189604" cy="3039976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Two main strategies:</a:t>
            </a:r>
          </a:p>
          <a:p>
            <a:pPr lvl="1">
              <a:spcBef>
                <a:spcPts val="598"/>
              </a:spcBef>
            </a:pPr>
            <a:r>
              <a:rPr lang="en-US" sz="2000" i="1" dirty="0"/>
              <a:t>Incremental </a:t>
            </a:r>
            <a:r>
              <a:rPr lang="en-US" sz="2000" dirty="0"/>
              <a:t>pruning</a:t>
            </a:r>
          </a:p>
          <a:p>
            <a:pPr lvl="1">
              <a:spcBef>
                <a:spcPts val="598"/>
              </a:spcBef>
            </a:pPr>
            <a:r>
              <a:rPr lang="en-US" sz="2000" i="1" dirty="0"/>
              <a:t>Global</a:t>
            </a:r>
            <a:r>
              <a:rPr lang="en-US" sz="2000" dirty="0"/>
              <a:t> pruning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Other difference: pruning criterion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Error on hold-out set (</a:t>
            </a:r>
            <a:r>
              <a:rPr lang="en-US" sz="2000" i="1" dirty="0"/>
              <a:t>reduced-error pruning</a:t>
            </a:r>
            <a:r>
              <a:rPr lang="en-US" sz="2000" dirty="0"/>
              <a:t>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Statistical significance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MDL principle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Also: post-pruning vs. pre-pruning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34</a:t>
            </a:fld>
            <a:endParaRPr lang="uk-U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sing a pruning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Using a pruning 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70518" y="1461919"/>
            <a:ext cx="7877469" cy="408397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For statistical validity, must evaluate measure on data not used for </a:t>
            </a:r>
            <a:r>
              <a:rPr lang="en-US" sz="2400" dirty="0" smtClean="0"/>
              <a:t>growing the tree: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This requires a </a:t>
            </a:r>
            <a:r>
              <a:rPr lang="en-US" sz="2000" i="1" dirty="0"/>
              <a:t>growing set</a:t>
            </a:r>
            <a:r>
              <a:rPr lang="en-US" sz="2000" dirty="0"/>
              <a:t> and a </a:t>
            </a:r>
            <a:r>
              <a:rPr lang="en-US" sz="2000" i="1" dirty="0"/>
              <a:t>pruning </a:t>
            </a:r>
            <a:r>
              <a:rPr lang="en-US" sz="2000" i="1" dirty="0" smtClean="0"/>
              <a:t>set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The full training set is split, randomly, into these two sets</a:t>
            </a:r>
            <a:endParaRPr lang="en-US" sz="2000" dirty="0"/>
          </a:p>
          <a:p>
            <a:pPr lvl="0">
              <a:spcBef>
                <a:spcPts val="697"/>
              </a:spcBef>
            </a:pPr>
            <a:r>
              <a:rPr lang="en-US" sz="2400" i="1" dirty="0"/>
              <a:t>Reduced-error pruning 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build full rule set </a:t>
            </a:r>
            <a:r>
              <a:rPr lang="en-US" sz="2400" dirty="0" smtClean="0"/>
              <a:t>on growing set and </a:t>
            </a:r>
            <a:r>
              <a:rPr lang="en-US" sz="2400" dirty="0"/>
              <a:t>then prune it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Incremental reduced-error pruning</a:t>
            </a:r>
            <a:r>
              <a:rPr lang="en-US" sz="2400" dirty="0"/>
              <a:t> :</a:t>
            </a:r>
            <a:r>
              <a:rPr lang="en-US" sz="2400" i="1" dirty="0"/>
              <a:t> </a:t>
            </a:r>
            <a:r>
              <a:rPr lang="en-US" sz="2400" dirty="0"/>
              <a:t>simplify each rule as soon as it </a:t>
            </a:r>
            <a:r>
              <a:rPr lang="en-US" sz="2400" dirty="0" smtClean="0"/>
              <a:t>has been built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 Can re-split data after rule has been pruned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Stratification </a:t>
            </a:r>
            <a:r>
              <a:rPr lang="en-US" sz="2400" dirty="0" smtClean="0"/>
              <a:t>is advantageous when applying reduced-error pruning, so that class proportions are preserved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35</a:t>
            </a:fld>
            <a:endParaRPr lang="uk-U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cremental reduced-error 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Incremental reduced-error pruning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499399"/>
            <a:ext cx="7620120" cy="4267441"/>
            <a:chOff x="838080" y="1499399"/>
            <a:chExt cx="7620120" cy="4267441"/>
          </a:xfrm>
        </p:grpSpPr>
        <p:sp>
          <p:nvSpPr>
            <p:cNvPr id="4" name="Freeform: Shape 3"/>
            <p:cNvSpPr/>
            <p:nvPr/>
          </p:nvSpPr>
          <p:spPr>
            <a:xfrm>
              <a:off x="838080" y="1499399"/>
              <a:ext cx="7620120" cy="4267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Initialize E to the instance set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Until E is empty do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Split E into Grow and Prune in the ratio 2:1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For each class C for which Grow contains an instance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Use basic covering algorithm to create best perfect rule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for 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Calculate w(R):	worth of rule on Prune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	 and w(R-):	worth of rule with final condition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			omitted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If w(R-) &gt; w(R), prune rule and repeat previous step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1145880" algn="l"/>
                  <a:tab pos="1807919" algn="l"/>
                  <a:tab pos="2566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From the rules for the different classes, select the one</a:t>
              </a:r>
              <a:b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that’s worth most (i.e. with largest w(R))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Print the rule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Remove the instances covered by rule from 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Continue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1499399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576684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1499399"/>
              <a:ext cx="0" cy="426744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58200" y="1499399"/>
              <a:ext cx="0" cy="426744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36</a:t>
            </a:fld>
            <a:endParaRPr lang="uk-U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asures used in incr. reduced-error 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Measures </a:t>
            </a:r>
            <a:r>
              <a:rPr lang="en-US" sz="3600" dirty="0" smtClean="0">
                <a:latin typeface="+mj-lt"/>
              </a:rPr>
              <a:t>of worth used </a:t>
            </a:r>
            <a:r>
              <a:rPr lang="en-US" sz="3600" dirty="0">
                <a:latin typeface="+mj-lt"/>
              </a:rPr>
              <a:t>in IREP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4259" y="1350610"/>
            <a:ext cx="8533623" cy="411386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[</a:t>
            </a:r>
            <a:r>
              <a:rPr lang="en-US" sz="2400" i="1" dirty="0"/>
              <a:t>p </a:t>
            </a:r>
            <a:r>
              <a:rPr lang="en-US" sz="2400" dirty="0"/>
              <a:t>+ (</a:t>
            </a:r>
            <a:r>
              <a:rPr lang="en-US" sz="2400" i="1" dirty="0"/>
              <a:t>N </a:t>
            </a:r>
            <a:r>
              <a:rPr lang="en-US" sz="2400" i="1" dirty="0">
                <a:ea typeface="Tahoma" pitchFamily="2"/>
                <a:cs typeface="Tahoma" pitchFamily="2"/>
              </a:rPr>
              <a:t>–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)] / </a:t>
            </a:r>
            <a:r>
              <a:rPr lang="en-US" sz="2400" i="1" dirty="0"/>
              <a:t>T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  is total number of negatives)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Counterintuitive:</a:t>
            </a:r>
          </a:p>
          <a:p>
            <a:pPr lvl="2">
              <a:lnSpc>
                <a:spcPct val="90000"/>
              </a:lnSpc>
              <a:spcBef>
                <a:spcPts val="499"/>
              </a:spcBef>
            </a:pPr>
            <a:r>
              <a:rPr lang="en-US" sz="2000" i="1" dirty="0"/>
              <a:t>p</a:t>
            </a:r>
            <a:r>
              <a:rPr lang="en-US" sz="2000" dirty="0"/>
              <a:t> = 2000 and </a:t>
            </a:r>
            <a:r>
              <a:rPr lang="en-US" sz="2000" i="1" dirty="0"/>
              <a:t>n = </a:t>
            </a:r>
            <a:r>
              <a:rPr lang="en-US" sz="2000" dirty="0"/>
              <a:t>1000 vs. </a:t>
            </a:r>
            <a:r>
              <a:rPr lang="en-US" sz="2000" i="1" dirty="0"/>
              <a:t>p = </a:t>
            </a:r>
            <a:r>
              <a:rPr lang="en-US" sz="2000" dirty="0"/>
              <a:t>1000 and </a:t>
            </a:r>
            <a:r>
              <a:rPr lang="en-US" sz="2000" i="1" dirty="0"/>
              <a:t>n </a:t>
            </a:r>
            <a:r>
              <a:rPr lang="en-US" sz="2000" dirty="0"/>
              <a:t>= 1</a:t>
            </a: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Success rate</a:t>
            </a:r>
            <a:r>
              <a:rPr lang="en-US" sz="2400" i="1" dirty="0"/>
              <a:t> p / t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Problem: </a:t>
            </a:r>
            <a:r>
              <a:rPr lang="en-US" sz="2000" i="1" dirty="0"/>
              <a:t>p</a:t>
            </a:r>
            <a:r>
              <a:rPr lang="en-US" sz="2000" dirty="0"/>
              <a:t> = 1 and </a:t>
            </a:r>
            <a:r>
              <a:rPr lang="en-US" sz="2000" i="1" dirty="0"/>
              <a:t>t</a:t>
            </a:r>
            <a:r>
              <a:rPr lang="en-US" sz="2000" dirty="0"/>
              <a:t> = 1</a:t>
            </a:r>
            <a:br>
              <a:rPr lang="en-US" sz="2000" dirty="0"/>
            </a:br>
            <a:r>
              <a:rPr lang="en-US" sz="2000" dirty="0"/>
              <a:t>        vs. </a:t>
            </a:r>
            <a:r>
              <a:rPr lang="en-US" sz="2000" i="1" dirty="0"/>
              <a:t>p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dirty="0"/>
              <a:t>1000 and </a:t>
            </a:r>
            <a:r>
              <a:rPr lang="en-US" sz="2000" i="1" dirty="0"/>
              <a:t>t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dirty="0"/>
              <a:t>1001</a:t>
            </a: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i="1" dirty="0">
                <a:ea typeface="Tahoma" pitchFamily="2"/>
                <a:cs typeface="Tahoma" pitchFamily="2"/>
              </a:rPr>
              <a:t>–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) / </a:t>
            </a:r>
            <a:r>
              <a:rPr lang="en-US" sz="2400" i="1" dirty="0"/>
              <a:t>t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Same effect as success rate because it equals 2</a:t>
            </a:r>
            <a:r>
              <a:rPr lang="en-US" sz="2000" i="1" dirty="0"/>
              <a:t>p</a:t>
            </a:r>
            <a:r>
              <a:rPr lang="en-US" sz="2000" dirty="0"/>
              <a:t>/</a:t>
            </a:r>
            <a:r>
              <a:rPr lang="en-US" sz="2000" i="1" dirty="0"/>
              <a:t>t  </a:t>
            </a:r>
            <a:r>
              <a:rPr lang="en-US" sz="2000" i="1" dirty="0">
                <a:ea typeface="Tahoma" pitchFamily="2"/>
                <a:cs typeface="Tahoma" pitchFamily="2"/>
              </a:rPr>
              <a:t>–</a:t>
            </a:r>
            <a:r>
              <a:rPr lang="en-US" sz="2000" dirty="0"/>
              <a:t> 1</a:t>
            </a:r>
            <a:endParaRPr lang="en-US" sz="2400" dirty="0"/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Seems hard to find a simple measure of a rule’s worth that corresponds with intuition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37</a:t>
            </a:fld>
            <a:endParaRPr lang="uk-U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ar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Variations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6373" y="1303282"/>
            <a:ext cx="7668978" cy="455603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Generating rules for classes in </a:t>
            </a:r>
            <a:r>
              <a:rPr lang="en-US" sz="2400" dirty="0" smtClean="0"/>
              <a:t>order, from smallest class to largest class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Start with the smallest </a:t>
            </a:r>
            <a:r>
              <a:rPr lang="en-US" sz="2000" dirty="0" smtClean="0"/>
              <a:t>class and learn a rule set for this class, treating all other classes together as the negative class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Remove the smallest class and proceed to learn a rule set for the next-largest class, and so on</a:t>
            </a:r>
            <a:endParaRPr lang="en-US" sz="20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Leave the largest class </a:t>
            </a:r>
            <a:r>
              <a:rPr lang="en-US" sz="2000" dirty="0" smtClean="0"/>
              <a:t>to be covered </a:t>
            </a:r>
            <a:r>
              <a:rPr lang="en-US" sz="2000" dirty="0"/>
              <a:t>by the default rule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Stopping criterion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Stop rule </a:t>
            </a:r>
            <a:r>
              <a:rPr lang="en-US" sz="2000" dirty="0" smtClean="0"/>
              <a:t>production for each </a:t>
            </a:r>
            <a:r>
              <a:rPr lang="en-US" sz="2000" dirty="0"/>
              <a:t>if accuracy becomes too low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Rule learner </a:t>
            </a:r>
            <a:r>
              <a:rPr lang="en-US" sz="2400" dirty="0" smtClean="0"/>
              <a:t>RIPPER applies this strategy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000" dirty="0" smtClean="0"/>
              <a:t>Employs </a:t>
            </a:r>
            <a:r>
              <a:rPr lang="en-US" sz="2000" dirty="0" smtClean="0"/>
              <a:t>an MDL</a:t>
            </a:r>
            <a:r>
              <a:rPr lang="en-US" sz="2000" dirty="0"/>
              <a:t>-based stopping criterion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Employs </a:t>
            </a:r>
            <a:r>
              <a:rPr lang="en-US" sz="2000" dirty="0" smtClean="0"/>
              <a:t>a post</a:t>
            </a:r>
            <a:r>
              <a:rPr lang="en-US" sz="2000" dirty="0"/>
              <a:t>-processing step to modify </a:t>
            </a:r>
            <a:r>
              <a:rPr lang="en-US" sz="2000" dirty="0" smtClean="0"/>
              <a:t>the </a:t>
            </a:r>
            <a:r>
              <a:rPr lang="en-US" sz="2000" dirty="0" smtClean="0"/>
              <a:t>generated rules, </a:t>
            </a:r>
            <a:r>
              <a:rPr lang="en-US" sz="2000" dirty="0" smtClean="0"/>
              <a:t>guided </a:t>
            </a:r>
            <a:r>
              <a:rPr lang="en-US" sz="2000" dirty="0"/>
              <a:t>by </a:t>
            </a:r>
            <a:r>
              <a:rPr lang="en-US" sz="2000" dirty="0" smtClean="0"/>
              <a:t>a criterion based on the </a:t>
            </a:r>
            <a:r>
              <a:rPr lang="en-US" sz="2000" dirty="0" smtClean="0"/>
              <a:t>MDL principle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38</a:t>
            </a:fld>
            <a:endParaRPr lang="uk-U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21304" y="-179388"/>
            <a:ext cx="794507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Rule learning us</a:t>
            </a:r>
            <a:r>
              <a:rPr lang="en-US" sz="3600" dirty="0" smtClean="0">
                <a:latin typeface="+mj-lt"/>
              </a:rPr>
              <a:t>ing </a:t>
            </a:r>
            <a:r>
              <a:rPr lang="en-US" sz="3600" dirty="0">
                <a:latin typeface="+mj-lt"/>
              </a:rPr>
              <a:t>global optimization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8123" y="1218940"/>
            <a:ext cx="8301806" cy="4919423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RIPPER: </a:t>
            </a:r>
            <a:r>
              <a:rPr lang="en-US" sz="2400" i="1" dirty="0"/>
              <a:t>Repeated Incremental Pruning to Produce Error Reduction </a:t>
            </a:r>
            <a:endParaRPr lang="en-US" sz="2400" i="1" dirty="0" smtClean="0"/>
          </a:p>
          <a:p>
            <a:pPr lvl="1"/>
            <a:r>
              <a:rPr lang="en-US" sz="2000" dirty="0" smtClean="0"/>
              <a:t>P</a:t>
            </a:r>
            <a:r>
              <a:rPr lang="en-US" sz="2000" dirty="0" smtClean="0"/>
              <a:t>erforms global </a:t>
            </a:r>
            <a:r>
              <a:rPr lang="en-US" sz="2000" dirty="0"/>
              <a:t>optimization in an efficient </a:t>
            </a:r>
            <a:r>
              <a:rPr lang="en-US" sz="2000" dirty="0" smtClean="0"/>
              <a:t>way</a:t>
            </a:r>
            <a:endParaRPr lang="en-US" sz="2000" dirty="0"/>
          </a:p>
          <a:p>
            <a:pPr lvl="0"/>
            <a:r>
              <a:rPr lang="en-US" sz="2400" dirty="0"/>
              <a:t>Classes are processed in order of increasing size</a:t>
            </a:r>
          </a:p>
          <a:p>
            <a:pPr lvl="0"/>
            <a:r>
              <a:rPr lang="en-US" sz="2400" dirty="0"/>
              <a:t>Initial rule set for each class is generated using IREP</a:t>
            </a:r>
          </a:p>
          <a:p>
            <a:pPr lvl="0"/>
            <a:r>
              <a:rPr lang="en-US" sz="2400" dirty="0"/>
              <a:t>An MDL-based stopping condition is used</a:t>
            </a:r>
          </a:p>
          <a:p>
            <a:pPr lvl="1"/>
            <a:r>
              <a:rPr lang="en-US" sz="2000" i="1" dirty="0"/>
              <a:t>DL</a:t>
            </a:r>
            <a:r>
              <a:rPr lang="en-US" sz="2000" dirty="0"/>
              <a:t>: bits needs to send examples </a:t>
            </a:r>
            <a:r>
              <a:rPr lang="en-US" sz="2000" dirty="0" err="1"/>
              <a:t>wrt</a:t>
            </a:r>
            <a:r>
              <a:rPr lang="en-US" sz="2000" dirty="0"/>
              <a:t> set of rules,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bits </a:t>
            </a:r>
            <a:r>
              <a:rPr lang="en-US" sz="2000" dirty="0"/>
              <a:t>needed to send </a:t>
            </a:r>
            <a:r>
              <a:rPr lang="en-US" sz="2000" i="1" dirty="0"/>
              <a:t>k</a:t>
            </a:r>
            <a:r>
              <a:rPr lang="en-US" sz="2000" dirty="0"/>
              <a:t> tests</a:t>
            </a:r>
            <a:r>
              <a:rPr lang="en-US" sz="2000" i="1" dirty="0"/>
              <a:t>, </a:t>
            </a:r>
            <a:r>
              <a:rPr lang="en-US" sz="2000" dirty="0"/>
              <a:t>and bits for </a:t>
            </a:r>
            <a:r>
              <a:rPr lang="en-US" sz="2000" i="1" dirty="0"/>
              <a:t>k</a:t>
            </a:r>
          </a:p>
          <a:p>
            <a:pPr lvl="0"/>
            <a:r>
              <a:rPr lang="en-US" sz="2400" dirty="0"/>
              <a:t>Once a rule set has been produced for each class, each rule is re-considered and two variants are produced</a:t>
            </a:r>
          </a:p>
          <a:p>
            <a:pPr lvl="1"/>
            <a:r>
              <a:rPr lang="en-US" sz="2000" dirty="0"/>
              <a:t>One is an extended version, one is grown from scratch</a:t>
            </a:r>
          </a:p>
          <a:p>
            <a:pPr lvl="1"/>
            <a:r>
              <a:rPr lang="en-US" sz="2000" dirty="0"/>
              <a:t>Chooses among three candidates according to </a:t>
            </a:r>
            <a:r>
              <a:rPr lang="en-US" sz="2000" i="1" dirty="0"/>
              <a:t>DL</a:t>
            </a:r>
            <a:endParaRPr lang="en-US" sz="2400" i="1" dirty="0"/>
          </a:p>
          <a:p>
            <a:pPr lvl="0"/>
            <a:r>
              <a:rPr lang="en-US" sz="2400" dirty="0"/>
              <a:t>Final </a:t>
            </a:r>
            <a:r>
              <a:rPr lang="en-US" sz="2400" dirty="0" smtClean="0"/>
              <a:t>cleanup </a:t>
            </a:r>
            <a:r>
              <a:rPr lang="en-US" sz="2400" dirty="0"/>
              <a:t>step greedily deletes rules to minimize DL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39</a:t>
            </a:fld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dustrial-strength algorith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14810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Industrial-strength algorithms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7914" y="1412875"/>
            <a:ext cx="8191995" cy="257561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For an algorithm to be useful in a wide range of real-world applications it must: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Permit numeric attributes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Allow missing values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Be robust in the presence of noise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Basic scheme needs </a:t>
            </a:r>
            <a:r>
              <a:rPr lang="en-US" sz="2400" dirty="0"/>
              <a:t>to be extended to fulfill these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7155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PART: rule learning using partial trees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3540" y="1430319"/>
            <a:ext cx="7439129" cy="435225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 smtClean="0"/>
              <a:t>PART rule learner a</a:t>
            </a:r>
            <a:r>
              <a:rPr lang="en-US" sz="2400" dirty="0" smtClean="0"/>
              <a:t>voids </a:t>
            </a:r>
            <a:r>
              <a:rPr lang="en-US" sz="2400" dirty="0"/>
              <a:t>global optimization step used in C4.5rules and RIPPER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Generates an unrestricted decision list using </a:t>
            </a:r>
            <a:r>
              <a:rPr lang="en-US" sz="2400" dirty="0" smtClean="0"/>
              <a:t>the basic </a:t>
            </a:r>
            <a:r>
              <a:rPr lang="en-US" sz="2400" dirty="0"/>
              <a:t>separate-and-conquer </a:t>
            </a:r>
            <a:r>
              <a:rPr lang="en-US" sz="2400" dirty="0" smtClean="0"/>
              <a:t>procedure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In each iteration of the separate-and-conquer algorithm, a rule predicting any of the classes may be added to the rule set</a:t>
            </a:r>
            <a:endParaRPr lang="en-US" sz="20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Builds a </a:t>
            </a:r>
            <a:r>
              <a:rPr lang="en-US" sz="2400" i="1" dirty="0"/>
              <a:t>partial</a:t>
            </a:r>
            <a:r>
              <a:rPr lang="en-US" sz="2400" dirty="0"/>
              <a:t> decision tree to obtain </a:t>
            </a:r>
            <a:r>
              <a:rPr lang="en-US" sz="2400" dirty="0" smtClean="0"/>
              <a:t>each rule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Once partial tree has been generated, one of the leaves of this tree is turned into a rule</a:t>
            </a:r>
            <a:endParaRPr lang="en-US" dirty="0"/>
          </a:p>
          <a:p>
            <a:pPr lvl="1">
              <a:spcBef>
                <a:spcPts val="598"/>
              </a:spcBef>
            </a:pPr>
            <a:r>
              <a:rPr lang="en-US" sz="2000" dirty="0"/>
              <a:t>A rule is only pruned if all its implications are known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Prevents </a:t>
            </a:r>
            <a:r>
              <a:rPr lang="en-US" sz="2000" i="1" dirty="0"/>
              <a:t>hasty generalization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Uses C4.5’s </a:t>
            </a:r>
            <a:r>
              <a:rPr lang="en-US" sz="2400" dirty="0" smtClean="0"/>
              <a:t>tree building procedures </a:t>
            </a:r>
            <a:r>
              <a:rPr lang="en-US" sz="2400" dirty="0"/>
              <a:t>to build a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40</a:t>
            </a:fld>
            <a:endParaRPr lang="uk-U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uilding a partial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Building a partial tree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1406520"/>
            <a:ext cx="7543800" cy="4268520"/>
            <a:chOff x="914400" y="1406520"/>
            <a:chExt cx="7543800" cy="4268520"/>
          </a:xfrm>
        </p:grpSpPr>
        <p:sp>
          <p:nvSpPr>
            <p:cNvPr id="4" name="Freeform: Shape 3"/>
            <p:cNvSpPr/>
            <p:nvPr/>
          </p:nvSpPr>
          <p:spPr>
            <a:xfrm>
              <a:off x="914400" y="1406520"/>
              <a:ext cx="7543799" cy="426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Expand-subset (S):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Choose test T and use it to split set of examples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into subsets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Sort subsets into increasing order of average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entropy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while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there is a subset X not yet been expanded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AND   all subsets expanded so far are leaves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expand-subset(X)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290160" algn="l"/>
                  <a:tab pos="566640" algn="l"/>
                  <a:tab pos="855359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if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all subsets expanded are leaves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AND estimated error for subtree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				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estimated error for node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undo expansion into subsets and make node a leaf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914400" y="1406520"/>
              <a:ext cx="7543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914400" y="5675040"/>
              <a:ext cx="7543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14400" y="1406520"/>
              <a:ext cx="0" cy="4268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58200" y="1406520"/>
              <a:ext cx="0" cy="4268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41</a:t>
            </a:fld>
            <a:endParaRPr lang="uk-U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50200" y="852480"/>
            <a:ext cx="2346480" cy="21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1">
            <a:normAutofit/>
          </a:bodyPr>
          <a:lstStyle/>
          <a:p>
            <a:pPr lvl="0" algn="r"/>
            <a:r>
              <a:rPr lang="en-US" sz="3600" dirty="0">
                <a:latin typeface="+mj-lt"/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26119" y="547920"/>
            <a:ext cx="2346480" cy="128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78400" y="2986200"/>
            <a:ext cx="2346480" cy="29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232880" y="4357800"/>
            <a:ext cx="2346120" cy="213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807600" y="3443400"/>
            <a:ext cx="2346480" cy="18097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/>
          <p:cNvSpPr/>
          <p:nvPr/>
        </p:nvSpPr>
        <p:spPr>
          <a:xfrm>
            <a:off x="3988440" y="852480"/>
            <a:ext cx="761759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 rot="1870200">
            <a:off x="5656510" y="4675747"/>
            <a:ext cx="762120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 rot="1401000">
            <a:off x="4140587" y="4205710"/>
            <a:ext cx="762120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 rot="8966400">
            <a:off x="3683221" y="2376859"/>
            <a:ext cx="762120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42</a:t>
            </a:fld>
            <a:endParaRPr lang="uk-U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tes on 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Notes on PART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13" y="1587500"/>
            <a:ext cx="7202029" cy="3567556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Make leaf with maximum coverage into a rule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Treat missing values just as C4.5 does</a:t>
            </a:r>
          </a:p>
          <a:p>
            <a:pPr marL="342900" lvl="1" indent="0">
              <a:spcBef>
                <a:spcPts val="598"/>
              </a:spcBef>
              <a:buNone/>
            </a:pPr>
            <a:r>
              <a:rPr lang="en-US" sz="2000" dirty="0" smtClean="0"/>
              <a:t> i.e</a:t>
            </a:r>
            <a:r>
              <a:rPr lang="en-US" sz="2000" dirty="0"/>
              <a:t>. split </a:t>
            </a:r>
            <a:r>
              <a:rPr lang="en-US" sz="2000" dirty="0" smtClean="0"/>
              <a:t>instance with a </a:t>
            </a:r>
            <a:r>
              <a:rPr lang="en-US" sz="2000" dirty="0" smtClean="0"/>
              <a:t>missing value</a:t>
            </a:r>
            <a:r>
              <a:rPr lang="en-US" sz="2000" dirty="0" smtClean="0"/>
              <a:t> </a:t>
            </a:r>
            <a:r>
              <a:rPr lang="en-US" sz="2000" dirty="0"/>
              <a:t>into pieces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Time taken to generate a rule: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Worst case: same as for building a pruned </a:t>
            </a:r>
            <a:r>
              <a:rPr lang="en-US" sz="2000" dirty="0" smtClean="0"/>
              <a:t>C4.5 </a:t>
            </a:r>
            <a:r>
              <a:rPr lang="en-US" sz="2000" dirty="0" smtClean="0"/>
              <a:t>tree</a:t>
            </a:r>
            <a:endParaRPr lang="en-US" sz="2000" dirty="0"/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000" dirty="0" smtClean="0"/>
              <a:t>- Occurs </a:t>
            </a:r>
            <a:r>
              <a:rPr lang="en-US" sz="2000" dirty="0"/>
              <a:t>when data is </a:t>
            </a:r>
            <a:r>
              <a:rPr lang="en-US" sz="2000" dirty="0" smtClean="0"/>
              <a:t>noisy and the maximum amount of pruning occurs</a:t>
            </a:r>
            <a:endParaRPr lang="en-US" sz="20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Best case: same as for building a single </a:t>
            </a:r>
            <a:r>
              <a:rPr lang="en-US" sz="2000" dirty="0" smtClean="0"/>
              <a:t>if-then rule using the basic strategy employed by the PRISM rule learner</a:t>
            </a:r>
            <a:endParaRPr lang="en-US" sz="2000" dirty="0"/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000" dirty="0" smtClean="0"/>
              <a:t>- Occurs </a:t>
            </a:r>
            <a:r>
              <a:rPr lang="en-US" sz="2000" dirty="0"/>
              <a:t>when data is noise </a:t>
            </a:r>
            <a:r>
              <a:rPr lang="en-US" sz="2000" dirty="0" smtClean="0"/>
              <a:t>free and no pruning occurs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43</a:t>
            </a:fld>
            <a:endParaRPr lang="uk-U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Rules with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70518" y="1587500"/>
            <a:ext cx="8005906" cy="263396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400" dirty="0" smtClean="0"/>
              <a:t>Assume we have</a:t>
            </a:r>
            <a:r>
              <a:rPr lang="en-US" sz="2400" dirty="0" smtClean="0"/>
              <a:t> </a:t>
            </a:r>
            <a:r>
              <a:rPr lang="en-US" sz="2400" dirty="0"/>
              <a:t>a way of generating a single good rule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 smtClean="0"/>
              <a:t>Then, in principle, it</a:t>
            </a:r>
            <a:r>
              <a:rPr lang="en-US" sz="2400" dirty="0"/>
              <a:t> </a:t>
            </a:r>
            <a:r>
              <a:rPr lang="en-US" sz="2400" dirty="0" smtClean="0"/>
              <a:t>is</a:t>
            </a:r>
            <a:r>
              <a:rPr lang="en-US" sz="2400" dirty="0" smtClean="0"/>
              <a:t> </a:t>
            </a:r>
            <a:r>
              <a:rPr lang="en-US" sz="2400" dirty="0"/>
              <a:t>easy to generate rules with </a:t>
            </a:r>
            <a:r>
              <a:rPr lang="en-US" sz="2400" dirty="0" smtClean="0"/>
              <a:t>exceptions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 smtClean="0"/>
              <a:t>Algorithm for building a tree of rules:</a:t>
            </a:r>
            <a:endParaRPr lang="en-US" sz="2400" dirty="0"/>
          </a:p>
          <a:p>
            <a:pPr marL="514350" lvl="0" indent="-514350">
              <a:spcBef>
                <a:spcPts val="697"/>
              </a:spcBef>
              <a:buSzPct val="100000"/>
              <a:buFont typeface="+mj-lt"/>
              <a:buAutoNum type="arabicPeriod"/>
            </a:pPr>
            <a:r>
              <a:rPr lang="en-US" sz="2000" dirty="0"/>
              <a:t>Select default class for top-level rule</a:t>
            </a:r>
          </a:p>
          <a:p>
            <a:pPr marL="514350" lvl="0" indent="-514350">
              <a:spcBef>
                <a:spcPts val="697"/>
              </a:spcBef>
              <a:buSzPct val="100000"/>
              <a:buFont typeface="+mj-lt"/>
              <a:buAutoNum type="arabicPeriod"/>
            </a:pPr>
            <a:r>
              <a:rPr lang="en-US" sz="2000" dirty="0"/>
              <a:t>Generate a good rule for one of the remaining classes</a:t>
            </a:r>
          </a:p>
          <a:p>
            <a:pPr marL="514350" lvl="0" indent="-514350">
              <a:spcBef>
                <a:spcPts val="598"/>
              </a:spcBef>
              <a:buSzPct val="100000"/>
              <a:buFont typeface="+mj-lt"/>
              <a:buAutoNum type="arabicPeriod"/>
            </a:pPr>
            <a:r>
              <a:rPr lang="en-US" sz="2000" dirty="0"/>
              <a:t>Apply this method recursively to the two subsets produced by the rule</a:t>
            </a:r>
            <a:br>
              <a:rPr lang="en-US" sz="2000" dirty="0"/>
            </a:br>
            <a:r>
              <a:rPr lang="en-US" sz="2000" dirty="0" smtClean="0"/>
              <a:t>(i.e</a:t>
            </a:r>
            <a:r>
              <a:rPr lang="en-US" sz="2000" dirty="0" smtClean="0"/>
              <a:t>., </a:t>
            </a:r>
            <a:r>
              <a:rPr lang="en-US" sz="2000" dirty="0"/>
              <a:t>instances that are covered/not covered)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44</a:t>
            </a:fld>
            <a:endParaRPr lang="uk-U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ris data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Iris data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523880"/>
            <a:ext cx="7315200" cy="4286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/>
          <p:cNvSpPr/>
          <p:nvPr/>
        </p:nvSpPr>
        <p:spPr>
          <a:xfrm>
            <a:off x="990719" y="3733920"/>
            <a:ext cx="2514600" cy="69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" pitchFamily="18"/>
                <a:ea typeface="Gothic" pitchFamily="2"/>
                <a:cs typeface="Lucidasans" pitchFamily="2"/>
              </a:rPr>
              <a:t>Exceptions are represented as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400" b="0" i="0" u="none" strike="noStrike" baseline="0">
                <a:ln>
                  <a:noFill/>
                </a:ln>
                <a:solidFill>
                  <a:srgbClr val="FFFFFF"/>
                </a:solidFill>
                <a:latin typeface="Times" pitchFamily="18"/>
                <a:ea typeface="Gothic" pitchFamily="2"/>
                <a:cs typeface="Lucidasans" pitchFamily="2"/>
              </a:rPr>
              <a:t>Dotted paths, alternatives as solid ones.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45</a:t>
            </a:fld>
            <a:endParaRPr lang="uk-U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22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9162"/>
            <a:ext cx="8225430" cy="5368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idea of incremental reduced-error pruning is due to </a:t>
            </a:r>
            <a:r>
              <a:rPr lang="en-US" sz="2400" dirty="0" err="1"/>
              <a:t>Fürnkranz</a:t>
            </a:r>
            <a:r>
              <a:rPr lang="en-US" sz="2400" dirty="0"/>
              <a:t> and </a:t>
            </a:r>
            <a:r>
              <a:rPr lang="en-US" sz="2400" dirty="0" err="1"/>
              <a:t>Widmer</a:t>
            </a:r>
            <a:r>
              <a:rPr lang="en-US" sz="2400" dirty="0"/>
              <a:t> (1994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The RIPPER rule learner is due to Cohen (1995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What we have presented here is the basic idea of the algorithm; there are many more details in the </a:t>
            </a:r>
            <a:r>
              <a:rPr lang="en-US" sz="2000" dirty="0" smtClean="0"/>
              <a:t>implementation</a:t>
            </a:r>
          </a:p>
          <a:p>
            <a:r>
              <a:rPr lang="en-US" sz="2400" dirty="0"/>
              <a:t>An extensive theoretical study of various </a:t>
            </a:r>
            <a:r>
              <a:rPr lang="en-US" sz="2400" dirty="0" smtClean="0"/>
              <a:t>test selection criteria for rules has </a:t>
            </a:r>
            <a:r>
              <a:rPr lang="en-US" sz="2400" dirty="0"/>
              <a:t>been performed by </a:t>
            </a:r>
            <a:r>
              <a:rPr lang="en-US" sz="2400" dirty="0" err="1"/>
              <a:t>Fürnkranz</a:t>
            </a:r>
            <a:r>
              <a:rPr lang="en-US" sz="2400" dirty="0"/>
              <a:t> and </a:t>
            </a:r>
            <a:r>
              <a:rPr lang="en-US" sz="2400" dirty="0" err="1"/>
              <a:t>Flach</a:t>
            </a:r>
            <a:r>
              <a:rPr lang="en-US" sz="2400" dirty="0"/>
              <a:t> (2005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The rule-learning scheme based on partial decision trees was developed by Frank and Witten (1998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The procedure for generating rules with exceptions was </a:t>
            </a:r>
            <a:r>
              <a:rPr lang="en-US" sz="2400" dirty="0" smtClean="0"/>
              <a:t>part of Gaines </a:t>
            </a:r>
            <a:r>
              <a:rPr lang="en-US" sz="2400" dirty="0"/>
              <a:t>and </a:t>
            </a:r>
            <a:r>
              <a:rPr lang="en-US" sz="2400" dirty="0" smtClean="0"/>
              <a:t>Compton’s </a:t>
            </a:r>
            <a:r>
              <a:rPr lang="en-US" sz="2400" i="1" dirty="0" smtClean="0"/>
              <a:t>Induct</a:t>
            </a:r>
            <a:r>
              <a:rPr lang="en-US" sz="2400" dirty="0" smtClean="0"/>
              <a:t> system </a:t>
            </a:r>
            <a:r>
              <a:rPr lang="en-US" sz="2400" dirty="0"/>
              <a:t>(1995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They called rules with exceptions </a:t>
            </a:r>
            <a:r>
              <a:rPr lang="en-US" sz="2000" i="1" dirty="0" smtClean="0"/>
              <a:t>ripple-down </a:t>
            </a:r>
            <a:r>
              <a:rPr lang="en-US" sz="2000" dirty="0" smtClean="0"/>
              <a:t>rules</a:t>
            </a:r>
          </a:p>
          <a:p>
            <a:pPr lvl="1"/>
            <a:r>
              <a:rPr lang="en-US" sz="2000" dirty="0" smtClean="0"/>
              <a:t>Richards </a:t>
            </a:r>
            <a:r>
              <a:rPr lang="en-US" sz="2000" dirty="0"/>
              <a:t>and Compton (1998) describe their role as an alternative to classic knowledge </a:t>
            </a:r>
            <a:r>
              <a:rPr lang="en-US" sz="2000" dirty="0" smtClean="0"/>
              <a:t>engineering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9369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Association Rules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89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0831" y="1322619"/>
            <a:ext cx="7635124" cy="389914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The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 </a:t>
            </a:r>
            <a:r>
              <a:rPr lang="en-US" sz="2400" dirty="0"/>
              <a:t>algorithm finds frequent item sets via a generate-and-test methodology</a:t>
            </a:r>
          </a:p>
          <a:p>
            <a:pPr lvl="1"/>
            <a:r>
              <a:rPr lang="en-US" sz="2000" dirty="0"/>
              <a:t>Successively longer item sets are formed from shorter ones</a:t>
            </a:r>
          </a:p>
          <a:p>
            <a:pPr lvl="1"/>
            <a:r>
              <a:rPr lang="en-US" sz="2000" dirty="0"/>
              <a:t>Each different size of candidate item set requires a full scan of the </a:t>
            </a:r>
            <a:r>
              <a:rPr lang="en-US" sz="2000" dirty="0" smtClean="0"/>
              <a:t>dataset</a:t>
            </a:r>
            <a:endParaRPr lang="en-US" sz="2000" dirty="0"/>
          </a:p>
          <a:p>
            <a:pPr lvl="1"/>
            <a:r>
              <a:rPr lang="en-US" sz="2000" dirty="0"/>
              <a:t>Combinatorial nature of generation process is costly – particularly if there are many item sets, or item sets are large</a:t>
            </a:r>
            <a:endParaRPr lang="en-US" sz="2400" dirty="0"/>
          </a:p>
          <a:p>
            <a:pPr lvl="0"/>
            <a:r>
              <a:rPr lang="en-US" sz="2400" dirty="0"/>
              <a:t>Appropriate data structures can help</a:t>
            </a:r>
          </a:p>
          <a:p>
            <a:pPr lvl="0"/>
            <a:r>
              <a:rPr lang="en-US" sz="2400" dirty="0" smtClean="0"/>
              <a:t>The </a:t>
            </a:r>
            <a:r>
              <a:rPr lang="en-US" sz="2400" i="1" dirty="0" smtClean="0"/>
              <a:t>FP</a:t>
            </a:r>
            <a:r>
              <a:rPr lang="en-US" sz="2400" i="1" dirty="0"/>
              <a:t>-growth</a:t>
            </a:r>
            <a:r>
              <a:rPr lang="en-US" sz="2400" dirty="0"/>
              <a:t> </a:t>
            </a:r>
            <a:r>
              <a:rPr lang="en-US" sz="2400" dirty="0" smtClean="0"/>
              <a:t>algorithm for finding frequent item sets employs </a:t>
            </a:r>
            <a:r>
              <a:rPr lang="en-US" sz="2400" dirty="0"/>
              <a:t>an extended prefix tree (FP-tree)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48</a:t>
            </a:fld>
            <a:endParaRPr lang="uk-U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FP-growth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1979" y="1395707"/>
            <a:ext cx="7573144" cy="4756487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FP-growth uses a Frequent Pattern Tree (FP-tree) to store a compressed version of the data</a:t>
            </a:r>
          </a:p>
          <a:p>
            <a:pPr lvl="0"/>
            <a:r>
              <a:rPr lang="en-US" sz="2400" dirty="0"/>
              <a:t>Only two passes </a:t>
            </a:r>
            <a:r>
              <a:rPr lang="en-US" sz="2400" dirty="0" smtClean="0"/>
              <a:t>through a dataset are </a:t>
            </a:r>
            <a:r>
              <a:rPr lang="en-US" sz="2400" dirty="0"/>
              <a:t>required to map the data into an FP-tree</a:t>
            </a:r>
          </a:p>
          <a:p>
            <a:pPr lvl="0"/>
            <a:r>
              <a:rPr lang="en-US" sz="2400" dirty="0"/>
              <a:t>The tree is then processed recursively to “grow” large item sets directly</a:t>
            </a:r>
          </a:p>
          <a:p>
            <a:pPr lvl="1"/>
            <a:r>
              <a:rPr lang="en-US" sz="2000" dirty="0"/>
              <a:t>Avoids generating and testing candidate item sets against the entire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49</a:t>
            </a:fld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cision tr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61107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From ID3 to C4.5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6055" y="1741120"/>
            <a:ext cx="7778187" cy="2480977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 smtClean="0"/>
              <a:t>Extending ID3:</a:t>
            </a:r>
          </a:p>
          <a:p>
            <a:pPr lvl="1"/>
            <a:r>
              <a:rPr lang="en-US" sz="2000" dirty="0" smtClean="0"/>
              <a:t>to permit numeric attributes:  </a:t>
            </a:r>
            <a:r>
              <a:rPr lang="en-US" sz="2000" i="1" dirty="0" smtClean="0"/>
              <a:t>straightforward</a:t>
            </a:r>
          </a:p>
          <a:p>
            <a:pPr lvl="1"/>
            <a:r>
              <a:rPr lang="en-US" sz="2000" dirty="0" smtClean="0"/>
              <a:t>to deal sensibly with missing values:  </a:t>
            </a:r>
            <a:r>
              <a:rPr lang="en-US" sz="2000" i="1" dirty="0" smtClean="0"/>
              <a:t>trickier</a:t>
            </a:r>
          </a:p>
          <a:p>
            <a:pPr lvl="1"/>
            <a:r>
              <a:rPr lang="en-US" sz="2000" dirty="0" smtClean="0"/>
              <a:t>stability for noisy data: </a:t>
            </a:r>
            <a:r>
              <a:rPr lang="en-US" sz="2000" i="1" dirty="0" smtClean="0"/>
              <a:t>requires pruning mechanism</a:t>
            </a:r>
            <a:endParaRPr lang="en-US" sz="2400" i="1" dirty="0" smtClean="0"/>
          </a:p>
          <a:p>
            <a:r>
              <a:rPr lang="en-US" sz="2400" dirty="0" smtClean="0"/>
              <a:t>End result: C4.5 (Quinlan)</a:t>
            </a:r>
          </a:p>
          <a:p>
            <a:pPr lvl="1"/>
            <a:r>
              <a:rPr lang="en-US" sz="2000" dirty="0" smtClean="0"/>
              <a:t>Best-known and (probably) most widely-used learning algorithm</a:t>
            </a:r>
          </a:p>
          <a:p>
            <a:pPr lvl="1"/>
            <a:r>
              <a:rPr lang="en-US" sz="2000" dirty="0" smtClean="0"/>
              <a:t>Commercial successor: C5.0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9309" y="-146645"/>
            <a:ext cx="6842125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Building a frequent pattern tree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6403" y="1079501"/>
            <a:ext cx="8409048" cy="4699412"/>
          </a:xfrm>
        </p:spPr>
        <p:txBody>
          <a:bodyPr>
            <a:normAutofit/>
          </a:bodyPr>
          <a:lstStyle/>
          <a:p>
            <a:pPr lvl="0">
              <a:buSzPct val="100000"/>
              <a:buAutoNum type="arabicParenR"/>
            </a:pPr>
            <a:r>
              <a:rPr lang="en-US" sz="2400" dirty="0"/>
              <a:t> First pass over the </a:t>
            </a:r>
            <a:r>
              <a:rPr lang="en-US" sz="2400" dirty="0" smtClean="0"/>
              <a:t>data: </a:t>
            </a:r>
            <a:r>
              <a:rPr lang="en-US" sz="2400" dirty="0"/>
              <a:t>count the number times individual items occur</a:t>
            </a:r>
          </a:p>
          <a:p>
            <a:pPr lvl="0">
              <a:buSzPct val="100000"/>
              <a:buAutoNum type="arabicParenR"/>
            </a:pPr>
            <a:r>
              <a:rPr lang="en-US" sz="2400" dirty="0"/>
              <a:t> Second pass over the </a:t>
            </a:r>
            <a:r>
              <a:rPr lang="en-US" sz="2400" dirty="0" smtClean="0"/>
              <a:t>data: </a:t>
            </a:r>
            <a:br>
              <a:rPr lang="en-US" sz="2400" dirty="0" smtClean="0"/>
            </a:br>
            <a:r>
              <a:rPr lang="en-US" sz="2400" dirty="0" smtClean="0"/>
              <a:t>before </a:t>
            </a:r>
            <a:r>
              <a:rPr lang="en-US" sz="2400" dirty="0"/>
              <a:t>inserting each instance into the FP-tree, sort its items in descending order of their frequency of </a:t>
            </a:r>
            <a:r>
              <a:rPr lang="en-US" sz="2400" dirty="0" smtClean="0"/>
              <a:t>occurrence</a:t>
            </a:r>
            <a:endParaRPr lang="en-US" sz="2400" dirty="0" smtClean="0"/>
          </a:p>
          <a:p>
            <a:pPr marL="342900" lvl="1" indent="0">
              <a:buSzPct val="45000"/>
              <a:buNone/>
            </a:pPr>
            <a:r>
              <a:rPr lang="en-US" sz="2400" dirty="0" smtClean="0"/>
              <a:t>- </a:t>
            </a:r>
            <a:r>
              <a:rPr lang="en-US" sz="2000" dirty="0" smtClean="0"/>
              <a:t>Individual items that do not meet the minimum support are not inserted into the tree</a:t>
            </a:r>
          </a:p>
          <a:p>
            <a:pPr marL="342900" lvl="1" indent="0">
              <a:buSzPct val="45000"/>
              <a:buNone/>
            </a:pPr>
            <a:r>
              <a:rPr lang="en-US" sz="2000" dirty="0" smtClean="0"/>
              <a:t>- </a:t>
            </a:r>
            <a:r>
              <a:rPr lang="en-US" sz="2000" dirty="0" smtClean="0"/>
              <a:t>Ideally, many </a:t>
            </a:r>
            <a:r>
              <a:rPr lang="en-US" sz="2000" dirty="0" smtClean="0"/>
              <a:t>instances will share items that occur frequently individually, resulting in a high degree of compression close to the root of the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50</a:t>
            </a:fld>
            <a:endParaRPr lang="uk-UA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98588" y="-164406"/>
            <a:ext cx="71167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An example using the weather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104775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Frequency of individual items (minimum support = 6)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24440" y="2146320"/>
            <a:ext cx="4276440" cy="3866399"/>
            <a:chOff x="2224440" y="2146320"/>
            <a:chExt cx="4276440" cy="3866399"/>
          </a:xfrm>
        </p:grpSpPr>
        <p:sp>
          <p:nvSpPr>
            <p:cNvPr id="5" name="Freeform: Shape 4"/>
            <p:cNvSpPr/>
            <p:nvPr/>
          </p:nvSpPr>
          <p:spPr>
            <a:xfrm>
              <a:off x="2224440" y="2146320"/>
              <a:ext cx="4276440" cy="3866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= yes			9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= false			8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= normal		7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= high		7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= true	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mild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= no	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sunny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rainy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hot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cool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overcast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2224440" y="2146320"/>
              <a:ext cx="4276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224440" y="6012719"/>
              <a:ext cx="4276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224440" y="2146320"/>
              <a:ext cx="0" cy="38663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500880" y="2146320"/>
              <a:ext cx="0" cy="38663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51</a:t>
            </a:fld>
            <a:endParaRPr lang="uk-UA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27299" y="-179388"/>
            <a:ext cx="72263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An example using the weather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6283" y="1079500"/>
            <a:ext cx="8229600" cy="587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Instances with items sorted</a:t>
            </a: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426283" y="4332288"/>
            <a:ext cx="7963080" cy="79851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Final answer: six single-item sets (previous slide) plus two multiple-item sets that meet minimum support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240" y="1785960"/>
            <a:ext cx="9195120" cy="2381400"/>
            <a:chOff x="-3240" y="1785960"/>
            <a:chExt cx="9195120" cy="2381400"/>
          </a:xfrm>
        </p:grpSpPr>
        <p:sp>
          <p:nvSpPr>
            <p:cNvPr id="5" name="Freeform: Shape 4"/>
            <p:cNvSpPr/>
            <p:nvPr/>
          </p:nvSpPr>
          <p:spPr>
            <a:xfrm>
              <a:off x="-3240" y="1785960"/>
              <a:ext cx="9147240" cy="2381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windy=false, humidity=high,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play=no, outlook=sunny, temperature=hot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humidity=high, windy=true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play=no, outlook=sunny, temperature=hot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3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play=yes, windy=false, humidity=high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temperature=hot, outlook=overcast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4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play=yes, windy=false, humidity=high, temperature=mild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outlook=rainy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14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humidity=high, windy=true, temperature=mild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play=no, outlook=rainy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4640" y="1785960"/>
              <a:ext cx="91472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44640" y="4167360"/>
              <a:ext cx="91472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44640" y="1785960"/>
              <a:ext cx="0" cy="2381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9191880" y="1785960"/>
              <a:ext cx="0" cy="2381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120" y="5495400"/>
            <a:ext cx="4916880" cy="822240"/>
            <a:chOff x="2247120" y="5495400"/>
            <a:chExt cx="4916880" cy="822240"/>
          </a:xfrm>
        </p:grpSpPr>
        <p:sp>
          <p:nvSpPr>
            <p:cNvPr id="12" name="Freeform: Shape 11"/>
            <p:cNvSpPr/>
            <p:nvPr/>
          </p:nvSpPr>
          <p:spPr>
            <a:xfrm>
              <a:off x="2247120" y="5495400"/>
              <a:ext cx="4916880" cy="822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play=yes and windy=false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play=yes and humidity=normal	6	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247120" y="5495400"/>
              <a:ext cx="49168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2247120" y="6317640"/>
              <a:ext cx="49168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2247120" y="5495400"/>
              <a:ext cx="0" cy="8222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163999" y="5495400"/>
              <a:ext cx="0" cy="8222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52</a:t>
            </a:fld>
            <a:endParaRPr lang="uk-UA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Finding large item sets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96205"/>
            <a:ext cx="8229600" cy="6508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weather data (min support 6)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4745038"/>
            <a:ext cx="8686800" cy="15779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Process header table </a:t>
            </a:r>
            <a:r>
              <a:rPr lang="en-US" sz="2400" dirty="0" smtClean="0"/>
              <a:t>(shown on left) from </a:t>
            </a:r>
            <a:r>
              <a:rPr lang="en-US" sz="2400" dirty="0"/>
              <a:t>bottom</a:t>
            </a:r>
          </a:p>
          <a:p>
            <a:pPr lvl="1"/>
            <a:r>
              <a:rPr lang="en-US" sz="2000" dirty="0"/>
              <a:t>Add </a:t>
            </a:r>
            <a:r>
              <a:rPr lang="en-US" sz="2000" i="1" dirty="0"/>
              <a:t>temperature=mild </a:t>
            </a:r>
            <a:r>
              <a:rPr lang="en-US" sz="2000" dirty="0"/>
              <a:t>to the list of large item sets</a:t>
            </a:r>
          </a:p>
          <a:p>
            <a:pPr lvl="1"/>
            <a:r>
              <a:rPr lang="en-US" sz="2000" dirty="0"/>
              <a:t>Are there any item sets containing temperature=mild </a:t>
            </a:r>
            <a:r>
              <a:rPr lang="en-US" sz="2000" dirty="0" smtClean="0"/>
              <a:t>that </a:t>
            </a:r>
            <a:r>
              <a:rPr lang="en-US" sz="2000" dirty="0"/>
              <a:t>meet </a:t>
            </a:r>
            <a:r>
              <a:rPr lang="en-US" sz="2000" dirty="0" smtClean="0"/>
              <a:t>the minimum </a:t>
            </a:r>
            <a:r>
              <a:rPr lang="en-US" sz="2000" dirty="0"/>
              <a:t>support?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667155"/>
            <a:ext cx="8976600" cy="299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53</a:t>
            </a:fld>
            <a:endParaRPr lang="uk-UA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47900" y="-179388"/>
            <a:ext cx="68961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6413" y="1000125"/>
            <a:ext cx="8637587" cy="5715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data conditioned on </a:t>
            </a:r>
            <a:r>
              <a:rPr lang="en-US" sz="2400" i="1" dirty="0"/>
              <a:t>temperature=mild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06413" y="4430713"/>
            <a:ext cx="8143587" cy="19256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Created by scanning the first (original) tree</a:t>
            </a:r>
          </a:p>
          <a:p>
            <a:pPr lvl="1"/>
            <a:r>
              <a:rPr lang="en-US" sz="2000" dirty="0"/>
              <a:t>Follow </a:t>
            </a:r>
            <a:r>
              <a:rPr lang="en-US" sz="2000" i="1" dirty="0"/>
              <a:t>temperature=mild</a:t>
            </a:r>
            <a:r>
              <a:rPr lang="en-US" sz="2000" dirty="0"/>
              <a:t> link from header table to find all instances that contain </a:t>
            </a:r>
            <a:r>
              <a:rPr lang="en-US" sz="2000" i="1" dirty="0"/>
              <a:t>temperature=mild</a:t>
            </a:r>
          </a:p>
          <a:p>
            <a:pPr lvl="1"/>
            <a:r>
              <a:rPr lang="en-US" sz="2000" dirty="0"/>
              <a:t>Project counts from original tree</a:t>
            </a:r>
          </a:p>
          <a:p>
            <a:pPr lvl="0"/>
            <a:r>
              <a:rPr lang="en-US" sz="2400" dirty="0"/>
              <a:t>Header table shows that </a:t>
            </a:r>
            <a:r>
              <a:rPr lang="en-US" sz="2400" i="1" dirty="0"/>
              <a:t>temperature=mild</a:t>
            </a:r>
            <a:r>
              <a:rPr lang="en-US" sz="2400" dirty="0"/>
              <a:t> </a:t>
            </a:r>
            <a:r>
              <a:rPr lang="en-US" sz="2400" dirty="0" smtClean="0"/>
              <a:t>cannot be </a:t>
            </a:r>
            <a:r>
              <a:rPr lang="en-US" sz="2400" dirty="0"/>
              <a:t>grown any longer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240" y="1481399"/>
            <a:ext cx="8969400" cy="2847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54</a:t>
            </a:fld>
            <a:endParaRPr lang="uk-UA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38233" y="-179388"/>
            <a:ext cx="65532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46075" y="852488"/>
            <a:ext cx="8797925" cy="587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data conditioned on </a:t>
            </a:r>
            <a:r>
              <a:rPr lang="en-US" sz="2400" i="1" dirty="0"/>
              <a:t>humidity=normal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46074" y="4137024"/>
            <a:ext cx="8739605" cy="248085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Created by scanning the first (original) tree</a:t>
            </a:r>
          </a:p>
          <a:p>
            <a:pPr lvl="1"/>
            <a:r>
              <a:rPr lang="en-US" sz="2000" dirty="0"/>
              <a:t>Follow </a:t>
            </a:r>
            <a:r>
              <a:rPr lang="en-US" sz="2000" i="1" dirty="0"/>
              <a:t>humidity=normal</a:t>
            </a:r>
            <a:r>
              <a:rPr lang="en-US" sz="2000" dirty="0"/>
              <a:t> link from header table to find all instances that contain </a:t>
            </a:r>
            <a:r>
              <a:rPr lang="en-US" sz="2000" i="1" dirty="0"/>
              <a:t>humidity=normal</a:t>
            </a:r>
          </a:p>
          <a:p>
            <a:pPr lvl="1"/>
            <a:r>
              <a:rPr lang="en-US" sz="2000" dirty="0"/>
              <a:t>Project counts from original tree</a:t>
            </a:r>
          </a:p>
          <a:p>
            <a:pPr lvl="0"/>
            <a:r>
              <a:rPr lang="en-US" sz="2400" dirty="0"/>
              <a:t>Header table shows that </a:t>
            </a:r>
            <a:r>
              <a:rPr lang="en-US" sz="2400" i="1" dirty="0" err="1"/>
              <a:t>humidty</a:t>
            </a:r>
            <a:r>
              <a:rPr lang="en-US" sz="2400" i="1" dirty="0"/>
              <a:t>=normal</a:t>
            </a:r>
            <a:r>
              <a:rPr lang="en-US" sz="2400" dirty="0"/>
              <a:t> </a:t>
            </a:r>
            <a:r>
              <a:rPr lang="en-US" sz="2400" b="1" dirty="0"/>
              <a:t>can</a:t>
            </a:r>
            <a:r>
              <a:rPr lang="en-US" sz="2400" dirty="0"/>
              <a:t> be grown to include </a:t>
            </a:r>
            <a:r>
              <a:rPr lang="en-US" sz="2400" i="1" dirty="0"/>
              <a:t>play=yes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4880" y="1283400"/>
            <a:ext cx="7850520" cy="288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55</a:t>
            </a:fld>
            <a:endParaRPr lang="uk-UA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-164406"/>
            <a:ext cx="65532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0622" y="1381440"/>
            <a:ext cx="7458978" cy="320092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All large item sets have now been found</a:t>
            </a:r>
          </a:p>
          <a:p>
            <a:pPr lvl="0"/>
            <a:r>
              <a:rPr lang="en-US" sz="2400" dirty="0"/>
              <a:t>However, in order to be sure it is necessary to process the entire header link table from the original tree</a:t>
            </a:r>
          </a:p>
          <a:p>
            <a:pPr lvl="0"/>
            <a:r>
              <a:rPr lang="en-US" sz="2400" dirty="0"/>
              <a:t>Association rules are formed from large item sets in the same way as for </a:t>
            </a:r>
            <a:r>
              <a:rPr lang="en-US" sz="2400" dirty="0" err="1"/>
              <a:t>Apriori</a:t>
            </a:r>
            <a:endParaRPr lang="en-US" sz="2400" dirty="0"/>
          </a:p>
          <a:p>
            <a:pPr lvl="0"/>
            <a:r>
              <a:rPr lang="en-US" sz="2400" dirty="0"/>
              <a:t>FP-growth can be up to an order of magnitude faster than </a:t>
            </a:r>
            <a:r>
              <a:rPr lang="en-US" sz="2400" dirty="0" err="1"/>
              <a:t>Apriori</a:t>
            </a:r>
            <a:r>
              <a:rPr lang="en-US" sz="2400" dirty="0"/>
              <a:t> for finding large item 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56</a:t>
            </a:fld>
            <a:endParaRPr lang="uk-UA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848"/>
            <a:ext cx="7886700" cy="873587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84" y="1176320"/>
            <a:ext cx="8333982" cy="5180031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The FP-tree </a:t>
            </a:r>
            <a:r>
              <a:rPr lang="en-US" sz="3100" dirty="0" smtClean="0"/>
              <a:t>and the FP</a:t>
            </a:r>
            <a:r>
              <a:rPr lang="en-US" sz="3100" dirty="0"/>
              <a:t>-growth algorithm </a:t>
            </a:r>
            <a:r>
              <a:rPr lang="en-US" sz="3100" dirty="0" smtClean="0"/>
              <a:t>were </a:t>
            </a:r>
            <a:r>
              <a:rPr lang="en-US" sz="3100" dirty="0"/>
              <a:t>introduced by Han et al. (2000) following pioneering work by </a:t>
            </a:r>
            <a:r>
              <a:rPr lang="en-US" sz="3100" dirty="0" err="1"/>
              <a:t>Zaki</a:t>
            </a:r>
            <a:r>
              <a:rPr lang="en-US" sz="3100" dirty="0"/>
              <a:t> et al. (1997</a:t>
            </a:r>
            <a:r>
              <a:rPr lang="en-US" sz="3100" dirty="0" smtClean="0"/>
              <a:t>)</a:t>
            </a:r>
            <a:endParaRPr lang="en-US" sz="3100" dirty="0" smtClean="0"/>
          </a:p>
          <a:p>
            <a:r>
              <a:rPr lang="en-US" sz="3100" dirty="0" smtClean="0"/>
              <a:t>Han </a:t>
            </a:r>
            <a:r>
              <a:rPr lang="en-US" sz="3100" dirty="0"/>
              <a:t>et al. (2004) give a more comprehensive </a:t>
            </a:r>
            <a:r>
              <a:rPr lang="en-US" sz="3100" dirty="0" smtClean="0"/>
              <a:t>description; the algorithm has </a:t>
            </a:r>
            <a:r>
              <a:rPr lang="en-US" sz="3100" dirty="0"/>
              <a:t>been extended in various </a:t>
            </a:r>
            <a:r>
              <a:rPr lang="en-US" sz="3100" dirty="0" smtClean="0"/>
              <a:t>ways</a:t>
            </a:r>
            <a:endParaRPr lang="en-US" sz="3100" dirty="0" smtClean="0"/>
          </a:p>
          <a:p>
            <a:r>
              <a:rPr lang="en-US" sz="3100" dirty="0" smtClean="0"/>
              <a:t>Wang </a:t>
            </a:r>
            <a:r>
              <a:rPr lang="en-US" sz="3100" dirty="0"/>
              <a:t>et al. (2003) develop an algorithm called CLOSET+ to mine </a:t>
            </a:r>
            <a:r>
              <a:rPr lang="en-US" sz="3100" i="1" dirty="0"/>
              <a:t>closed</a:t>
            </a:r>
            <a:r>
              <a:rPr lang="en-US" sz="3100" dirty="0"/>
              <a:t> item </a:t>
            </a:r>
            <a:r>
              <a:rPr lang="en-US" sz="3100" dirty="0" smtClean="0"/>
              <a:t>sets</a:t>
            </a:r>
            <a:endParaRPr lang="en-US" sz="3100" dirty="0"/>
          </a:p>
          <a:p>
            <a:pPr lvl="1"/>
            <a:r>
              <a:rPr lang="en-US" sz="2600" dirty="0" smtClean="0"/>
              <a:t>Close item sets are sets </a:t>
            </a:r>
            <a:r>
              <a:rPr lang="en-US" sz="2600" dirty="0"/>
              <a:t>for which there is no proper superset that has the same </a:t>
            </a:r>
            <a:r>
              <a:rPr lang="en-US" sz="2600" dirty="0" smtClean="0"/>
              <a:t>support</a:t>
            </a:r>
            <a:endParaRPr lang="en-US" sz="2600" dirty="0" smtClean="0"/>
          </a:p>
          <a:p>
            <a:pPr lvl="1"/>
            <a:r>
              <a:rPr lang="en-US" sz="2600" dirty="0"/>
              <a:t>P</a:t>
            </a:r>
            <a:r>
              <a:rPr lang="en-US" sz="2600" dirty="0" smtClean="0"/>
              <a:t>roduces </a:t>
            </a:r>
            <a:r>
              <a:rPr lang="en-US" sz="2600" dirty="0"/>
              <a:t>few redundant rules and thus eases the task that users face when examining the output of the mining </a:t>
            </a:r>
            <a:r>
              <a:rPr lang="en-US" sz="2600" dirty="0" smtClean="0"/>
              <a:t>process </a:t>
            </a:r>
            <a:endParaRPr lang="en-US" sz="2600" dirty="0" smtClean="0"/>
          </a:p>
          <a:p>
            <a:r>
              <a:rPr lang="en-US" sz="3100" dirty="0" smtClean="0"/>
              <a:t>GSP</a:t>
            </a:r>
            <a:r>
              <a:rPr lang="en-US" sz="3100" dirty="0"/>
              <a:t>, for Generalized Sequential Patterns, is a method </a:t>
            </a:r>
            <a:r>
              <a:rPr lang="en-US" sz="3100" dirty="0" smtClean="0"/>
              <a:t>for </a:t>
            </a:r>
            <a:r>
              <a:rPr lang="en-US" sz="3100" dirty="0"/>
              <a:t>mining patterns </a:t>
            </a:r>
            <a:r>
              <a:rPr lang="en-US" sz="3100" dirty="0" smtClean="0"/>
              <a:t>in event </a:t>
            </a:r>
            <a:r>
              <a:rPr lang="en-US" sz="3100" dirty="0"/>
              <a:t>sequences (</a:t>
            </a:r>
            <a:r>
              <a:rPr lang="en-US" sz="3100" dirty="0" err="1"/>
              <a:t>Srikant</a:t>
            </a:r>
            <a:r>
              <a:rPr lang="en-US" sz="3100" dirty="0"/>
              <a:t> and </a:t>
            </a:r>
            <a:r>
              <a:rPr lang="en-US" sz="3100" dirty="0" err="1"/>
              <a:t>Agrawal</a:t>
            </a:r>
            <a:r>
              <a:rPr lang="en-US" sz="3100" dirty="0"/>
              <a:t>, 1996</a:t>
            </a:r>
            <a:r>
              <a:rPr lang="en-US" sz="3100" dirty="0" smtClean="0"/>
              <a:t>) </a:t>
            </a:r>
            <a:endParaRPr lang="en-US" sz="3100" dirty="0" smtClean="0"/>
          </a:p>
          <a:p>
            <a:r>
              <a:rPr lang="en-US" sz="3100" dirty="0" smtClean="0"/>
              <a:t>An approach like FP</a:t>
            </a:r>
            <a:r>
              <a:rPr lang="en-US" sz="3100" dirty="0"/>
              <a:t>-growth is used for event sequences by </a:t>
            </a:r>
            <a:r>
              <a:rPr lang="en-US" sz="3100" dirty="0" err="1" smtClean="0"/>
              <a:t>PrefixSpan</a:t>
            </a:r>
            <a:r>
              <a:rPr lang="en-US" sz="3100" dirty="0" smtClean="0"/>
              <a:t> </a:t>
            </a:r>
            <a:r>
              <a:rPr lang="en-US" sz="3100" dirty="0"/>
              <a:t>(Pei et al., 2004) and </a:t>
            </a:r>
            <a:r>
              <a:rPr lang="en-US" sz="3100" dirty="0" err="1"/>
              <a:t>CloSpan</a:t>
            </a:r>
            <a:r>
              <a:rPr lang="en-US" sz="3100" dirty="0"/>
              <a:t> (Yan et al., 2003</a:t>
            </a:r>
            <a:r>
              <a:rPr lang="en-US" sz="3100" dirty="0" smtClean="0"/>
              <a:t>)</a:t>
            </a:r>
          </a:p>
          <a:p>
            <a:r>
              <a:rPr lang="en-US" sz="3100" dirty="0" smtClean="0"/>
              <a:t>For graph patterns, there is </a:t>
            </a:r>
            <a:r>
              <a:rPr lang="en-US" sz="3100" dirty="0" err="1" smtClean="0"/>
              <a:t>gSpan</a:t>
            </a:r>
            <a:r>
              <a:rPr lang="en-US" sz="3100" dirty="0" smtClean="0"/>
              <a:t> </a:t>
            </a:r>
            <a:r>
              <a:rPr lang="en-US" sz="3100" dirty="0"/>
              <a:t>(Yan and Han, 2002) and </a:t>
            </a:r>
            <a:r>
              <a:rPr lang="en-US" sz="3100" dirty="0" err="1"/>
              <a:t>CloseGraph</a:t>
            </a:r>
            <a:r>
              <a:rPr lang="en-US" sz="3100" dirty="0"/>
              <a:t> (Yan and Han, 2003</a:t>
            </a:r>
            <a:r>
              <a:rPr lang="en-US" sz="3100" dirty="0" smtClean="0"/>
              <a:t>)</a:t>
            </a:r>
            <a:endParaRPr lang="en-CA" sz="31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57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49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umeric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Numeric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82641" y="1247775"/>
            <a:ext cx="7739999" cy="377389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Standard method: binary splits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E.g. temp &lt; 45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Unlike nominal attributes,</a:t>
            </a:r>
            <a:br>
              <a:rPr lang="en-US" sz="2400" dirty="0"/>
            </a:br>
            <a:r>
              <a:rPr lang="en-US" sz="2400" dirty="0"/>
              <a:t>every attribute has many possible split points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Solution is straightforward extension: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Evaluate info gain (or other measure)</a:t>
            </a:r>
            <a:br>
              <a:rPr lang="en-US" sz="2000" dirty="0"/>
            </a:br>
            <a:r>
              <a:rPr lang="en-US" sz="2000" dirty="0"/>
              <a:t>for every possible split point of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Choose “best” split point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Info gain for best split point is info gain for attribute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Computationally more demanding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ather data (agai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Weather data (again!)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4099680"/>
            <a:ext cx="6019920" cy="1325520"/>
            <a:chOff x="838080" y="4099680"/>
            <a:chExt cx="6019920" cy="1325520"/>
          </a:xfrm>
        </p:grpSpPr>
        <p:sp>
          <p:nvSpPr>
            <p:cNvPr id="4" name="Freeform: Shape 3"/>
            <p:cNvSpPr/>
            <p:nvPr/>
          </p:nvSpPr>
          <p:spPr>
            <a:xfrm>
              <a:off x="838080" y="409968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409968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542520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409968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6858000" y="409968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080" y="995400"/>
            <a:ext cx="6364440" cy="2438640"/>
            <a:chOff x="838080" y="995400"/>
            <a:chExt cx="6364440" cy="2438640"/>
          </a:xfrm>
        </p:grpSpPr>
        <p:sp>
          <p:nvSpPr>
            <p:cNvPr id="10" name="Freeform: Shape 9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83808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720000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38080" y="343404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83808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720000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09" name="Straight Connector 108"/>
            <p:cNvSpPr/>
            <p:nvPr/>
          </p:nvSpPr>
          <p:spPr>
            <a:xfrm>
              <a:off x="838080" y="995400"/>
              <a:ext cx="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0" name="Straight Connector 109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1" name="Straight Connector 110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7" name="Straight Connector 156"/>
            <p:cNvSpPr/>
            <p:nvPr/>
          </p:nvSpPr>
          <p:spPr>
            <a:xfrm>
              <a:off x="7200000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8" name="Straight Connector 157"/>
            <p:cNvSpPr/>
            <p:nvPr/>
          </p:nvSpPr>
          <p:spPr>
            <a:xfrm>
              <a:off x="838080" y="995400"/>
              <a:ext cx="2519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61" name="Slide Number Placeholder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7</a:t>
            </a:fld>
            <a:endParaRPr 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Weather data (again!)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4125240"/>
            <a:ext cx="6019920" cy="1325520"/>
            <a:chOff x="838080" y="4125240"/>
            <a:chExt cx="6019920" cy="1325520"/>
          </a:xfrm>
        </p:grpSpPr>
        <p:sp>
          <p:nvSpPr>
            <p:cNvPr id="4" name="Freeform: Shape 3"/>
            <p:cNvSpPr/>
            <p:nvPr/>
          </p:nvSpPr>
          <p:spPr>
            <a:xfrm>
              <a:off x="838080" y="412524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412524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5450759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4125240"/>
              <a:ext cx="0" cy="1325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6858000" y="4125240"/>
              <a:ext cx="0" cy="1325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38280" y="5191920"/>
            <a:ext cx="6019920" cy="1325520"/>
            <a:chOff x="2438280" y="5191920"/>
            <a:chExt cx="6019920" cy="1325520"/>
          </a:xfrm>
        </p:grpSpPr>
        <p:sp>
          <p:nvSpPr>
            <p:cNvPr id="10" name="Freeform: Shape 9"/>
            <p:cNvSpPr/>
            <p:nvPr/>
          </p:nvSpPr>
          <p:spPr>
            <a:xfrm>
              <a:off x="2438280" y="519192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&gt; 83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&lt; 85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438280" y="519192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2438280" y="651744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438280" y="519192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8458200" y="519192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439" y="995400"/>
            <a:ext cx="6364441" cy="2438640"/>
            <a:chOff x="838439" y="995400"/>
            <a:chExt cx="6364441" cy="2438640"/>
          </a:xfrm>
        </p:grpSpPr>
        <p:sp>
          <p:nvSpPr>
            <p:cNvPr id="16" name="Freeform: Shape 15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38439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720036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838439" y="343404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838439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720036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15" name="Straight Connector 114"/>
            <p:cNvSpPr/>
            <p:nvPr/>
          </p:nvSpPr>
          <p:spPr>
            <a:xfrm>
              <a:off x="838439" y="995400"/>
              <a:ext cx="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6" name="Straight Connector 115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7" name="Straight Connector 116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63" name="Straight Connector 162"/>
            <p:cNvSpPr/>
            <p:nvPr/>
          </p:nvSpPr>
          <p:spPr>
            <a:xfrm>
              <a:off x="7200360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4" name="Straight Connector 163"/>
            <p:cNvSpPr/>
            <p:nvPr/>
          </p:nvSpPr>
          <p:spPr>
            <a:xfrm>
              <a:off x="838439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65" name="Freeform: Shape 164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6" name="Freeform: Shape 165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7" name="Freeform: Shape 166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8" name="Freeform: Shape 167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9" name="Freeform: Shape 168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1" name="Freeform: Shape 170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72" name="Freeform: Shape 171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173" name="Freeform: Shape 172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174" name="Freeform: Shape 173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175" name="Freeform: Shape 174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6" name="Freeform: Shape 175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77" name="Freeform: Shape 176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78" name="Freeform: Shape 177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179" name="Freeform: Shape 178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180" name="Freeform: Shape 179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181" name="Freeform: Shape 180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182" name="Freeform: Shape 181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83" name="Freeform: Shape 182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184" name="Freeform: Shape 183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185" name="Freeform: Shape 184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186" name="Freeform: Shape 185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87" name="Freeform: Shape 186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88" name="Freeform: Shape 187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189" name="Freeform: Shape 188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190" name="Freeform: Shape 189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191" name="Freeform: Shape 190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192" name="Freeform: Shape 191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193" name="Freeform: Shape 192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194" name="Freeform: Shape 193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195" name="Straight Connector 194"/>
          <p:cNvSpPr/>
          <p:nvPr/>
        </p:nvSpPr>
        <p:spPr>
          <a:xfrm>
            <a:off x="247968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6" name="Straight Connector 195"/>
          <p:cNvSpPr/>
          <p:nvPr/>
        </p:nvSpPr>
        <p:spPr>
          <a:xfrm>
            <a:off x="884160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7" name="Straight Connector 196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8" name="Straight Connector 197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9" name="Freeform: Shape 198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0" name="Freeform: Shape 199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1" name="Freeform: Shape 200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2" name="Freeform: Shape 201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3" name="Freeform: Shape 202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4" name="Freeform: Shape 203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05" name="Freeform: Shape 204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06" name="Freeform: Shape 205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207" name="Freeform: Shape 206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208" name="Freeform: Shape 207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09" name="Freeform: Shape 208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10" name="Freeform: Shape 209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11" name="Freeform: Shape 210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12" name="Freeform: Shape 211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213" name="Freeform: Shape 212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214" name="Freeform: Shape 213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15" name="Freeform: Shape 214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16" name="Freeform: Shape 215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17" name="Freeform: Shape 216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218" name="Freeform: Shape 217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19" name="Freeform: Shape 218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20" name="Freeform: Shape 219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21" name="Freeform: Shape 220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22" name="Freeform: Shape 221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223" name="Freeform: Shape 222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24" name="Freeform: Shape 223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225" name="Freeform: Shape 224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226" name="Freeform: Shape 225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227" name="Freeform: Shape 226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228" name="Freeform: Shape 227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229" name="Straight Connector 228"/>
          <p:cNvSpPr/>
          <p:nvPr/>
        </p:nvSpPr>
        <p:spPr>
          <a:xfrm>
            <a:off x="2479680" y="4043519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0" name="Straight Connector 229"/>
          <p:cNvSpPr/>
          <p:nvPr/>
        </p:nvSpPr>
        <p:spPr>
          <a:xfrm>
            <a:off x="247968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1" name="Straight Connector 230"/>
          <p:cNvSpPr/>
          <p:nvPr/>
        </p:nvSpPr>
        <p:spPr>
          <a:xfrm>
            <a:off x="884160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2" name="Straight Connector 231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3" name="Straight Connector 232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4" name="Freeform: Shape 233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5" name="Freeform: Shape 234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6" name="Freeform: Shape 235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7" name="Freeform: Shape 236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8" name="Freeform: Shape 237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9" name="Freeform: Shape 238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40" name="Freeform: Shape 239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41" name="Freeform: Shape 240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96</a:t>
            </a:r>
          </a:p>
        </p:txBody>
      </p:sp>
      <p:sp>
        <p:nvSpPr>
          <p:cNvPr id="242" name="Freeform: Shape 241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70</a:t>
            </a:r>
          </a:p>
        </p:txBody>
      </p:sp>
      <p:sp>
        <p:nvSpPr>
          <p:cNvPr id="243" name="Freeform: Shape 242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44" name="Freeform: Shape 243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45" name="Freeform: Shape 244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46" name="Freeform: Shape 245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86</a:t>
            </a:r>
          </a:p>
        </p:txBody>
      </p:sp>
      <p:sp>
        <p:nvSpPr>
          <p:cNvPr id="247" name="Freeform: Shape 246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83  </a:t>
            </a:r>
          </a:p>
        </p:txBody>
      </p:sp>
      <p:sp>
        <p:nvSpPr>
          <p:cNvPr id="248" name="Freeform: Shape 247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249" name="Freeform: Shape 248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50" name="Freeform: Shape 249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51" name="Freeform: Shape 250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90</a:t>
            </a:r>
          </a:p>
        </p:txBody>
      </p:sp>
      <p:sp>
        <p:nvSpPr>
          <p:cNvPr id="252" name="Freeform: Shape 251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80</a:t>
            </a:r>
          </a:p>
        </p:txBody>
      </p:sp>
      <p:sp>
        <p:nvSpPr>
          <p:cNvPr id="253" name="Freeform: Shape 252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54" name="Freeform: Shape 253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55" name="Freeform: Shape 254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56" name="Freeform: Shape 255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85</a:t>
            </a:r>
          </a:p>
        </p:txBody>
      </p:sp>
      <p:sp>
        <p:nvSpPr>
          <p:cNvPr id="257" name="Freeform: Shape 256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85</a:t>
            </a:r>
          </a:p>
        </p:txBody>
      </p:sp>
      <p:sp>
        <p:nvSpPr>
          <p:cNvPr id="258" name="Freeform: Shape 257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59" name="Freeform: Shape 258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260" name="Freeform: Shape 259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261" name="Freeform: Shape 260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262" name="Freeform: Shape 261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263" name="Freeform: Shape 262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264" name="Straight Connector 263"/>
          <p:cNvSpPr/>
          <p:nvPr/>
        </p:nvSpPr>
        <p:spPr>
          <a:xfrm>
            <a:off x="2479680" y="1604880"/>
            <a:ext cx="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5" name="Straight Connector 264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6" name="Straight Connector 265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7" name="Freeform: Shape 266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68" name="Freeform: Shape 267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69" name="Freeform: Shape 268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0" name="Freeform: Shape 269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1" name="Freeform: Shape 270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2" name="Freeform: Shape 271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3" name="Freeform: Shape 272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4" name="Freeform: Shape 273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5" name="Freeform: Shape 274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6" name="Freeform: Shape 275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7" name="Freeform: Shape 276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78" name="Freeform: Shape 277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79" name="Freeform: Shape 278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70</a:t>
            </a:r>
          </a:p>
        </p:txBody>
      </p:sp>
      <p:sp>
        <p:nvSpPr>
          <p:cNvPr id="280" name="Freeform: Shape 279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65</a:t>
            </a:r>
          </a:p>
        </p:txBody>
      </p:sp>
      <p:sp>
        <p:nvSpPr>
          <p:cNvPr id="281" name="Freeform: Shape 280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82" name="Freeform: Shape 281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3" name="Freeform: Shape 282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4" name="Freeform: Shape 283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5" name="Freeform: Shape 284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6" name="Freeform: Shape 285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7" name="Freeform: Shape 286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8" name="Freeform: Shape 287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9" name="Freeform: Shape 288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0" name="Freeform: Shape 289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1" name="Freeform: Shape 290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2" name="Freeform: Shape 291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3" name="Freeform: Shape 292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4" name="Freeform: Shape 293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5" name="Freeform: Shape 294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6" name="Freeform: Shape 295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7" name="Freeform: Shape 296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8" name="Freeform: Shape 297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9" name="Freeform: Shape 298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0" name="Freeform: Shape 299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1" name="Freeform: Shape 300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2" name="Freeform: Shape 301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3" name="Freeform: Shape 302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4" name="Freeform: Shape 303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5" name="Freeform: Shape 304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6" name="Freeform: Shape 305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7" name="Freeform: Shape 306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308" name="Freeform: Shape 307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309" name="Freeform: Shape 308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80</a:t>
            </a:r>
          </a:p>
        </p:txBody>
      </p:sp>
      <p:sp>
        <p:nvSpPr>
          <p:cNvPr id="310" name="Freeform: Shape 309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68</a:t>
            </a:r>
          </a:p>
        </p:txBody>
      </p:sp>
      <p:sp>
        <p:nvSpPr>
          <p:cNvPr id="311" name="Freeform: Shape 310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312" name="Straight Connector 311"/>
          <p:cNvSpPr/>
          <p:nvPr/>
        </p:nvSpPr>
        <p:spPr>
          <a:xfrm>
            <a:off x="8841600" y="1604880"/>
            <a:ext cx="252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3" name="Straight Connector 312"/>
          <p:cNvSpPr/>
          <p:nvPr/>
        </p:nvSpPr>
        <p:spPr>
          <a:xfrm>
            <a:off x="2479680" y="1604880"/>
            <a:ext cx="252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6" name="Slide Number Placeholder 3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8</a:t>
            </a:fld>
            <a:endParaRPr lang="uk-U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585" y="1137375"/>
            <a:ext cx="7543800" cy="404230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Split on temperature attribute: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1">
              <a:spcBef>
                <a:spcPts val="598"/>
              </a:spcBef>
              <a:tabLst>
                <a:tab pos="682560" algn="l"/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dirty="0" smtClean="0"/>
              <a:t>E.g</a:t>
            </a:r>
            <a:r>
              <a:rPr lang="en-US" sz="2000" dirty="0" smtClean="0"/>
              <a:t>.,  </a:t>
            </a:r>
            <a:r>
              <a:rPr lang="en-US" sz="2000" dirty="0" smtClean="0"/>
              <a:t>temperature </a:t>
            </a:r>
            <a:r>
              <a:rPr lang="en-US" sz="2000" dirty="0">
                <a:latin typeface="Symbol" pitchFamily="34"/>
              </a:rPr>
              <a:t></a:t>
            </a:r>
            <a:r>
              <a:rPr lang="en-US" sz="2000" dirty="0"/>
              <a:t> 71.5: yes/4, no/2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      temperature </a:t>
            </a:r>
            <a:r>
              <a:rPr lang="en-US" sz="2000" dirty="0">
                <a:latin typeface="Symbol" pitchFamily="34"/>
              </a:rPr>
              <a:t></a:t>
            </a:r>
            <a:r>
              <a:rPr lang="en-US" sz="2000" dirty="0"/>
              <a:t> 71.5: yes/5, no/3</a:t>
            </a:r>
            <a:br>
              <a:rPr lang="en-US" sz="2000" dirty="0"/>
            </a:br>
            <a:endParaRPr lang="en-US" sz="20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Info([4,2],[5,3])</a:t>
            </a:r>
            <a:br>
              <a:rPr lang="en-US" sz="2000" dirty="0"/>
            </a:br>
            <a:r>
              <a:rPr lang="en-US" sz="2000" dirty="0"/>
              <a:t>= 6/14 info([4,2]) + 8/14 info([5,3]) </a:t>
            </a:r>
            <a:br>
              <a:rPr lang="en-US" sz="2000" dirty="0"/>
            </a:br>
            <a:r>
              <a:rPr lang="en-US" sz="2000" dirty="0"/>
              <a:t>= 0.939 bits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Place split points halfway between values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Can evaluate all split points in one pass!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9702" y="1669830"/>
            <a:ext cx="8229600" cy="628560"/>
            <a:chOff x="590400" y="1683000"/>
            <a:chExt cx="8229600" cy="628560"/>
          </a:xfrm>
        </p:grpSpPr>
        <p:sp>
          <p:nvSpPr>
            <p:cNvPr id="5" name="Freeform: Shape 4"/>
            <p:cNvSpPr/>
            <p:nvPr/>
          </p:nvSpPr>
          <p:spPr>
            <a:xfrm>
              <a:off x="590400" y="1683000"/>
              <a:ext cx="8229600" cy="628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64     65     68     69     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 70     71    72      72    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75  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  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75     80     81    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83     85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 No  Yes  Yes  Yes  No  No  Yes  Yes  Yes  No  Yes  Yes  No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590400" y="1683000"/>
              <a:ext cx="82296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90400" y="2311560"/>
              <a:ext cx="82296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590400" y="1683000"/>
              <a:ext cx="0" cy="628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820000" y="1683000"/>
              <a:ext cx="0" cy="628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9</a:t>
            </a:fld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15029</TotalTime>
  <Words>3800</Words>
  <Application>Microsoft Macintosh PowerPoint</Application>
  <PresentationFormat>On-screen Show (4:3)</PresentationFormat>
  <Paragraphs>1071</Paragraphs>
  <Slides>57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Equation</vt:lpstr>
      <vt:lpstr>PowerPoint Presentation</vt:lpstr>
      <vt:lpstr>Algorithms for learning trees and rules</vt:lpstr>
      <vt:lpstr>Decision Trees</vt:lpstr>
      <vt:lpstr>Industrial-strength algorithms</vt:lpstr>
      <vt:lpstr>From ID3 to C4.5</vt:lpstr>
      <vt:lpstr>Numeric attributes</vt:lpstr>
      <vt:lpstr>Weather data (again!)</vt:lpstr>
      <vt:lpstr>Weather data (again!)</vt:lpstr>
      <vt:lpstr>Example</vt:lpstr>
      <vt:lpstr>Can avoid repeated sorting</vt:lpstr>
      <vt:lpstr>Binary vs multiway splits</vt:lpstr>
      <vt:lpstr>Computing multi-way splits</vt:lpstr>
      <vt:lpstr>Missing values</vt:lpstr>
      <vt:lpstr>Pruning</vt:lpstr>
      <vt:lpstr>Prepruning</vt:lpstr>
      <vt:lpstr>Early stopping</vt:lpstr>
      <vt:lpstr>Postpruning</vt:lpstr>
      <vt:lpstr>Subtree replacement</vt:lpstr>
      <vt:lpstr>Subtree raising</vt:lpstr>
      <vt:lpstr>Estimating error rates</vt:lpstr>
      <vt:lpstr>C4.5’s method</vt:lpstr>
      <vt:lpstr>Example</vt:lpstr>
      <vt:lpstr>Complexity of tree induction</vt:lpstr>
      <vt:lpstr>From trees to rules</vt:lpstr>
      <vt:lpstr>C4.5: choices and options</vt:lpstr>
      <vt:lpstr>Cost-complexity pruning</vt:lpstr>
      <vt:lpstr>Cost-complexity pruning details</vt:lpstr>
      <vt:lpstr>Discussion</vt:lpstr>
      <vt:lpstr>Discussion and Bibliographic Notes</vt:lpstr>
      <vt:lpstr>Classification Rules</vt:lpstr>
      <vt:lpstr>Classification rules</vt:lpstr>
      <vt:lpstr>Test selection criteria</vt:lpstr>
      <vt:lpstr>Missing values, numeric attributes</vt:lpstr>
      <vt:lpstr>Pruning rules</vt:lpstr>
      <vt:lpstr>Using a pruning set</vt:lpstr>
      <vt:lpstr>Incremental reduced-error pruning</vt:lpstr>
      <vt:lpstr>Measures of worth used in IREP</vt:lpstr>
      <vt:lpstr>Variations</vt:lpstr>
      <vt:lpstr>Rule learning using global optimization</vt:lpstr>
      <vt:lpstr>PART: rule learning using partial trees</vt:lpstr>
      <vt:lpstr>Building a partial tree</vt:lpstr>
      <vt:lpstr>Example</vt:lpstr>
      <vt:lpstr>Notes on PART</vt:lpstr>
      <vt:lpstr>Rules with exceptions</vt:lpstr>
      <vt:lpstr>Iris data example</vt:lpstr>
      <vt:lpstr>Discussion and Bibliographic Notes</vt:lpstr>
      <vt:lpstr>Association Rules</vt:lpstr>
      <vt:lpstr>Association rules</vt:lpstr>
      <vt:lpstr>FP-growth</vt:lpstr>
      <vt:lpstr>Building a frequent pattern tree</vt:lpstr>
      <vt:lpstr>An example using the weather data</vt:lpstr>
      <vt:lpstr>An example using the weather data</vt:lpstr>
      <vt:lpstr>Finding large item sets</vt:lpstr>
      <vt:lpstr>Finding large item sets cont.</vt:lpstr>
      <vt:lpstr>Finding large item sets cont.</vt:lpstr>
      <vt:lpstr>Finding large item sets cont.</vt:lpstr>
      <vt:lpstr>Discussion and Bibliographic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Ian H. Witten</dc:creator>
  <cp:lastModifiedBy>Eibe Frank</cp:lastModifiedBy>
  <cp:revision>548</cp:revision>
  <cp:lastPrinted>2003-03-05T10:12:08Z</cp:lastPrinted>
  <dcterms:created xsi:type="dcterms:W3CDTF">1998-04-13T16:48:28Z</dcterms:created>
  <dcterms:modified xsi:type="dcterms:W3CDTF">2016-11-09T02:42:11Z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