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478" r:id="rId2"/>
    <p:sldId id="477" r:id="rId3"/>
    <p:sldId id="412" r:id="rId4"/>
    <p:sldId id="413" r:id="rId5"/>
    <p:sldId id="414" r:id="rId6"/>
    <p:sldId id="415" r:id="rId7"/>
    <p:sldId id="416" r:id="rId8"/>
    <p:sldId id="479" r:id="rId9"/>
    <p:sldId id="417" r:id="rId10"/>
    <p:sldId id="418" r:id="rId11"/>
    <p:sldId id="419" r:id="rId12"/>
    <p:sldId id="421" r:id="rId13"/>
    <p:sldId id="480" r:id="rId14"/>
    <p:sldId id="422" r:id="rId15"/>
    <p:sldId id="423" r:id="rId16"/>
    <p:sldId id="425" r:id="rId17"/>
    <p:sldId id="426" r:id="rId18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92" autoAdjust="0"/>
    <p:restoredTop sz="75475" autoAdjust="0"/>
  </p:normalViewPr>
  <p:slideViewPr>
    <p:cSldViewPr snapToGrid="0" snapToObjects="1">
      <p:cViewPr varScale="1">
        <p:scale>
          <a:sx n="143" d="100"/>
          <a:sy n="143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FD29472-3254-4B52-BAD6-C39335F43F4B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5392D-917D-4F0D-B33F-F525AFE32523}" type="datetimeFigureOut">
              <a:rPr lang="en-US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2209-91EF-4628-A1EE-5A715CBA63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9991-505F-4D7F-8E36-061EC94C824A}" type="datetimeFigureOut">
              <a:rPr lang="en-US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B25C50-FBFB-4AF6-B5D9-A13A3745874E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130B-2021-4B37-933F-C67F83DAE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8D72C18-E7DC-4DAE-BD26-70E8932D49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3520" y="71856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720" y="455472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912714A-E263-4E24-82A5-AF85F055A1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9BFE594-5493-4F3D-A6C2-887EC3AE26F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FCC3568-E61A-416C-AB16-73ED589CCD9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6166221-9571-4653-B9E4-6E8E345E564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C5B2D05-FC81-4A4F-A654-4E6BB7CBC30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40735AA-A9CC-41A0-B61E-E21AFD5CE5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C5B2D05-FC81-4A4F-A654-4E6BB7CBC30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40735AA-A9CC-41A0-B61E-E21AFD5CE5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AEDBEE2-A665-418A-BDDF-4665B74968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69E63DF-2615-4ACE-B8D7-1C1D78D6EF3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93D2C19-5A40-4D89-BE52-03C0F55C95A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2D4EA01-A295-4E78-9766-84B8B9B1D4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8069450-26D2-4C37-B182-7C94B5846E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C44ECB0-F085-4347-BB81-5BABFD421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6D8A7F-08E3-44B7-8142-4D68D2F5783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7B7E4CA-AE74-4088-AF92-7139CD13A97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E200DBF-7E5D-49C0-B63B-9B63EE8C8C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B4A77F0-3C38-48CD-998C-1C16BA0CB19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FE89D86-58A1-4E9A-88F1-6958C27F19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31B6444-46D1-4949-860A-ABD8FE58D1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19ADCC9-C4E6-4954-92A8-D42384FE5A2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45F23EF-4A0D-4F0D-9F50-8649CFC20A0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D1822F4-B48E-4263-8B09-179B69D3DB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1AAFB7-EE1D-4135-A88D-8BB2B0D96E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914AA4-C868-4AB2-9E63-423C55BB35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32E089C-83E5-45BE-B841-F18A54A606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842CA22-9727-4F56-8449-30160F3606D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CF5F45E-4987-4232-B6F1-3C2A0B4561F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842CA22-9727-4F56-8449-30160F3606D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CF5F45E-4987-4232-B6F1-3C2A0B4561F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DEBBBFF-66F1-4E49-8CBC-E4AFE54CBF1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C942FA9-3F94-47EC-93C2-E2D6A9859E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242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7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5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00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269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75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3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591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39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92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041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9/11/16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1257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12861" y="990000"/>
            <a:ext cx="8140663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11,</a:t>
            </a:r>
            <a:r>
              <a:rPr lang="en-AU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Beyond supervised and unsupervised learning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aseline="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Hall and C. 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40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77459" y="-17485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Converting </a:t>
            </a:r>
            <a:r>
              <a:rPr lang="en-US" dirty="0" smtClean="0"/>
              <a:t>to single-instance learning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9846" y="1079500"/>
            <a:ext cx="7659754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Can we condense each bag into a single instance without loosing as much as information as with basic aggregation?</a:t>
            </a:r>
          </a:p>
          <a:p>
            <a:pPr lvl="0"/>
            <a:r>
              <a:rPr lang="en-US" sz="2400" dirty="0" smtClean="0"/>
              <a:t>Yes, but more </a:t>
            </a:r>
            <a:r>
              <a:rPr lang="en-US" sz="2400" dirty="0"/>
              <a:t>attributes are needed in the “condensed” representation</a:t>
            </a:r>
          </a:p>
          <a:p>
            <a:pPr lvl="0"/>
            <a:r>
              <a:rPr lang="en-US" sz="2400" dirty="0"/>
              <a:t>Basic idea: partition the instance space into </a:t>
            </a:r>
            <a:r>
              <a:rPr lang="en-US" sz="2400" i="1" dirty="0"/>
              <a:t>regions</a:t>
            </a:r>
          </a:p>
          <a:p>
            <a:pPr lvl="1"/>
            <a:r>
              <a:rPr lang="en-US" sz="2000" dirty="0"/>
              <a:t>One attribute per region in the single-instance representation</a:t>
            </a:r>
          </a:p>
          <a:p>
            <a:pPr lvl="0"/>
            <a:r>
              <a:rPr lang="en-US" sz="2400" dirty="0"/>
              <a:t>Simplest case </a:t>
            </a:r>
            <a:r>
              <a:rPr lang="en-US" sz="2400" dirty="0">
                <a:latin typeface="Symbol" pitchFamily="34"/>
              </a:rPr>
              <a:t>→</a:t>
            </a:r>
            <a:r>
              <a:rPr lang="en-US" sz="2400" dirty="0"/>
              <a:t> B</a:t>
            </a:r>
            <a:r>
              <a:rPr lang="en-US" sz="2400" dirty="0" smtClean="0"/>
              <a:t>oolean </a:t>
            </a:r>
            <a:r>
              <a:rPr lang="en-US" sz="2400" dirty="0"/>
              <a:t>attributes</a:t>
            </a:r>
          </a:p>
          <a:p>
            <a:pPr lvl="1"/>
            <a:r>
              <a:rPr lang="en-US" sz="2000" dirty="0"/>
              <a:t>Attribute corresponding to a region is set to true for a bag if it has at least one instance in that </a:t>
            </a:r>
            <a:r>
              <a:rPr lang="en-US" sz="2000" dirty="0" smtClean="0"/>
              <a:t>region</a:t>
            </a:r>
          </a:p>
          <a:p>
            <a:pPr lvl="0"/>
            <a:r>
              <a:rPr lang="en-US" sz="2400" dirty="0" smtClean="0"/>
              <a:t>Can use </a:t>
            </a:r>
            <a:r>
              <a:rPr lang="en-US" sz="2400" dirty="0"/>
              <a:t>numeric counts instead of </a:t>
            </a:r>
            <a:r>
              <a:rPr lang="en-US" sz="2400" dirty="0" smtClean="0"/>
              <a:t>Boolean </a:t>
            </a:r>
            <a:r>
              <a:rPr lang="en-US" sz="2400" dirty="0"/>
              <a:t>attributes to preserve more </a:t>
            </a:r>
            <a:r>
              <a:rPr lang="en-US" sz="2400" dirty="0" smtClean="0"/>
              <a:t>information</a:t>
            </a:r>
          </a:p>
          <a:p>
            <a:pPr lvl="0"/>
            <a:r>
              <a:rPr lang="en-US" sz="2400" dirty="0" smtClean="0"/>
              <a:t>Resulting instance summarizes the distribution of the original bag of instances in instance space</a:t>
            </a:r>
            <a:endParaRPr lang="en-US" sz="24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10</a:t>
            </a:fld>
            <a:endParaRPr lang="en-N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How to find suitable partitions?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8189" y="1079500"/>
            <a:ext cx="8612821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Main </a:t>
            </a:r>
            <a:r>
              <a:rPr lang="en-US" sz="2400" dirty="0"/>
              <a:t>problem: how to partition the instance space?</a:t>
            </a:r>
          </a:p>
          <a:p>
            <a:pPr lvl="0"/>
            <a:r>
              <a:rPr lang="en-US" sz="2400" dirty="0"/>
              <a:t>Simple approach </a:t>
            </a:r>
            <a:r>
              <a:rPr lang="en-US" sz="2400" dirty="0">
                <a:latin typeface="Symbol" pitchFamily="34"/>
              </a:rPr>
              <a:t>→ </a:t>
            </a:r>
            <a:r>
              <a:rPr lang="en-US" sz="2400" dirty="0"/>
              <a:t>partition </a:t>
            </a:r>
            <a:r>
              <a:rPr lang="en-US" sz="2400" dirty="0" smtClean="0"/>
              <a:t>space into </a:t>
            </a:r>
            <a:r>
              <a:rPr lang="en-US" sz="2400" dirty="0"/>
              <a:t>equal sized </a:t>
            </a:r>
            <a:r>
              <a:rPr lang="en-US" sz="2400" i="1" dirty="0" err="1"/>
              <a:t>hypercubes</a:t>
            </a:r>
            <a:endParaRPr lang="en-US" sz="2400" i="1" dirty="0"/>
          </a:p>
          <a:p>
            <a:pPr lvl="1"/>
            <a:r>
              <a:rPr lang="en-US" sz="2000" dirty="0"/>
              <a:t>Only works for few </a:t>
            </a:r>
            <a:r>
              <a:rPr lang="en-US" sz="2000" dirty="0" smtClean="0"/>
              <a:t>attributes/dimensions</a:t>
            </a:r>
            <a:endParaRPr lang="en-US" sz="2000" dirty="0"/>
          </a:p>
          <a:p>
            <a:pPr lvl="0"/>
            <a:r>
              <a:rPr lang="en-US" sz="2400" dirty="0"/>
              <a:t>More practical </a:t>
            </a:r>
            <a:r>
              <a:rPr lang="en-US" sz="2400" dirty="0">
                <a:latin typeface="Symbol" pitchFamily="34"/>
              </a:rPr>
              <a:t>→ </a:t>
            </a:r>
            <a:r>
              <a:rPr lang="en-US" sz="2400" dirty="0"/>
              <a:t>use unsupervised learning</a:t>
            </a:r>
          </a:p>
          <a:p>
            <a:pPr lvl="1"/>
            <a:r>
              <a:rPr lang="en-US" sz="2000" dirty="0"/>
              <a:t>Take all instances from all bags (minus class labels) and </a:t>
            </a:r>
            <a:r>
              <a:rPr lang="en-US" sz="2000" dirty="0" smtClean="0"/>
              <a:t>cluster them</a:t>
            </a:r>
            <a:endParaRPr lang="en-US" sz="2000" dirty="0"/>
          </a:p>
          <a:p>
            <a:pPr lvl="1"/>
            <a:r>
              <a:rPr lang="en-US" sz="2000" dirty="0"/>
              <a:t>Create one attribute per cluster (region</a:t>
            </a:r>
            <a:r>
              <a:rPr lang="en-US" sz="2000" dirty="0" smtClean="0"/>
              <a:t>)</a:t>
            </a:r>
          </a:p>
          <a:p>
            <a:pPr lvl="0"/>
            <a:r>
              <a:rPr lang="en-US" sz="2400" dirty="0" smtClean="0"/>
              <a:t>But: clustering </a:t>
            </a:r>
            <a:r>
              <a:rPr lang="en-US" sz="2400" dirty="0"/>
              <a:t>ignores the class membership</a:t>
            </a:r>
          </a:p>
          <a:p>
            <a:pPr lvl="0"/>
            <a:r>
              <a:rPr lang="en-US" sz="2400" dirty="0" smtClean="0"/>
              <a:t>Instead, use </a:t>
            </a:r>
            <a:r>
              <a:rPr lang="en-US" sz="2400" dirty="0"/>
              <a:t>a decision tree to partition the </a:t>
            </a:r>
            <a:r>
              <a:rPr lang="en-US" sz="2400" dirty="0" smtClean="0"/>
              <a:t>space</a:t>
            </a:r>
            <a:endParaRPr lang="en-US" sz="2600" dirty="0"/>
          </a:p>
          <a:p>
            <a:pPr lvl="1"/>
            <a:r>
              <a:rPr lang="en-US" sz="2000" dirty="0"/>
              <a:t>Each leaf corresponds to one region of </a:t>
            </a:r>
            <a:r>
              <a:rPr lang="en-US" sz="2000" dirty="0" smtClean="0"/>
              <a:t>the instance </a:t>
            </a:r>
            <a:r>
              <a:rPr lang="en-US" sz="2000" dirty="0"/>
              <a:t>space</a:t>
            </a:r>
          </a:p>
          <a:p>
            <a:pPr lvl="0"/>
            <a:r>
              <a:rPr lang="en-US" sz="2400" dirty="0"/>
              <a:t>How to learn </a:t>
            </a:r>
            <a:r>
              <a:rPr lang="en-US" sz="2400" dirty="0" smtClean="0"/>
              <a:t>the tree </a:t>
            </a:r>
            <a:r>
              <a:rPr lang="en-US" sz="2400" dirty="0"/>
              <a:t>when class labels apply to entire bags?</a:t>
            </a:r>
          </a:p>
          <a:p>
            <a:pPr lvl="1"/>
            <a:r>
              <a:rPr lang="en-US" sz="2000" dirty="0" smtClean="0"/>
              <a:t>Method applied in </a:t>
            </a:r>
            <a:r>
              <a:rPr lang="en-US" sz="2000" i="1" dirty="0" smtClean="0"/>
              <a:t>aggregating </a:t>
            </a:r>
            <a:r>
              <a:rPr lang="en-US" sz="2000" i="1" dirty="0"/>
              <a:t>the output</a:t>
            </a:r>
            <a:r>
              <a:rPr lang="en-US" sz="2000" dirty="0"/>
              <a:t> can be used: take the bag's class label and attach it to each of its instances</a:t>
            </a:r>
          </a:p>
          <a:p>
            <a:pPr lvl="1"/>
            <a:r>
              <a:rPr lang="en-US" sz="2000" dirty="0"/>
              <a:t>Many labels will be incorrect, however, they are only used to obtain a partitioning of the </a:t>
            </a:r>
            <a:r>
              <a:rPr lang="en-US" sz="2000" dirty="0" smtClean="0"/>
              <a:t>space, not the final classification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11</a:t>
            </a:fld>
            <a:endParaRPr lang="en-N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33434" y="-168275"/>
            <a:ext cx="5026833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Soft partitions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0097" y="976313"/>
            <a:ext cx="7546396" cy="5580062"/>
          </a:xfrm>
        </p:spPr>
        <p:txBody>
          <a:bodyPr/>
          <a:lstStyle/>
          <a:p>
            <a:pPr lvl="0"/>
            <a:r>
              <a:rPr lang="en-US" sz="2400" dirty="0"/>
              <a:t>Using </a:t>
            </a:r>
            <a:r>
              <a:rPr lang="en-US" sz="2400" i="1" dirty="0" smtClean="0"/>
              <a:t>k-</a:t>
            </a:r>
            <a:r>
              <a:rPr lang="en-US" sz="2400" dirty="0" smtClean="0"/>
              <a:t>means clustering or decision </a:t>
            </a:r>
            <a:r>
              <a:rPr lang="en-US" sz="2400" dirty="0"/>
              <a:t>trees yields “hard” partition boundaries</a:t>
            </a:r>
          </a:p>
          <a:p>
            <a:pPr lvl="0"/>
            <a:r>
              <a:rPr lang="en-US" sz="2400" dirty="0" smtClean="0"/>
              <a:t>Can </a:t>
            </a:r>
            <a:r>
              <a:rPr lang="en-US" sz="2400" dirty="0"/>
              <a:t>make region membership “soft” by using distance – transformed into similarity – to compute attribute </a:t>
            </a:r>
            <a:r>
              <a:rPr lang="en-US" sz="2400" dirty="0" smtClean="0"/>
              <a:t>values</a:t>
            </a:r>
            <a:endParaRPr lang="en-US" sz="2400" dirty="0"/>
          </a:p>
          <a:p>
            <a:pPr lvl="1"/>
            <a:r>
              <a:rPr lang="en-US" sz="2000" dirty="0" smtClean="0"/>
              <a:t>Each attribute corresponds to the similarity of the bag of instances to a particular reference point in instance space</a:t>
            </a:r>
          </a:p>
          <a:p>
            <a:pPr lvl="1"/>
            <a:r>
              <a:rPr lang="en-US" sz="2000" dirty="0" smtClean="0"/>
              <a:t>Requires a </a:t>
            </a:r>
            <a:r>
              <a:rPr lang="en-US" sz="2000" dirty="0"/>
              <a:t>way of aggregating similarity scores between </a:t>
            </a:r>
            <a:r>
              <a:rPr lang="en-US" sz="2000" dirty="0" smtClean="0"/>
              <a:t>a bag </a:t>
            </a:r>
            <a:r>
              <a:rPr lang="en-US" sz="2000" dirty="0"/>
              <a:t>and </a:t>
            </a:r>
            <a:r>
              <a:rPr lang="en-US" sz="2000" dirty="0" smtClean="0"/>
              <a:t>a reference </a:t>
            </a:r>
            <a:r>
              <a:rPr lang="en-US" sz="2000" dirty="0"/>
              <a:t>point into a single </a:t>
            </a:r>
            <a:r>
              <a:rPr lang="en-US" sz="2000" dirty="0" smtClean="0"/>
              <a:t>value</a:t>
            </a:r>
          </a:p>
          <a:p>
            <a:pPr lvl="1"/>
            <a:r>
              <a:rPr lang="en-US" sz="2000" dirty="0" smtClean="0"/>
              <a:t>For example, by taking the maximum </a:t>
            </a:r>
            <a:r>
              <a:rPr lang="en-US" sz="2000" dirty="0"/>
              <a:t>similarity between each instance in a bag and the reference </a:t>
            </a:r>
            <a:r>
              <a:rPr lang="en-US" sz="2000" dirty="0" smtClean="0"/>
              <a:t>point</a:t>
            </a:r>
          </a:p>
          <a:p>
            <a:r>
              <a:rPr lang="en-US" sz="2400" dirty="0" smtClean="0"/>
              <a:t>Remaining question: </a:t>
            </a:r>
            <a:r>
              <a:rPr lang="en-US" sz="2400" dirty="0"/>
              <a:t>w</a:t>
            </a:r>
            <a:r>
              <a:rPr lang="en-US" sz="2400" dirty="0" smtClean="0"/>
              <a:t>hich points should be the reference points?</a:t>
            </a:r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MILES</a:t>
            </a:r>
            <a:r>
              <a:rPr lang="en-US" sz="2400" dirty="0" smtClean="0"/>
              <a:t> method uses all training instances from all bags as reference points</a:t>
            </a:r>
          </a:p>
          <a:p>
            <a:pPr lvl="1"/>
            <a:r>
              <a:rPr lang="en-US" sz="2000" dirty="0" smtClean="0"/>
              <a:t>Generates a high-dimensional single-instance representation for a bag of instances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12</a:t>
            </a:fld>
            <a:endParaRPr lang="en-N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4924" y="-168275"/>
            <a:ext cx="857211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L</a:t>
            </a:r>
            <a:r>
              <a:rPr lang="en-US" sz="3600" dirty="0" smtClean="0"/>
              <a:t>abeling instances for multi-instance learning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0097" y="976313"/>
            <a:ext cx="7546396" cy="5580062"/>
          </a:xfrm>
        </p:spPr>
        <p:txBody>
          <a:bodyPr/>
          <a:lstStyle/>
          <a:p>
            <a:pPr lvl="0"/>
            <a:r>
              <a:rPr lang="en-US" sz="2400" dirty="0" smtClean="0"/>
              <a:t>An alternative approach to applying single-instance learning is to try to label all the instances in each bag</a:t>
            </a:r>
          </a:p>
          <a:p>
            <a:r>
              <a:rPr lang="en-US" sz="2400" dirty="0" smtClean="0"/>
              <a:t>Just assigning the bags’ labels, as done in </a:t>
            </a:r>
            <a:r>
              <a:rPr lang="en-US" sz="2400" i="1" dirty="0" smtClean="0"/>
              <a:t>aggregating the output, </a:t>
            </a:r>
            <a:r>
              <a:rPr lang="en-US" sz="2400" dirty="0" smtClean="0"/>
              <a:t>often works well but is clearly naïve</a:t>
            </a:r>
          </a:p>
          <a:p>
            <a:r>
              <a:rPr lang="en-US" sz="2400" dirty="0" smtClean="0"/>
              <a:t>Instead an iterative approach has been proposed:</a:t>
            </a:r>
            <a:endParaRPr lang="en-US" sz="2000" dirty="0" smtClean="0"/>
          </a:p>
          <a:p>
            <a:pPr marL="685800" lvl="1" indent="-342900">
              <a:buFont typeface="+mj-lt"/>
              <a:buAutoNum type="arabicParenR"/>
            </a:pPr>
            <a:r>
              <a:rPr lang="en-US" sz="2000" dirty="0" smtClean="0"/>
              <a:t>Label each instance with its bag’s label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sz="2000" dirty="0" smtClean="0"/>
              <a:t>Learn a (single-instance) classifier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sz="2000" dirty="0" err="1" smtClean="0"/>
              <a:t>Relabel</a:t>
            </a:r>
            <a:r>
              <a:rPr lang="en-US" sz="2000" dirty="0" smtClean="0"/>
              <a:t> the instances based on the classifier’s class assignments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sz="2000" dirty="0" smtClean="0"/>
              <a:t>Go back to 2) until convergence</a:t>
            </a:r>
          </a:p>
          <a:p>
            <a:r>
              <a:rPr lang="en-US" sz="2400" dirty="0" smtClean="0"/>
              <a:t>When the so-called </a:t>
            </a:r>
            <a:r>
              <a:rPr lang="en-US" sz="2400" i="1" dirty="0" smtClean="0"/>
              <a:t>standard multi-instance assumption holds</a:t>
            </a:r>
            <a:r>
              <a:rPr lang="en-US" sz="2400" dirty="0" smtClean="0"/>
              <a:t>, we know the following about our data:</a:t>
            </a:r>
          </a:p>
          <a:p>
            <a:pPr lvl="1"/>
            <a:r>
              <a:rPr lang="en-US" sz="2000" dirty="0" smtClean="0"/>
              <a:t>All instances in a bag with a negative class label are truly negative</a:t>
            </a:r>
          </a:p>
          <a:p>
            <a:pPr lvl="1"/>
            <a:r>
              <a:rPr lang="en-US" sz="2000" dirty="0" smtClean="0"/>
              <a:t>At least one instance in a positive bag is positive</a:t>
            </a:r>
          </a:p>
          <a:p>
            <a:r>
              <a:rPr lang="en-US" sz="2400" dirty="0" smtClean="0"/>
              <a:t>We can enforce these two constraints in Step 3 of the above iterative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307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Upgrading learning algorithms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1002" y="1274891"/>
            <a:ext cx="7708597" cy="4888048"/>
          </a:xfrm>
        </p:spPr>
        <p:txBody>
          <a:bodyPr/>
          <a:lstStyle/>
          <a:p>
            <a:pPr lvl="0"/>
            <a:r>
              <a:rPr lang="en-US" sz="2400" dirty="0"/>
              <a:t>Converting to single-instance </a:t>
            </a:r>
            <a:r>
              <a:rPr lang="en-US" sz="2400" dirty="0" smtClean="0"/>
              <a:t>learning is </a:t>
            </a:r>
            <a:r>
              <a:rPr lang="en-US" sz="2400" dirty="0"/>
              <a:t>appealing because many existing algorithms </a:t>
            </a:r>
            <a:r>
              <a:rPr lang="en-US" sz="2400" dirty="0" smtClean="0"/>
              <a:t>can be applied after conversion</a:t>
            </a:r>
            <a:endParaRPr lang="en-US" sz="2400" dirty="0"/>
          </a:p>
          <a:p>
            <a:pPr lvl="1"/>
            <a:r>
              <a:rPr lang="en-US" sz="2000" dirty="0" smtClean="0"/>
              <a:t>But: may </a:t>
            </a:r>
            <a:r>
              <a:rPr lang="en-US" sz="2000" dirty="0"/>
              <a:t>not be the most </a:t>
            </a:r>
            <a:r>
              <a:rPr lang="en-US" sz="2000" dirty="0" smtClean="0"/>
              <a:t>effective approach</a:t>
            </a:r>
            <a:endParaRPr lang="en-US" sz="2000" dirty="0"/>
          </a:p>
          <a:p>
            <a:pPr lvl="0"/>
            <a:r>
              <a:rPr lang="en-US" sz="2400" dirty="0"/>
              <a:t>Alternative: </a:t>
            </a:r>
            <a:r>
              <a:rPr lang="en-US" sz="2400" dirty="0" smtClean="0"/>
              <a:t>upgrade single</a:t>
            </a:r>
            <a:r>
              <a:rPr lang="en-US" sz="2400" dirty="0"/>
              <a:t>-instance algorithm to the multi-instance setting</a:t>
            </a:r>
          </a:p>
          <a:p>
            <a:pPr lvl="1"/>
            <a:r>
              <a:rPr lang="en-US" sz="2000" dirty="0"/>
              <a:t>Can be achieved </a:t>
            </a:r>
            <a:r>
              <a:rPr lang="en-US" sz="2000" dirty="0" smtClean="0"/>
              <a:t>elegantly </a:t>
            </a:r>
            <a:r>
              <a:rPr lang="en-US" sz="2000" dirty="0"/>
              <a:t>for distance/similarity-based methods (e.g</a:t>
            </a:r>
            <a:r>
              <a:rPr lang="en-US" sz="2000" dirty="0" smtClean="0"/>
              <a:t>., </a:t>
            </a:r>
            <a:r>
              <a:rPr lang="en-US" sz="2000" dirty="0"/>
              <a:t>nearest </a:t>
            </a:r>
            <a:r>
              <a:rPr lang="en-US" sz="2000" dirty="0" smtClean="0"/>
              <a:t>neighbor classifiers </a:t>
            </a:r>
            <a:r>
              <a:rPr lang="en-US" sz="2000" dirty="0"/>
              <a:t>or SVMs)</a:t>
            </a:r>
          </a:p>
          <a:p>
            <a:pPr lvl="1"/>
            <a:r>
              <a:rPr lang="en-US" sz="2000" dirty="0" smtClean="0"/>
              <a:t>All we need is a measure to compute </a:t>
            </a:r>
            <a:r>
              <a:rPr lang="en-US" sz="2000" dirty="0"/>
              <a:t>distance/similarity between two bags of </a:t>
            </a:r>
            <a:r>
              <a:rPr lang="en-US" sz="2000" dirty="0" smtClean="0"/>
              <a:t>instances</a:t>
            </a:r>
          </a:p>
          <a:p>
            <a:pPr lvl="1"/>
            <a:r>
              <a:rPr lang="en-US" sz="2000" dirty="0" smtClean="0"/>
              <a:t>Many other algorithms, e.g., tree and rule learners, require more substantial internal changes</a:t>
            </a:r>
          </a:p>
          <a:p>
            <a:pPr lvl="1"/>
            <a:r>
              <a:rPr lang="en-US" sz="2000" dirty="0" smtClean="0"/>
              <a:t>However, models that are mathematical functions learned by optimizing a loss function can often be adapted quite easily</a:t>
            </a:r>
          </a:p>
          <a:p>
            <a:r>
              <a:rPr lang="en-US" sz="2300" dirty="0" smtClean="0"/>
              <a:t>We only consider distance/similarity-based methods here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14</a:t>
            </a:fld>
            <a:endParaRPr lang="en-N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4242" y="-179388"/>
            <a:ext cx="76501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Upgrading </a:t>
            </a:r>
            <a:r>
              <a:rPr lang="en-US" sz="3600" dirty="0" smtClean="0"/>
              <a:t>similarity-based learning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7939" y="1079500"/>
            <a:ext cx="8694228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Kernel-based </a:t>
            </a:r>
            <a:r>
              <a:rPr lang="en-US" sz="2400" dirty="0" smtClean="0"/>
              <a:t>methods: similarity measure must </a:t>
            </a:r>
            <a:r>
              <a:rPr lang="en-US" sz="2400" dirty="0"/>
              <a:t>be a proper kernel function </a:t>
            </a:r>
            <a:r>
              <a:rPr lang="en-US" sz="2400" dirty="0" smtClean="0"/>
              <a:t>to apply methods such as SVMs</a:t>
            </a:r>
          </a:p>
          <a:p>
            <a:pPr lvl="0"/>
            <a:r>
              <a:rPr lang="en-US" sz="2400" dirty="0" smtClean="0"/>
              <a:t>One </a:t>
            </a:r>
            <a:r>
              <a:rPr lang="en-US" sz="2400" dirty="0"/>
              <a:t>example – so called </a:t>
            </a:r>
            <a:r>
              <a:rPr lang="en-US" sz="2400" i="1" dirty="0"/>
              <a:t>set kernel</a:t>
            </a:r>
          </a:p>
          <a:p>
            <a:pPr lvl="1"/>
            <a:r>
              <a:rPr lang="en-US" sz="2000" dirty="0"/>
              <a:t>Given a kernel function for pairs of instances, the set kernel sums </a:t>
            </a:r>
            <a:r>
              <a:rPr lang="en-US" sz="2000" dirty="0" smtClean="0"/>
              <a:t>this kernel function over </a:t>
            </a:r>
            <a:r>
              <a:rPr lang="en-US" sz="2000" dirty="0"/>
              <a:t>all pairs of instances from the two bags being compared</a:t>
            </a:r>
          </a:p>
          <a:p>
            <a:pPr lvl="1"/>
            <a:r>
              <a:rPr lang="en-US" sz="2000" dirty="0" smtClean="0"/>
              <a:t>Can be </a:t>
            </a:r>
            <a:r>
              <a:rPr lang="en-US" sz="2000" dirty="0"/>
              <a:t>applied with </a:t>
            </a:r>
            <a:r>
              <a:rPr lang="en-US" sz="2000" b="1" dirty="0"/>
              <a:t>any</a:t>
            </a:r>
            <a:r>
              <a:rPr lang="en-US" sz="2000" dirty="0"/>
              <a:t> single-instance kernel </a:t>
            </a:r>
            <a:r>
              <a:rPr lang="en-US" sz="2000" dirty="0" smtClean="0"/>
              <a:t>function</a:t>
            </a:r>
          </a:p>
          <a:p>
            <a:pPr lvl="0"/>
            <a:r>
              <a:rPr lang="en-US" sz="2400" dirty="0" smtClean="0"/>
              <a:t>Nearest neighbor learning: we can apply variants of the </a:t>
            </a:r>
            <a:r>
              <a:rPr lang="en-US" sz="2400" i="1" dirty="0" err="1" smtClean="0"/>
              <a:t>Hausdorff</a:t>
            </a:r>
            <a:r>
              <a:rPr lang="en-US" sz="2400" i="1" dirty="0" smtClean="0"/>
              <a:t> distance</a:t>
            </a:r>
            <a:r>
              <a:rPr lang="en-US" sz="2400" dirty="0" smtClean="0"/>
              <a:t> to find the nearest bag(s) for a particular test bag</a:t>
            </a:r>
            <a:endParaRPr lang="en-US" sz="2400" i="1" dirty="0"/>
          </a:p>
          <a:p>
            <a:pPr lvl="1"/>
            <a:r>
              <a:rPr lang="en-US" sz="2000" dirty="0" err="1" smtClean="0"/>
              <a:t>Hausdorff</a:t>
            </a:r>
            <a:r>
              <a:rPr lang="en-US" sz="2000" dirty="0" smtClean="0"/>
              <a:t> distance is a distance measure define for </a:t>
            </a:r>
            <a:r>
              <a:rPr lang="en-US" sz="2000" dirty="0"/>
              <a:t>sets of points</a:t>
            </a:r>
          </a:p>
          <a:p>
            <a:pPr lvl="1"/>
            <a:r>
              <a:rPr lang="en-US" sz="2000" dirty="0" smtClean="0"/>
              <a:t>Given: </a:t>
            </a:r>
            <a:r>
              <a:rPr lang="en-US" sz="2000" dirty="0"/>
              <a:t>two bags and a distance function between </a:t>
            </a:r>
            <a:r>
              <a:rPr lang="en-US" sz="2000" dirty="0" smtClean="0"/>
              <a:t>pairs of instances</a:t>
            </a:r>
          </a:p>
          <a:p>
            <a:pPr lvl="1"/>
            <a:r>
              <a:rPr lang="en-US" sz="2000" dirty="0" err="1" smtClean="0"/>
              <a:t>Hausdorff</a:t>
            </a:r>
            <a:r>
              <a:rPr lang="en-US" sz="2000" dirty="0" smtClean="0"/>
              <a:t> distance: largest distance from any instance in one bag to its closest instance in the other bag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be made more robust to outliers by using the </a:t>
            </a:r>
            <a:r>
              <a:rPr lang="en-US" sz="2000" i="1" dirty="0"/>
              <a:t>n</a:t>
            </a:r>
            <a:r>
              <a:rPr lang="en-US" sz="2000" dirty="0"/>
              <a:t>th-largest </a:t>
            </a:r>
            <a:r>
              <a:rPr lang="en-US" sz="2000" dirty="0" smtClean="0"/>
              <a:t>distance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15</a:t>
            </a:fld>
            <a:endParaRPr lang="en-N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92633" y="-179388"/>
            <a:ext cx="7650162" cy="1144588"/>
          </a:xfrm>
        </p:spPr>
        <p:txBody>
          <a:bodyPr/>
          <a:lstStyle/>
          <a:p>
            <a:pPr lvl="0"/>
            <a:r>
              <a:rPr lang="en-US" sz="3600" dirty="0"/>
              <a:t>Dedicated multi-instance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6831" y="1042081"/>
            <a:ext cx="7601182" cy="537459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Some </a:t>
            </a:r>
            <a:r>
              <a:rPr lang="en-US" sz="2400" dirty="0" smtClean="0"/>
              <a:t>well-known multi-instance learning methods </a:t>
            </a:r>
            <a:r>
              <a:rPr lang="en-US" sz="2400" dirty="0"/>
              <a:t>are not based directly on single-instance algorithms</a:t>
            </a:r>
          </a:p>
          <a:p>
            <a:pPr lvl="0"/>
            <a:r>
              <a:rPr lang="en-US" sz="2400" dirty="0"/>
              <a:t>One </a:t>
            </a:r>
            <a:r>
              <a:rPr lang="en-US" sz="2400" dirty="0" smtClean="0"/>
              <a:t>famous approach for learning with the standard multi-instance assumption </a:t>
            </a:r>
            <a:br>
              <a:rPr lang="en-US" sz="2400" dirty="0" smtClean="0"/>
            </a:br>
            <a:r>
              <a:rPr lang="en-US" sz="2000" dirty="0" smtClean="0">
                <a:latin typeface="Symbol" pitchFamily="34"/>
              </a:rPr>
              <a:t>→ </a:t>
            </a:r>
            <a:r>
              <a:rPr lang="en-US" sz="2400" dirty="0"/>
              <a:t>find a single </a:t>
            </a:r>
            <a:r>
              <a:rPr lang="en-US" sz="2400" dirty="0" err="1"/>
              <a:t>hyperrectangle</a:t>
            </a:r>
            <a:r>
              <a:rPr lang="en-US" sz="2400" dirty="0"/>
              <a:t> that contains </a:t>
            </a:r>
          </a:p>
          <a:p>
            <a:pPr lvl="1"/>
            <a:r>
              <a:rPr lang="en-US" sz="2000" dirty="0" smtClean="0"/>
              <a:t>at </a:t>
            </a:r>
            <a:r>
              <a:rPr lang="en-US" sz="2000" dirty="0"/>
              <a:t>least one instance from each positive bag and </a:t>
            </a:r>
            <a:endParaRPr lang="en-US" sz="2000" dirty="0" smtClean="0"/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instances from any negative bags</a:t>
            </a:r>
          </a:p>
          <a:p>
            <a:r>
              <a:rPr lang="en-US" sz="2400" dirty="0" smtClean="0"/>
              <a:t>This rectangle will enclose </a:t>
            </a:r>
            <a:r>
              <a:rPr lang="en-US" sz="2400" dirty="0"/>
              <a:t>an area of the instance space where all positive bags overlap</a:t>
            </a:r>
          </a:p>
          <a:p>
            <a:pPr lvl="1"/>
            <a:r>
              <a:rPr lang="en-US" sz="2000" dirty="0" smtClean="0"/>
              <a:t>This approach was originally </a:t>
            </a:r>
            <a:r>
              <a:rPr lang="en-US" sz="2000" dirty="0"/>
              <a:t>designed for the drug activity problem mentioned </a:t>
            </a:r>
            <a:r>
              <a:rPr lang="en-US" sz="2000" dirty="0" smtClean="0"/>
              <a:t>in Chapter 2</a:t>
            </a:r>
          </a:p>
          <a:p>
            <a:pPr lvl="0"/>
            <a:r>
              <a:rPr lang="en-US" sz="2400" dirty="0" smtClean="0"/>
              <a:t>Can use other shapes – e.g., </a:t>
            </a:r>
            <a:r>
              <a:rPr lang="en-US" sz="2400" dirty="0" err="1" smtClean="0"/>
              <a:t>hyperspheres</a:t>
            </a:r>
            <a:r>
              <a:rPr lang="en-US" sz="2400" dirty="0" smtClean="0"/>
              <a:t> (balls)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also use boosting to build an ensemble of balls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16</a:t>
            </a:fld>
            <a:endParaRPr lang="en-N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sz="3600" dirty="0" smtClean="0"/>
              <a:t>Diverse density learning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4744" y="946150"/>
            <a:ext cx="8720686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Previously described methods have hard decision boundaries – an instance either falls inside or outside a </a:t>
            </a:r>
            <a:r>
              <a:rPr lang="en-US" sz="2400" dirty="0" err="1" smtClean="0"/>
              <a:t>hyperrectangle</a:t>
            </a:r>
            <a:r>
              <a:rPr lang="en-US" sz="2400" dirty="0"/>
              <a:t>/ball</a:t>
            </a:r>
          </a:p>
          <a:p>
            <a:pPr lvl="0"/>
            <a:r>
              <a:rPr lang="en-US" sz="2400" i="1" dirty="0" smtClean="0"/>
              <a:t>Diverse</a:t>
            </a:r>
            <a:r>
              <a:rPr lang="en-US" sz="2400" i="1" dirty="0"/>
              <a:t>-</a:t>
            </a:r>
            <a:r>
              <a:rPr lang="en-US" sz="2400" i="1" dirty="0" smtClean="0"/>
              <a:t>density </a:t>
            </a:r>
            <a:r>
              <a:rPr lang="en-US" sz="2400" dirty="0" smtClean="0"/>
              <a:t>learning uses a probabilistic approach to learn a model for the standard multi-instance assumption:</a:t>
            </a:r>
            <a:endParaRPr lang="en-US" sz="2400" i="1" dirty="0"/>
          </a:p>
          <a:p>
            <a:pPr lvl="1"/>
            <a:r>
              <a:rPr lang="en-US" sz="2000" dirty="0"/>
              <a:t>Learns a single reference point in instance space</a:t>
            </a:r>
          </a:p>
          <a:p>
            <a:pPr lvl="1"/>
            <a:r>
              <a:rPr lang="en-US" sz="2000" dirty="0" smtClean="0"/>
              <a:t>The probability </a:t>
            </a:r>
            <a:r>
              <a:rPr lang="en-US" sz="2000" dirty="0"/>
              <a:t>that an </a:t>
            </a:r>
            <a:r>
              <a:rPr lang="en-US" sz="2000" i="1" dirty="0"/>
              <a:t>instance</a:t>
            </a:r>
            <a:r>
              <a:rPr lang="en-US" sz="2000" dirty="0"/>
              <a:t> is positive decreases with increasing distance from the reference </a:t>
            </a:r>
            <a:r>
              <a:rPr lang="en-US" sz="2000" dirty="0" smtClean="0"/>
              <a:t>point (by applying a bell-shaped distribution)</a:t>
            </a:r>
          </a:p>
          <a:p>
            <a:pPr lvl="1"/>
            <a:r>
              <a:rPr lang="en-US" sz="2000" dirty="0" smtClean="0"/>
              <a:t>Instances’ </a:t>
            </a:r>
            <a:r>
              <a:rPr lang="en-US" sz="2000" dirty="0"/>
              <a:t>probabilities </a:t>
            </a:r>
            <a:r>
              <a:rPr lang="en-US" sz="2000" dirty="0" smtClean="0"/>
              <a:t>are combined </a:t>
            </a:r>
            <a:r>
              <a:rPr lang="en-US" sz="2000" dirty="0"/>
              <a:t>using </a:t>
            </a:r>
            <a:r>
              <a:rPr lang="en-US" sz="2000" dirty="0" smtClean="0"/>
              <a:t>the “</a:t>
            </a:r>
            <a:r>
              <a:rPr lang="en-US" sz="2000" dirty="0"/>
              <a:t>noisy-OR” (probabilistic version of logical OR</a:t>
            </a:r>
            <a:r>
              <a:rPr lang="en-US" sz="2000" dirty="0" smtClean="0"/>
              <a:t>) to obtain the probability that a </a:t>
            </a:r>
            <a:r>
              <a:rPr lang="en-US" sz="2000" i="1" dirty="0" smtClean="0"/>
              <a:t>bag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dirty="0"/>
              <a:t>instance-level probabilities 0 → </a:t>
            </a:r>
            <a:r>
              <a:rPr lang="en-US" sz="2000" dirty="0" smtClean="0"/>
              <a:t>bag</a:t>
            </a:r>
            <a:r>
              <a:rPr lang="en-US" sz="2000" dirty="0"/>
              <a:t>-level probability is 0</a:t>
            </a:r>
          </a:p>
          <a:p>
            <a:pPr lvl="1"/>
            <a:r>
              <a:rPr lang="en-US" sz="2000" dirty="0"/>
              <a:t>At least one instance-level probability </a:t>
            </a:r>
            <a:r>
              <a:rPr lang="en-US" sz="2000" dirty="0" smtClean="0"/>
              <a:t>is 1 </a:t>
            </a:r>
            <a:r>
              <a:rPr lang="en-US" sz="2000" dirty="0"/>
              <a:t>→ </a:t>
            </a:r>
            <a:r>
              <a:rPr lang="en-US" sz="2000" dirty="0" smtClean="0"/>
              <a:t>bag-level probability is </a:t>
            </a:r>
            <a:r>
              <a:rPr lang="en-US" sz="2000" dirty="0"/>
              <a:t>1</a:t>
            </a:r>
          </a:p>
          <a:p>
            <a:r>
              <a:rPr lang="en-US" sz="2300" dirty="0" smtClean="0"/>
              <a:t>Gradient descent can be used to maximize the likelihood of the model</a:t>
            </a:r>
            <a:endParaRPr lang="en-US" sz="2000" dirty="0" smtClean="0"/>
          </a:p>
          <a:p>
            <a:r>
              <a:rPr lang="en-US" sz="2300" dirty="0" smtClean="0"/>
              <a:t>Diverse density is </a:t>
            </a:r>
            <a:r>
              <a:rPr lang="en-US" sz="2300" dirty="0"/>
              <a:t>maximized when the reference point is located in an area where positive bags overlap and no negative bags are </a:t>
            </a:r>
            <a:r>
              <a:rPr lang="en-US" sz="2300" dirty="0" smtClean="0"/>
              <a:t>present</a:t>
            </a:r>
            <a:endParaRPr lang="en-US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17</a:t>
            </a:fld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9594" y="24424"/>
            <a:ext cx="8686086" cy="752172"/>
          </a:xfrm>
        </p:spPr>
        <p:txBody>
          <a:bodyPr wrap="square" lIns="90360" tIns="44280" rIns="90360" bIns="44280" anchor="t" anchorCtr="0">
            <a:noAutofit/>
          </a:bodyPr>
          <a:lstStyle/>
          <a:p>
            <a:pPr lvl="0"/>
            <a:r>
              <a:rPr lang="en-NZ" sz="3600" dirty="0" smtClean="0"/>
              <a:t>Semi-supervised and multi-instance learning</a:t>
            </a:r>
            <a:endParaRPr lang="en-NZ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9143" y="1250950"/>
            <a:ext cx="8148804" cy="313115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/>
            <a:r>
              <a:rPr lang="en-NZ" sz="2400" dirty="0" smtClean="0"/>
              <a:t>Semisupervised </a:t>
            </a:r>
            <a:r>
              <a:rPr lang="en-NZ" sz="2400" dirty="0"/>
              <a:t>learning</a:t>
            </a:r>
          </a:p>
          <a:p>
            <a:pPr lvl="1"/>
            <a:r>
              <a:rPr lang="en-NZ" sz="2000" dirty="0"/>
              <a:t>Clustering for </a:t>
            </a:r>
            <a:r>
              <a:rPr lang="en-NZ" sz="2000" dirty="0" smtClean="0"/>
              <a:t>classification</a:t>
            </a:r>
            <a:endParaRPr lang="en-NZ" sz="2000" dirty="0"/>
          </a:p>
          <a:p>
            <a:pPr lvl="1"/>
            <a:r>
              <a:rPr lang="en-NZ" sz="2000" dirty="0" smtClean="0"/>
              <a:t>Cotraining</a:t>
            </a:r>
          </a:p>
          <a:p>
            <a:pPr lvl="1"/>
            <a:r>
              <a:rPr lang="en-NZ" sz="2000" dirty="0" smtClean="0"/>
              <a:t>EM and cotraining</a:t>
            </a:r>
          </a:p>
          <a:p>
            <a:pPr lvl="1"/>
            <a:r>
              <a:rPr lang="en-NZ" sz="2000" dirty="0" smtClean="0"/>
              <a:t>Neural network approaches</a:t>
            </a:r>
            <a:endParaRPr lang="en-NZ" sz="2000" dirty="0"/>
          </a:p>
          <a:p>
            <a:pPr lvl="0"/>
            <a:r>
              <a:rPr lang="en-NZ" sz="2400" dirty="0"/>
              <a:t>Multi-instance learning</a:t>
            </a:r>
          </a:p>
          <a:p>
            <a:pPr lvl="1"/>
            <a:r>
              <a:rPr lang="en-NZ" sz="2000" dirty="0" smtClean="0"/>
              <a:t>Converting to single-instance learning</a:t>
            </a:r>
          </a:p>
          <a:p>
            <a:pPr lvl="1"/>
            <a:r>
              <a:rPr lang="en-NZ" sz="2000" dirty="0" smtClean="0"/>
              <a:t>Upgrading learning algorithms</a:t>
            </a:r>
          </a:p>
          <a:p>
            <a:pPr lvl="1"/>
            <a:r>
              <a:rPr lang="en-NZ" sz="2000" dirty="0" smtClean="0"/>
              <a:t>Dedicated multi-instance methods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727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/>
              <a:t>Semisupervised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6830" y="1172561"/>
            <a:ext cx="7983491" cy="5055509"/>
          </a:xfrm>
        </p:spPr>
        <p:txBody>
          <a:bodyPr/>
          <a:lstStyle/>
          <a:p>
            <a:pPr lvl="0"/>
            <a:r>
              <a:rPr lang="en-US" sz="2400" i="1" dirty="0" err="1"/>
              <a:t>Semisupervised</a:t>
            </a:r>
            <a:r>
              <a:rPr lang="en-US" sz="2400" i="1" dirty="0"/>
              <a:t> learning</a:t>
            </a:r>
            <a:r>
              <a:rPr lang="en-US" sz="2400" dirty="0"/>
              <a:t>: attempts to use unlabeled data as well as labeled data</a:t>
            </a:r>
          </a:p>
          <a:p>
            <a:pPr lvl="1"/>
            <a:r>
              <a:rPr lang="en-US" sz="2000" dirty="0"/>
              <a:t>The aim is to improve classification performance</a:t>
            </a:r>
          </a:p>
          <a:p>
            <a:pPr lvl="0"/>
            <a:r>
              <a:rPr lang="en-US" sz="2400" dirty="0"/>
              <a:t>Why try to do this? </a:t>
            </a:r>
            <a:r>
              <a:rPr lang="en-US" sz="2400" dirty="0" smtClean="0"/>
              <a:t>Because unlabeled </a:t>
            </a:r>
            <a:r>
              <a:rPr lang="en-US" sz="2400" dirty="0"/>
              <a:t>data is often plentiful and labeling data can be expensive</a:t>
            </a:r>
          </a:p>
          <a:p>
            <a:pPr lvl="1"/>
            <a:r>
              <a:rPr lang="en-US" sz="2000" dirty="0"/>
              <a:t>Web mining: classifying web pages</a:t>
            </a:r>
          </a:p>
          <a:p>
            <a:pPr lvl="1"/>
            <a:r>
              <a:rPr lang="en-US" sz="2000" dirty="0"/>
              <a:t>Text mining: identifying names in text</a:t>
            </a:r>
          </a:p>
          <a:p>
            <a:pPr lvl="1"/>
            <a:r>
              <a:rPr lang="en-US" sz="2000" dirty="0"/>
              <a:t>Video mining: classifying people in the news</a:t>
            </a:r>
          </a:p>
          <a:p>
            <a:pPr lvl="0"/>
            <a:r>
              <a:rPr lang="en-US" sz="2400" dirty="0"/>
              <a:t>Leveraging the large pool of unlabeled examples would be very attractive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3</a:t>
            </a:fld>
            <a:endParaRPr lang="en-N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4339" y="-174858"/>
            <a:ext cx="76501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Clustering for classification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5960" y="1079500"/>
            <a:ext cx="8166862" cy="4996752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We have seen how to use EM for learning a mixture model for clustering, with one mixture component per cluster</a:t>
            </a:r>
          </a:p>
          <a:p>
            <a:pPr lvl="0"/>
            <a:r>
              <a:rPr lang="en-US" sz="2400" dirty="0" smtClean="0"/>
              <a:t>Naïve Bayes can be viewed as applying a mixture model with one component distribution per class</a:t>
            </a:r>
          </a:p>
          <a:p>
            <a:pPr lvl="0"/>
            <a:r>
              <a:rPr lang="en-US" sz="2400" dirty="0" smtClean="0"/>
              <a:t>Can we combine the two?</a:t>
            </a:r>
          </a:p>
          <a:p>
            <a:pPr lvl="0"/>
            <a:r>
              <a:rPr lang="en-US" sz="2400" dirty="0" smtClean="0"/>
              <a:t>Idea</a:t>
            </a:r>
            <a:r>
              <a:rPr lang="en-US" sz="2400" dirty="0"/>
              <a:t>: use naïve Bayes on labeled examples and then apply EM</a:t>
            </a:r>
          </a:p>
          <a:p>
            <a:pPr lvl="1"/>
            <a:r>
              <a:rPr lang="en-US" sz="2000" dirty="0"/>
              <a:t>First, build naïve Bayes model on labeled data</a:t>
            </a:r>
          </a:p>
          <a:p>
            <a:pPr lvl="1"/>
            <a:r>
              <a:rPr lang="en-US" sz="2000" dirty="0"/>
              <a:t>Second, label unlabeled data based on class probabilities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“expectation” step)</a:t>
            </a:r>
          </a:p>
          <a:p>
            <a:pPr lvl="1"/>
            <a:r>
              <a:rPr lang="en-US" sz="2000" dirty="0"/>
              <a:t>Third, train new naïve Bayes model based on all the data (“maximization” step)</a:t>
            </a:r>
          </a:p>
          <a:p>
            <a:pPr lvl="1"/>
            <a:r>
              <a:rPr lang="en-US" sz="2000" dirty="0"/>
              <a:t>Fourth, repeat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step until convergence</a:t>
            </a:r>
          </a:p>
          <a:p>
            <a:pPr lvl="0"/>
            <a:r>
              <a:rPr lang="en-US" sz="2400" dirty="0"/>
              <a:t>Essentially the same as EM for clustering with fixed cluster membership probabilities for </a:t>
            </a:r>
            <a:r>
              <a:rPr lang="en-US" sz="2400" dirty="0" smtClean="0"/>
              <a:t>the labeled data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4</a:t>
            </a:fld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Comments on this approach 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079500"/>
            <a:ext cx="8329675" cy="5051127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Assumes conditional independence </a:t>
            </a:r>
          </a:p>
          <a:p>
            <a:pPr lvl="0"/>
            <a:r>
              <a:rPr lang="en-US" sz="2400" dirty="0" smtClean="0"/>
              <a:t>Has </a:t>
            </a:r>
            <a:r>
              <a:rPr lang="en-US" sz="2400" dirty="0"/>
              <a:t>been applied successfully to document </a:t>
            </a:r>
            <a:r>
              <a:rPr lang="en-US" sz="2400" dirty="0" smtClean="0"/>
              <a:t>classification:</a:t>
            </a:r>
            <a:endParaRPr lang="en-US" sz="2400" dirty="0"/>
          </a:p>
          <a:p>
            <a:pPr lvl="1"/>
            <a:r>
              <a:rPr lang="en-US" sz="2000" dirty="0"/>
              <a:t>Certain phrases are indicative of classes</a:t>
            </a:r>
          </a:p>
          <a:p>
            <a:pPr lvl="1"/>
            <a:r>
              <a:rPr lang="en-US" sz="2000" dirty="0"/>
              <a:t>Some of these phrases occur only in the unlabeled data, some in both </a:t>
            </a:r>
            <a:r>
              <a:rPr lang="en-US" sz="2000" dirty="0" smtClean="0"/>
              <a:t>the labeled and the unlabeled data</a:t>
            </a:r>
            <a:endParaRPr lang="en-US" sz="2000" dirty="0"/>
          </a:p>
          <a:p>
            <a:pPr lvl="1"/>
            <a:r>
              <a:rPr lang="en-US" sz="2000" dirty="0"/>
              <a:t>EM can generalize the model </a:t>
            </a:r>
            <a:r>
              <a:rPr lang="en-US" sz="2000" dirty="0" smtClean="0"/>
              <a:t>beyond the labeled data by </a:t>
            </a:r>
            <a:r>
              <a:rPr lang="en-US" sz="2000" dirty="0"/>
              <a:t>taking advantage of co-</a:t>
            </a:r>
            <a:r>
              <a:rPr lang="en-US" sz="2000" dirty="0" smtClean="0"/>
              <a:t>occurrences </a:t>
            </a:r>
            <a:r>
              <a:rPr lang="en-US" sz="2000" dirty="0"/>
              <a:t>of these phrases</a:t>
            </a:r>
            <a:endParaRPr lang="en-US" sz="2400" dirty="0"/>
          </a:p>
          <a:p>
            <a:pPr lvl="0"/>
            <a:r>
              <a:rPr lang="en-US" sz="2400" dirty="0"/>
              <a:t>Refinement 1: reduce weight of unlabeled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000" dirty="0" smtClean="0"/>
              <a:t>Introduce parameter that enables the user to give less weight to the unlabeled data during the learning process</a:t>
            </a:r>
            <a:endParaRPr lang="en-US" sz="2000" dirty="0"/>
          </a:p>
          <a:p>
            <a:pPr lvl="0"/>
            <a:r>
              <a:rPr lang="en-US" sz="2400" dirty="0"/>
              <a:t>Refinement 2: allow multiple clusters per </a:t>
            </a:r>
            <a:r>
              <a:rPr lang="en-US" sz="2400" dirty="0" smtClean="0"/>
              <a:t>class</a:t>
            </a:r>
          </a:p>
          <a:p>
            <a:pPr lvl="1"/>
            <a:r>
              <a:rPr lang="en-US" sz="2000" dirty="0" smtClean="0"/>
              <a:t>We can extend the mixture model to have multiple components per class, not just one component</a:t>
            </a:r>
          </a:p>
          <a:p>
            <a:pPr lvl="1"/>
            <a:r>
              <a:rPr lang="en-US" sz="2000" dirty="0" smtClean="0"/>
              <a:t>Modify maximization step to not only probabilistically label each example with classes but to assign it probabilistically to components within a class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5</a:t>
            </a:fld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28809" y="-179388"/>
            <a:ext cx="4880301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Co-training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6580" y="875646"/>
            <a:ext cx="7676646" cy="5681171"/>
          </a:xfrm>
        </p:spPr>
        <p:txBody>
          <a:bodyPr wrap="square">
            <a:spAutoFit/>
          </a:bodyPr>
          <a:lstStyle/>
          <a:p>
            <a:pPr lvl="0"/>
            <a:r>
              <a:rPr lang="en-US" sz="2400" i="1" dirty="0" err="1" smtClean="0"/>
              <a:t>Cotraining</a:t>
            </a:r>
            <a:r>
              <a:rPr lang="en-US" sz="2400" i="1" dirty="0" smtClean="0"/>
              <a:t> </a:t>
            </a:r>
            <a:r>
              <a:rPr lang="en-US" sz="2400" dirty="0" smtClean="0"/>
              <a:t>is another well-known method for semi-supervised learning</a:t>
            </a:r>
            <a:endParaRPr lang="en-US" sz="2400" i="1" dirty="0" smtClean="0"/>
          </a:p>
          <a:p>
            <a:pPr lvl="0"/>
            <a:r>
              <a:rPr lang="en-US" sz="2400" dirty="0" smtClean="0"/>
              <a:t>Exploits </a:t>
            </a:r>
            <a:r>
              <a:rPr lang="en-US" sz="2400" i="1" dirty="0" smtClean="0"/>
              <a:t>multiple </a:t>
            </a:r>
            <a:r>
              <a:rPr lang="en-US" sz="2400" i="1" dirty="0"/>
              <a:t>views</a:t>
            </a:r>
            <a:r>
              <a:rPr lang="en-US" sz="2400" dirty="0"/>
              <a:t> (multiple sets of attributes</a:t>
            </a:r>
            <a:r>
              <a:rPr lang="en-US" sz="2400" dirty="0" smtClean="0"/>
              <a:t>) for learning from labeled and unlabeled data</a:t>
            </a:r>
          </a:p>
          <a:p>
            <a:pPr lvl="0"/>
            <a:r>
              <a:rPr lang="en-US" sz="2400" dirty="0" smtClean="0"/>
              <a:t>Web pages: classic example of data with multiple views</a:t>
            </a:r>
            <a:endParaRPr lang="en-US" sz="2400" dirty="0"/>
          </a:p>
          <a:p>
            <a:pPr lvl="1"/>
            <a:r>
              <a:rPr lang="en-US" sz="2000" dirty="0"/>
              <a:t>First set of attributes describes content of web page</a:t>
            </a:r>
          </a:p>
          <a:p>
            <a:pPr lvl="1"/>
            <a:r>
              <a:rPr lang="en-US" sz="2000" dirty="0"/>
              <a:t>Second set of attributes describes links that link to the web </a:t>
            </a:r>
            <a:r>
              <a:rPr lang="en-US" sz="2000" dirty="0" smtClean="0"/>
              <a:t>page</a:t>
            </a:r>
          </a:p>
          <a:p>
            <a:r>
              <a:rPr lang="en-US" sz="2300" dirty="0" err="1" smtClean="0"/>
              <a:t>Cotraining</a:t>
            </a:r>
            <a:r>
              <a:rPr lang="en-US" sz="2300" dirty="0" smtClean="0"/>
              <a:t> algorithm:</a:t>
            </a:r>
            <a:endParaRPr lang="en-US" sz="2300" dirty="0"/>
          </a:p>
          <a:p>
            <a:pPr lvl="1"/>
            <a:r>
              <a:rPr lang="en-US" sz="2000" dirty="0"/>
              <a:t>Step 1: build </a:t>
            </a:r>
            <a:r>
              <a:rPr lang="en-US" sz="2000" dirty="0" smtClean="0"/>
              <a:t>classification model </a:t>
            </a:r>
            <a:r>
              <a:rPr lang="en-US" sz="2000" dirty="0"/>
              <a:t>from each view</a:t>
            </a:r>
          </a:p>
          <a:p>
            <a:pPr lvl="1"/>
            <a:r>
              <a:rPr lang="en-US" sz="2000" dirty="0"/>
              <a:t>Step 2: use models to assign labels to unlabeled data</a:t>
            </a:r>
          </a:p>
          <a:p>
            <a:pPr lvl="1"/>
            <a:r>
              <a:rPr lang="en-US" sz="2000" dirty="0"/>
              <a:t>Step 3: select those unlabeled examples that were most confidently predicted (ideally, preserving ratio of classes)</a:t>
            </a:r>
          </a:p>
          <a:p>
            <a:pPr lvl="1"/>
            <a:r>
              <a:rPr lang="en-US" sz="2000" dirty="0"/>
              <a:t>Step 4: add those examples to the training set</a:t>
            </a:r>
          </a:p>
          <a:p>
            <a:pPr lvl="1"/>
            <a:r>
              <a:rPr lang="en-US" sz="2000" dirty="0"/>
              <a:t>Step 5: go to Step 1 until </a:t>
            </a:r>
            <a:r>
              <a:rPr lang="en-US" sz="2000" dirty="0" smtClean="0"/>
              <a:t>unlabeled data has been exhausted</a:t>
            </a:r>
            <a:endParaRPr lang="en-US" dirty="0"/>
          </a:p>
          <a:p>
            <a:pPr lvl="0"/>
            <a:r>
              <a:rPr lang="en-US" sz="2400" dirty="0"/>
              <a:t>Assumption: views are </a:t>
            </a:r>
            <a:r>
              <a:rPr lang="en-US" sz="2400" dirty="0" smtClean="0"/>
              <a:t>independent (but </a:t>
            </a:r>
            <a:r>
              <a:rPr lang="en-US" sz="2400" dirty="0" err="1" smtClean="0"/>
              <a:t>cotraining</a:t>
            </a:r>
            <a:r>
              <a:rPr lang="en-US" sz="2400" dirty="0" smtClean="0"/>
              <a:t> appears to work also when views are dependent)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6</a:t>
            </a:fld>
            <a:endParaRPr lang="en-N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Combining EM </a:t>
            </a:r>
            <a:r>
              <a:rPr lang="en-US" sz="3600" dirty="0"/>
              <a:t>and </a:t>
            </a:r>
            <a:r>
              <a:rPr lang="en-US" sz="3600" dirty="0" err="1" smtClean="0"/>
              <a:t>cotraining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6378" y="1323459"/>
            <a:ext cx="7513222" cy="489954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We can combine EM and </a:t>
            </a:r>
            <a:r>
              <a:rPr lang="en-US" sz="2400" dirty="0" err="1" smtClean="0"/>
              <a:t>cotraining</a:t>
            </a:r>
            <a:r>
              <a:rPr lang="en-US" sz="2400" dirty="0" smtClean="0"/>
              <a:t> for semi-supervised learning to yield the </a:t>
            </a:r>
            <a:r>
              <a:rPr lang="en-US" sz="2400" i="1" dirty="0" smtClean="0"/>
              <a:t>co-EM</a:t>
            </a:r>
            <a:r>
              <a:rPr lang="en-US" sz="2400" dirty="0" smtClean="0"/>
              <a:t> method</a:t>
            </a:r>
          </a:p>
          <a:p>
            <a:pPr lvl="0"/>
            <a:r>
              <a:rPr lang="en-US" sz="2400" dirty="0" smtClean="0"/>
              <a:t>Works like the basic EM approach, </a:t>
            </a:r>
            <a:r>
              <a:rPr lang="en-US" sz="2400" dirty="0"/>
              <a:t>but </a:t>
            </a:r>
            <a:r>
              <a:rPr lang="en-US" sz="2400" dirty="0" smtClean="0"/>
              <a:t>view/classifier </a:t>
            </a:r>
            <a:r>
              <a:rPr lang="en-US" sz="2400" dirty="0"/>
              <a:t>is switched in each iteration of EM</a:t>
            </a:r>
          </a:p>
          <a:p>
            <a:pPr lvl="1"/>
            <a:r>
              <a:rPr lang="en-US" sz="2000" dirty="0"/>
              <a:t>Uses all the unlabeled </a:t>
            </a:r>
            <a:r>
              <a:rPr lang="en-US" sz="2000" dirty="0" smtClean="0"/>
              <a:t>instances, weighted using the classifiers’ class probability estimates, for training in each iteration</a:t>
            </a:r>
          </a:p>
          <a:p>
            <a:pPr lvl="1"/>
            <a:r>
              <a:rPr lang="en-US" sz="2000" dirty="0" smtClean="0"/>
              <a:t>Basic </a:t>
            </a:r>
            <a:r>
              <a:rPr lang="en-US" sz="2000" dirty="0" err="1" smtClean="0"/>
              <a:t>cotraining</a:t>
            </a:r>
            <a:r>
              <a:rPr lang="en-US" sz="2000" dirty="0" smtClean="0"/>
              <a:t> method assigns hard labels instead</a:t>
            </a:r>
            <a:endParaRPr lang="en-US" sz="2000" dirty="0"/>
          </a:p>
          <a:p>
            <a:pPr lvl="0"/>
            <a:r>
              <a:rPr lang="en-US" sz="2400" dirty="0" smtClean="0"/>
              <a:t>The </a:t>
            </a:r>
            <a:r>
              <a:rPr lang="en-US" sz="2400" i="1" dirty="0" smtClean="0"/>
              <a:t>co-EM </a:t>
            </a:r>
            <a:r>
              <a:rPr lang="en-US" sz="2400" dirty="0" smtClean="0"/>
              <a:t>method has also </a:t>
            </a:r>
            <a:r>
              <a:rPr lang="en-US" sz="2400" dirty="0"/>
              <a:t>been used successfully with support vector </a:t>
            </a:r>
            <a:r>
              <a:rPr lang="en-US" sz="2400" dirty="0" smtClean="0"/>
              <a:t>machines, adapted to deal with weights</a:t>
            </a:r>
            <a:endParaRPr lang="en-US" sz="2400" dirty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ogistic </a:t>
            </a:r>
            <a:r>
              <a:rPr lang="en-US" sz="2000" dirty="0"/>
              <a:t>models </a:t>
            </a:r>
            <a:r>
              <a:rPr lang="en-US" sz="2000" dirty="0" smtClean="0"/>
              <a:t>are fit </a:t>
            </a:r>
            <a:r>
              <a:rPr lang="en-US" sz="2000" dirty="0"/>
              <a:t>to </a:t>
            </a:r>
            <a:r>
              <a:rPr lang="en-US" sz="2000" dirty="0" smtClean="0"/>
              <a:t>the output </a:t>
            </a:r>
            <a:r>
              <a:rPr lang="en-US" sz="2000" dirty="0"/>
              <a:t>of </a:t>
            </a:r>
            <a:r>
              <a:rPr lang="en-US" sz="2000" dirty="0" smtClean="0"/>
              <a:t>the SVMs to obtain class probability estimates</a:t>
            </a:r>
            <a:endParaRPr lang="en-US" sz="2000" dirty="0"/>
          </a:p>
          <a:p>
            <a:pPr lvl="0"/>
            <a:r>
              <a:rPr lang="en-US" sz="2400" dirty="0" err="1" smtClean="0"/>
              <a:t>Cotraining</a:t>
            </a:r>
            <a:r>
              <a:rPr lang="en-US" sz="2400" dirty="0" smtClean="0"/>
              <a:t> and co-EM even seem </a:t>
            </a:r>
            <a:r>
              <a:rPr lang="en-US" sz="2400" dirty="0"/>
              <a:t>to work </a:t>
            </a:r>
            <a:r>
              <a:rPr lang="en-US" sz="2400" dirty="0" smtClean="0"/>
              <a:t>even when </a:t>
            </a:r>
            <a:r>
              <a:rPr lang="en-US" sz="2400" dirty="0"/>
              <a:t>views are chosen </a:t>
            </a:r>
            <a:r>
              <a:rPr lang="en-US" sz="2400" dirty="0" smtClean="0"/>
              <a:t>randomly</a:t>
            </a:r>
            <a:endParaRPr lang="en-US" sz="2400" dirty="0"/>
          </a:p>
          <a:p>
            <a:pPr lvl="1"/>
            <a:r>
              <a:rPr lang="en-US" sz="2000" dirty="0"/>
              <a:t>Why? Possibly because </a:t>
            </a:r>
            <a:r>
              <a:rPr lang="en-US" sz="2000" dirty="0" err="1" smtClean="0"/>
              <a:t>cotrained</a:t>
            </a:r>
            <a:r>
              <a:rPr lang="en-US" sz="2000" dirty="0" smtClean="0"/>
              <a:t> </a:t>
            </a:r>
            <a:r>
              <a:rPr lang="en-US" sz="2000" dirty="0"/>
              <a:t>classifier is more robust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7</a:t>
            </a:fld>
            <a:endParaRPr lang="en-N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Neural network approaches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5878" y="1323459"/>
            <a:ext cx="7627802" cy="4387868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Semi-supervised learning can also be applied in deep learning of neural network classifiers</a:t>
            </a:r>
          </a:p>
          <a:p>
            <a:pPr lvl="0"/>
            <a:r>
              <a:rPr lang="en-US" sz="2400" dirty="0" smtClean="0"/>
              <a:t>Unsupervised pre-training is a form of semi-supervised learning in deep learning</a:t>
            </a:r>
          </a:p>
          <a:p>
            <a:pPr lvl="1"/>
            <a:r>
              <a:rPr lang="en-US" sz="2000" dirty="0" smtClean="0"/>
              <a:t>Purely supervised deep learning is very effective when large amounts of labeled data are available</a:t>
            </a:r>
          </a:p>
          <a:p>
            <a:pPr lvl="1"/>
            <a:r>
              <a:rPr lang="en-US" sz="2000" dirty="0" smtClean="0"/>
              <a:t>Unsupervised pre-training based on unlabeled data can be useful when labeled data is scarce</a:t>
            </a:r>
          </a:p>
          <a:p>
            <a:r>
              <a:rPr lang="en-US" sz="2300" dirty="0" smtClean="0"/>
              <a:t>It is also possible to extend </a:t>
            </a:r>
            <a:r>
              <a:rPr lang="en-US" sz="2300" dirty="0" err="1" smtClean="0"/>
              <a:t>autoencoders</a:t>
            </a:r>
            <a:r>
              <a:rPr lang="en-US" sz="2300" dirty="0" smtClean="0"/>
              <a:t>, which are unsupervised, to include supervision when available</a:t>
            </a:r>
          </a:p>
          <a:p>
            <a:pPr lvl="1"/>
            <a:r>
              <a:rPr lang="en-US" sz="2000" dirty="0" smtClean="0"/>
              <a:t>Add branch to output layer of </a:t>
            </a:r>
            <a:r>
              <a:rPr lang="en-US" sz="2000" dirty="0" err="1" smtClean="0"/>
              <a:t>autoencoder</a:t>
            </a:r>
            <a:r>
              <a:rPr lang="en-US" sz="2000" dirty="0" smtClean="0"/>
              <a:t> that predicts class label</a:t>
            </a:r>
          </a:p>
          <a:p>
            <a:pPr lvl="1"/>
            <a:r>
              <a:rPr lang="en-US" sz="2000" dirty="0" smtClean="0"/>
              <a:t>Apply composite loss function that measures both reconstruction performance and classification performance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49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43887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Multi-instance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5674" y="965200"/>
            <a:ext cx="7839676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Multi-instance learning can be interpreted as a form of weakly supervised learning</a:t>
            </a:r>
          </a:p>
          <a:p>
            <a:pPr lvl="1"/>
            <a:r>
              <a:rPr lang="en-US" sz="2000" dirty="0" smtClean="0"/>
              <a:t>We do not get labels for the individual instances when learning, only labels for entire bags of instances</a:t>
            </a:r>
          </a:p>
          <a:p>
            <a:pPr lvl="0"/>
            <a:r>
              <a:rPr lang="en-US" sz="2400" dirty="0" smtClean="0"/>
              <a:t>An appealing approach to multi-instance learning is to transform the problem into a single</a:t>
            </a:r>
            <a:r>
              <a:rPr lang="en-US" sz="2400" dirty="0"/>
              <a:t>-instance </a:t>
            </a:r>
            <a:r>
              <a:rPr lang="en-US" sz="2400" dirty="0" smtClean="0"/>
              <a:t>learning one</a:t>
            </a:r>
          </a:p>
          <a:p>
            <a:pPr lvl="0"/>
            <a:r>
              <a:rPr lang="en-US" sz="2400" dirty="0" smtClean="0"/>
              <a:t>We have already </a:t>
            </a:r>
            <a:r>
              <a:rPr lang="en-US" sz="2400" dirty="0"/>
              <a:t>seen aggregation of </a:t>
            </a:r>
            <a:r>
              <a:rPr lang="en-US" sz="2400" i="1" dirty="0"/>
              <a:t>input</a:t>
            </a:r>
            <a:r>
              <a:rPr lang="en-US" sz="2400" dirty="0"/>
              <a:t> or </a:t>
            </a:r>
            <a:r>
              <a:rPr lang="en-US" sz="2400" i="1" dirty="0" smtClean="0"/>
              <a:t>output </a:t>
            </a:r>
            <a:r>
              <a:rPr lang="en-US" sz="2400" dirty="0" smtClean="0"/>
              <a:t>as very simple approaches to do this</a:t>
            </a:r>
            <a:endParaRPr lang="en-US" sz="2400" i="1" dirty="0"/>
          </a:p>
          <a:p>
            <a:pPr lvl="1"/>
            <a:r>
              <a:rPr lang="en-US" sz="2000" dirty="0" smtClean="0"/>
              <a:t>These approaches often work surprisingly </a:t>
            </a:r>
            <a:r>
              <a:rPr lang="en-US" sz="2000" dirty="0"/>
              <a:t>well in practice</a:t>
            </a:r>
          </a:p>
          <a:p>
            <a:pPr lvl="0"/>
            <a:r>
              <a:rPr lang="en-US" sz="2400" dirty="0"/>
              <a:t>Will fail in some </a:t>
            </a:r>
            <a:r>
              <a:rPr lang="en-US" sz="2400" dirty="0" smtClean="0"/>
              <a:t>situations, at least in theory</a:t>
            </a:r>
            <a:endParaRPr lang="en-US" sz="2400" dirty="0"/>
          </a:p>
          <a:p>
            <a:pPr lvl="1"/>
            <a:r>
              <a:rPr lang="en-US" sz="2000" dirty="0"/>
              <a:t>Aggregating the input loses a lot of information because attributes are condensed to summary statistics individually and </a:t>
            </a:r>
            <a:r>
              <a:rPr lang="en-US" sz="2000" dirty="0" smtClean="0"/>
              <a:t>independently</a:t>
            </a:r>
          </a:p>
          <a:p>
            <a:pPr lvl="1"/>
            <a:r>
              <a:rPr lang="en-US" sz="2000" dirty="0" smtClean="0"/>
              <a:t>Aggregating the output requires labeling all training instances with their bag’s label, which may not be ideal</a:t>
            </a:r>
            <a:endParaRPr lang="en-US" sz="2000" dirty="0"/>
          </a:p>
          <a:p>
            <a:pPr lvl="0"/>
            <a:r>
              <a:rPr lang="en-US" sz="2400" dirty="0"/>
              <a:t>Can </a:t>
            </a:r>
            <a:r>
              <a:rPr lang="en-US" sz="2400" dirty="0" smtClean="0"/>
              <a:t>we do better?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9</a:t>
            </a:fld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15124</TotalTime>
  <Words>1940</Words>
  <Application>Microsoft Macintosh PowerPoint</Application>
  <PresentationFormat>On-screen Show (4:3)</PresentationFormat>
  <Paragraphs>232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Semi-supervised and multi-instance learning</vt:lpstr>
      <vt:lpstr>Semisupervised learning</vt:lpstr>
      <vt:lpstr>Clustering for classification</vt:lpstr>
      <vt:lpstr>Comments on this approach </vt:lpstr>
      <vt:lpstr>Co-training</vt:lpstr>
      <vt:lpstr>Combining EM and cotraining</vt:lpstr>
      <vt:lpstr>Neural network approaches</vt:lpstr>
      <vt:lpstr>Multi-instance learning</vt:lpstr>
      <vt:lpstr>Converting to single-instance learning</vt:lpstr>
      <vt:lpstr>How to find suitable partitions?</vt:lpstr>
      <vt:lpstr>Soft partitions</vt:lpstr>
      <vt:lpstr>Labeling instances for multi-instance learning</vt:lpstr>
      <vt:lpstr>Upgrading learning algorithms</vt:lpstr>
      <vt:lpstr>Upgrading similarity-based learning</vt:lpstr>
      <vt:lpstr>Dedicated multi-instance methods</vt:lpstr>
      <vt:lpstr>Diverse density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Ian H. Witten</dc:creator>
  <cp:lastModifiedBy>Eibe Frank</cp:lastModifiedBy>
  <cp:revision>572</cp:revision>
  <cp:lastPrinted>2003-03-05T10:12:08Z</cp:lastPrinted>
  <dcterms:created xsi:type="dcterms:W3CDTF">1998-04-13T16:48:28Z</dcterms:created>
  <dcterms:modified xsi:type="dcterms:W3CDTF">2016-11-09T00:02:38Z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