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E33F-5FE1-462F-9547-FA84E8569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1175160"/>
            <a:ext cx="9084009" cy="262670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400" dirty="0"/>
              <a:t>The Anchoring Effect in Decision-Making with Visual Analytics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77D99-C919-473C-B31B-384D81390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5"/>
            <a:ext cx="8637072" cy="1244982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                                 Dineshkumar Kumar</a:t>
            </a:r>
          </a:p>
          <a:p>
            <a:r>
              <a:rPr lang="en-US" dirty="0"/>
              <a:t>                                                                               U34117554</a:t>
            </a:r>
          </a:p>
        </p:txBody>
      </p:sp>
    </p:spTree>
    <p:extLst>
      <p:ext uri="{BB962C8B-B14F-4D97-AF65-F5344CB8AC3E}">
        <p14:creationId xmlns:p14="http://schemas.microsoft.com/office/powerpoint/2010/main" val="214972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DA31-6009-4FB7-A63D-6046FCEF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4D07-DC11-4196-B0E8-99FE63FE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Anchoring bias does transfer to visual analytics. </a:t>
            </a:r>
          </a:p>
          <a:p>
            <a:r>
              <a:rPr lang="en-US" dirty="0"/>
              <a:t>The visual anchor seems to significantly impact the decision-making process</a:t>
            </a:r>
          </a:p>
          <a:p>
            <a:r>
              <a:rPr lang="en-US" dirty="0"/>
              <a:t>Numerical anchor has a significant effect on the decision-making outcome</a:t>
            </a:r>
          </a:p>
        </p:txBody>
      </p:sp>
    </p:spTree>
    <p:extLst>
      <p:ext uri="{BB962C8B-B14F-4D97-AF65-F5344CB8AC3E}">
        <p14:creationId xmlns:p14="http://schemas.microsoft.com/office/powerpoint/2010/main" val="350365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E7A6F0-5CD3-481E-B0F2-E7F99FE675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511290DF-4975-4FCD-8B8D-BBC86B8366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45" name="Group 18">
            <a:extLst>
              <a:ext uri="{FF2B5EF4-FFF2-40B4-BE49-F238E27FC236}">
                <a16:creationId xmlns:a16="http://schemas.microsoft.com/office/drawing/2014/main" id="{357CA18A-A333-4DCB-842B-76827D2ECB2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22">
            <a:extLst>
              <a:ext uri="{FF2B5EF4-FFF2-40B4-BE49-F238E27FC236}">
                <a16:creationId xmlns:a16="http://schemas.microsoft.com/office/drawing/2014/main" id="{D9FE1511-6E1B-4F0E-8FF0-958527181C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4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025CEF6D-5E98-4B5C-A10F-7459C1EEF10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C73161-1E4E-4E6A-91B2-E885CF8FFBA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61A8151-734F-49A3-99FF-08BABB64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967819"/>
            <a:ext cx="3202716" cy="2788966"/>
          </a:xfrm>
        </p:spPr>
        <p:txBody>
          <a:bodyPr>
            <a:normAutofit/>
          </a:bodyPr>
          <a:lstStyle/>
          <a:p>
            <a:r>
              <a:rPr lang="en-US" dirty="0"/>
              <a:t>Avoiding Anchoring effect 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5CAEC11C-262E-44C6-B76D-37E85C6FE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Consider the relevant factors: Figure out what’s important before starting to generate solutions</a:t>
            </a:r>
          </a:p>
          <a:p>
            <a:r>
              <a:rPr lang="en-US" sz="1800" dirty="0">
                <a:solidFill>
                  <a:srgbClr val="000000"/>
                </a:solidFill>
              </a:rPr>
              <a:t>Reduce the impact of anchoring: List all of the arguments that reduces the number of  anchors</a:t>
            </a:r>
          </a:p>
          <a:p>
            <a:r>
              <a:rPr lang="en-US" sz="1800" dirty="0">
                <a:solidFill>
                  <a:srgbClr val="000000"/>
                </a:solidFill>
              </a:rPr>
              <a:t>Seek multiple perspectives: Seek multiple aspects of  information &amp; data</a:t>
            </a:r>
          </a:p>
        </p:txBody>
      </p:sp>
    </p:spTree>
    <p:extLst>
      <p:ext uri="{BB962C8B-B14F-4D97-AF65-F5344CB8AC3E}">
        <p14:creationId xmlns:p14="http://schemas.microsoft.com/office/powerpoint/2010/main" val="117367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2">
            <a:extLst>
              <a:ext uri="{FF2B5EF4-FFF2-40B4-BE49-F238E27FC236}">
                <a16:creationId xmlns:a16="http://schemas.microsoft.com/office/drawing/2014/main" id="{0CABCAE3-64FC-4149-819F-2C1812824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4" name="Picture 34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012FDCFE-9AD2-4D8A-8CBF-B3AA37EBF6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36">
            <a:extLst>
              <a:ext uri="{FF2B5EF4-FFF2-40B4-BE49-F238E27FC236}">
                <a16:creationId xmlns:a16="http://schemas.microsoft.com/office/drawing/2014/main" id="{FBD463FC-4CA8-4FF4-85A3-AF9F4B98D21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38">
            <a:extLst>
              <a:ext uri="{FF2B5EF4-FFF2-40B4-BE49-F238E27FC236}">
                <a16:creationId xmlns:a16="http://schemas.microsoft.com/office/drawing/2014/main" id="{BECF35C3-8B44-4F4B-BD25-4C01823DB2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40">
            <a:extLst>
              <a:ext uri="{FF2B5EF4-FFF2-40B4-BE49-F238E27FC236}">
                <a16:creationId xmlns:a16="http://schemas.microsoft.com/office/drawing/2014/main" id="{7F0FC757-0FB0-43DC-8A8C-A60D551754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42">
            <a:extLst>
              <a:ext uri="{FF2B5EF4-FFF2-40B4-BE49-F238E27FC236}">
                <a16:creationId xmlns:a16="http://schemas.microsoft.com/office/drawing/2014/main" id="{B078FCAE-E8BE-4215-8F37-55B5EE72F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60" name="Picture 44" descr="A picture containing indoor, furniture&#10;&#10;Description generated with high confidence">
            <a:extLst>
              <a:ext uri="{FF2B5EF4-FFF2-40B4-BE49-F238E27FC236}">
                <a16:creationId xmlns:a16="http://schemas.microsoft.com/office/drawing/2014/main" id="{FF48ABDD-EC14-4852-8085-531535B95FB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1" name="Straight Connector 46">
            <a:extLst>
              <a:ext uri="{FF2B5EF4-FFF2-40B4-BE49-F238E27FC236}">
                <a16:creationId xmlns:a16="http://schemas.microsoft.com/office/drawing/2014/main" id="{AF4E9326-7C69-4A33-9A45-62F659E4AE6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48">
            <a:extLst>
              <a:ext uri="{FF2B5EF4-FFF2-40B4-BE49-F238E27FC236}">
                <a16:creationId xmlns:a16="http://schemas.microsoft.com/office/drawing/2014/main" id="{4907A2B9-67D8-42FB-A373-67076DE4D3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1EDF98-4415-4462-AEA7-82AEA12058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744230B-ABEB-48BC-A302-410B6FBD463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A88BBAE4-1AA8-4249-AB11-FEFFDB51A7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28689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AF1CF6-A2E3-40FC-975A-E8E573D2329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3521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B66BB63F-565D-4C81-9EFF-9E93F85DE5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1" r="-2" b="19949"/>
          <a:stretch/>
        </p:blipFill>
        <p:spPr>
          <a:xfrm>
            <a:off x="6093926" y="1565973"/>
            <a:ext cx="4821551" cy="29669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89DB1D-CE35-4D4A-ABB0-41FC7BC321F5}"/>
              </a:ext>
            </a:extLst>
          </p:cNvPr>
          <p:cNvSpPr txBox="1"/>
          <p:nvPr/>
        </p:nvSpPr>
        <p:spPr>
          <a:xfrm>
            <a:off x="1452616" y="962902"/>
            <a:ext cx="3525640" cy="23808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atin typeface="+mj-lt"/>
                <a:ea typeface="+mj-ea"/>
                <a:cs typeface="+mj-cs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87178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50E8-B589-40E2-831A-0D2E90D9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anchoring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C9CA-93D6-4E9F-ADF4-3BC61EEED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form of cognitive bias , where individual focus too heavily on first piece of information offered, when making decisions</a:t>
            </a:r>
          </a:p>
          <a:p>
            <a:r>
              <a:rPr lang="en-US" dirty="0"/>
              <a:t>Individuals anchor to easily accessible information and adjust from it to estimate the true value often with insufficient evidence.</a:t>
            </a:r>
          </a:p>
          <a:p>
            <a:r>
              <a:rPr lang="en-US" dirty="0"/>
              <a:t>This paper provides experimental evidence of Anchoring effect in visual analytics and its effect on human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329445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2">
            <a:extLst>
              <a:ext uri="{FF2B5EF4-FFF2-40B4-BE49-F238E27FC236}">
                <a16:creationId xmlns:a16="http://schemas.microsoft.com/office/drawing/2014/main" id="{35C3D674-3D59-4E93-80CA-0C0A9095E8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EF2A81E1-BCBE-426B-8C09-33274E6940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39D1DDD4-5BB3-45BA-B9B3-06B62299A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18">
            <a:extLst>
              <a:ext uri="{FF2B5EF4-FFF2-40B4-BE49-F238E27FC236}">
                <a16:creationId xmlns:a16="http://schemas.microsoft.com/office/drawing/2014/main" id="{A24DAE64-2302-42EA-8239-F2F0775CA5A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0">
            <a:extLst>
              <a:ext uri="{FF2B5EF4-FFF2-40B4-BE49-F238E27FC236}">
                <a16:creationId xmlns:a16="http://schemas.microsoft.com/office/drawing/2014/main" id="{C884B8F8-FDC9-498B-9960-5D7260AFCB0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2" name="Content Placeholder 4">
            <a:extLst>
              <a:ext uri="{FF2B5EF4-FFF2-40B4-BE49-F238E27FC236}">
                <a16:creationId xmlns:a16="http://schemas.microsoft.com/office/drawing/2014/main" id="{0AEC23D1-9276-4141-BCD2-0859AAED3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607" y="4062532"/>
            <a:ext cx="4312594" cy="1565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B150E8-B589-40E2-831A-0D2E90D9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Anchoring effect example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EE259901-CE8F-4B0C-BF33-D3ADFE1F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139719" cy="3450613"/>
          </a:xfrm>
        </p:spPr>
        <p:txBody>
          <a:bodyPr>
            <a:normAutofit/>
          </a:bodyPr>
          <a:lstStyle/>
          <a:p>
            <a:r>
              <a:rPr lang="en-US" dirty="0"/>
              <a:t>What’s the length of Mississippi river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79160-8032-40AC-9115-521DC29B4085}"/>
              </a:ext>
            </a:extLst>
          </p:cNvPr>
          <p:cNvSpPr txBox="1"/>
          <p:nvPr/>
        </p:nvSpPr>
        <p:spPr>
          <a:xfrm>
            <a:off x="1873187" y="3045041"/>
            <a:ext cx="257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Arial" panose="020B0604020202020204" pitchFamily="34" charset="0"/>
              </a:rPr>
              <a:t>300 Miles Maybe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87761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2">
            <a:extLst>
              <a:ext uri="{FF2B5EF4-FFF2-40B4-BE49-F238E27FC236}">
                <a16:creationId xmlns:a16="http://schemas.microsoft.com/office/drawing/2014/main" id="{35C3D674-3D59-4E93-80CA-0C0A9095E8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EF2A81E1-BCBE-426B-8C09-33274E6940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39D1DDD4-5BB3-45BA-B9B3-06B62299A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18">
            <a:extLst>
              <a:ext uri="{FF2B5EF4-FFF2-40B4-BE49-F238E27FC236}">
                <a16:creationId xmlns:a16="http://schemas.microsoft.com/office/drawing/2014/main" id="{A24DAE64-2302-42EA-8239-F2F0775CA5A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0">
            <a:extLst>
              <a:ext uri="{FF2B5EF4-FFF2-40B4-BE49-F238E27FC236}">
                <a16:creationId xmlns:a16="http://schemas.microsoft.com/office/drawing/2014/main" id="{C884B8F8-FDC9-498B-9960-5D7260AFCB0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2" name="Content Placeholder 4">
            <a:extLst>
              <a:ext uri="{FF2B5EF4-FFF2-40B4-BE49-F238E27FC236}">
                <a16:creationId xmlns:a16="http://schemas.microsoft.com/office/drawing/2014/main" id="{0AEC23D1-9276-4141-BCD2-0859AAED3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61" y="2306466"/>
            <a:ext cx="10943313" cy="37470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B150E8-B589-40E2-831A-0D2E90D9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Anchoring effect example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EE259901-CE8F-4B0C-BF33-D3ADFE1F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853756"/>
            <a:ext cx="5139719" cy="3612590"/>
          </a:xfrm>
        </p:spPr>
        <p:txBody>
          <a:bodyPr>
            <a:normAutofit/>
          </a:bodyPr>
          <a:lstStyle/>
          <a:p>
            <a:r>
              <a:rPr lang="en-US" dirty="0"/>
              <a:t>What’s the length of Mississippi river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9F911-3231-442B-937E-1172846E5B61}"/>
              </a:ext>
            </a:extLst>
          </p:cNvPr>
          <p:cNvSpPr txBox="1"/>
          <p:nvPr/>
        </p:nvSpPr>
        <p:spPr>
          <a:xfrm>
            <a:off x="6169981" y="1853755"/>
            <a:ext cx="3542190" cy="38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2000 Miles </a:t>
            </a:r>
          </a:p>
        </p:txBody>
      </p:sp>
    </p:spTree>
    <p:extLst>
      <p:ext uri="{BB962C8B-B14F-4D97-AF65-F5344CB8AC3E}">
        <p14:creationId xmlns:p14="http://schemas.microsoft.com/office/powerpoint/2010/main" val="429215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6DFC-88AF-4683-88B5-D7F610E9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24786"/>
          </a:xfrm>
        </p:spPr>
        <p:txBody>
          <a:bodyPr/>
          <a:lstStyle/>
          <a:p>
            <a:r>
              <a:rPr lang="en-US" dirty="0"/>
              <a:t>Experimental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B988-E967-4CA8-9794-6A0F73057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580" y="1827120"/>
            <a:ext cx="9603275" cy="4456089"/>
          </a:xfrm>
        </p:spPr>
        <p:txBody>
          <a:bodyPr/>
          <a:lstStyle/>
          <a:p>
            <a:r>
              <a:rPr lang="en-US" dirty="0"/>
              <a:t>Analyzing large twitter data to identify ongoing , past and future event</a:t>
            </a:r>
          </a:p>
          <a:p>
            <a:r>
              <a:rPr lang="en-US" dirty="0"/>
              <a:t>The Visual anchor are devised into: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Associated with time (date)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Associated with geography</a:t>
            </a:r>
          </a:p>
          <a:p>
            <a:r>
              <a:rPr lang="en-US" dirty="0"/>
              <a:t>The Numerical anchor are devised into: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Lower than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Higher than</a:t>
            </a:r>
          </a:p>
          <a:p>
            <a:r>
              <a:rPr lang="en-US" dirty="0"/>
              <a:t>81 participants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B06F81A-2667-4CDA-A444-73460D23D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2" t="5385" r="4187" b="6799"/>
          <a:stretch/>
        </p:blipFill>
        <p:spPr>
          <a:xfrm>
            <a:off x="5509845" y="2249810"/>
            <a:ext cx="6572739" cy="318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3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176DA6-4BBF-42A4-9C94-E6613CCD6B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AB0AE-172B-4FB4-80C2-86CD6B8242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E96A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781C8611-84D5-441B-A4B6-7705C71BB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95" y="643467"/>
            <a:ext cx="880800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9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7077-61FC-4217-ACE1-B2B761ED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998D7-45F9-4572-8B40-C6F1419EE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325911" cy="345061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NimbusSanL-Regu"/>
              </a:rPr>
              <a:t>Geo+ </a:t>
            </a:r>
            <a:r>
              <a:rPr lang="en-US" dirty="0">
                <a:solidFill>
                  <a:srgbClr val="4D4D4D"/>
                </a:solidFill>
                <a:latin typeface="NimbusRomNo9L-Regu"/>
              </a:rPr>
              <a:t>high or low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NimbusSanL-Regu"/>
              </a:rPr>
              <a:t>anchor: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Do you think that the number of protest events in the state of California </a:t>
            </a:r>
            <a:r>
              <a:rPr lang="en-US" i="1" dirty="0">
                <a:solidFill>
                  <a:srgbClr val="4D4D4D"/>
                </a:solidFill>
                <a:latin typeface="CMMI10"/>
              </a:rPr>
              <a:t>&lt;</a:t>
            </a:r>
            <a:r>
              <a:rPr lang="en-US" dirty="0">
                <a:solidFill>
                  <a:srgbClr val="4D4D4D"/>
                </a:solidFill>
                <a:latin typeface="NimbusRomNo9L-Regu"/>
              </a:rPr>
              <a:t>geo anchor first</a:t>
            </a:r>
            <a:r>
              <a:rPr lang="en-US" i="1" dirty="0">
                <a:solidFill>
                  <a:srgbClr val="4D4D4D"/>
                </a:solidFill>
                <a:latin typeface="CMMI10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was higher or lower than 152 (or 8) </a:t>
            </a:r>
            <a:r>
              <a:rPr lang="en-US" i="1" dirty="0">
                <a:solidFill>
                  <a:srgbClr val="4D4D4D"/>
                </a:solidFill>
                <a:latin typeface="CMMI9"/>
              </a:rPr>
              <a:t>&lt;</a:t>
            </a:r>
            <a:r>
              <a:rPr lang="en-US" dirty="0">
                <a:solidFill>
                  <a:srgbClr val="4D4D4D"/>
                </a:solidFill>
                <a:latin typeface="NimbusRomNo9L-Regu"/>
              </a:rPr>
              <a:t>high (or low)</a:t>
            </a:r>
            <a:r>
              <a:rPr lang="en-US" dirty="0"/>
              <a:t> </a:t>
            </a:r>
            <a:r>
              <a:rPr lang="en-US" dirty="0">
                <a:solidFill>
                  <a:srgbClr val="4D4D4D"/>
                </a:solidFill>
                <a:latin typeface="NimbusRomNo9L-Regu"/>
              </a:rPr>
              <a:t>numerical anchor</a:t>
            </a:r>
            <a:r>
              <a:rPr lang="en-US" i="1" dirty="0">
                <a:solidFill>
                  <a:srgbClr val="4D4D4D"/>
                </a:solidFill>
                <a:latin typeface="CMMI9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between November 10, 2016 and November 24, 2016 </a:t>
            </a:r>
            <a:r>
              <a:rPr lang="en-US" i="1" dirty="0">
                <a:solidFill>
                  <a:srgbClr val="4D4D4D"/>
                </a:solidFill>
                <a:latin typeface="CMMI10"/>
              </a:rPr>
              <a:t>&lt;</a:t>
            </a:r>
            <a:r>
              <a:rPr lang="en-US" dirty="0">
                <a:solidFill>
                  <a:srgbClr val="4D4D4D"/>
                </a:solidFill>
                <a:latin typeface="NimbusRomNo9L-Regu"/>
              </a:rPr>
              <a:t>time anchor</a:t>
            </a:r>
            <a:r>
              <a:rPr lang="en-US" i="1" dirty="0">
                <a:solidFill>
                  <a:srgbClr val="4D4D4D"/>
                </a:solidFill>
                <a:latin typeface="CMMI1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?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NimbusSanL-Regu"/>
              </a:rPr>
              <a:t>Time + </a:t>
            </a:r>
            <a:r>
              <a:rPr lang="en-US" dirty="0"/>
              <a:t>high or low</a:t>
            </a:r>
            <a:r>
              <a:rPr lang="en-US" dirty="0">
                <a:solidFill>
                  <a:srgbClr val="000000"/>
                </a:solidFill>
                <a:latin typeface="NimbusSanL-Regu"/>
              </a:rPr>
              <a:t> anchor: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Do you think that the number of protest events between November 10, 2016 and November 24, 2016 </a:t>
            </a:r>
            <a:r>
              <a:rPr lang="en-US" i="1" dirty="0">
                <a:solidFill>
                  <a:srgbClr val="4D4D4D"/>
                </a:solidFill>
                <a:latin typeface="CMMI10"/>
              </a:rPr>
              <a:t>&lt;</a:t>
            </a:r>
            <a:r>
              <a:rPr lang="en-US" dirty="0">
                <a:solidFill>
                  <a:srgbClr val="4D4D4D"/>
                </a:solidFill>
                <a:latin typeface="NimbusRomNo9L-Regu"/>
              </a:rPr>
              <a:t>time anchor first</a:t>
            </a:r>
            <a:r>
              <a:rPr lang="en-US" i="1" dirty="0">
                <a:solidFill>
                  <a:srgbClr val="4D4D4D"/>
                </a:solidFill>
                <a:latin typeface="CMMI10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was higher or lower than 152 (or 8) </a:t>
            </a:r>
            <a:r>
              <a:rPr lang="en-US" i="1" dirty="0">
                <a:solidFill>
                  <a:srgbClr val="4D4D4D"/>
                </a:solidFill>
                <a:latin typeface="CMMI10"/>
              </a:rPr>
              <a:t>&lt;</a:t>
            </a:r>
            <a:r>
              <a:rPr lang="en-US" dirty="0">
                <a:solidFill>
                  <a:srgbClr val="4D4D4D"/>
                </a:solidFill>
                <a:latin typeface="NimbusRomNo9L-Regu"/>
              </a:rPr>
              <a:t>numerical anchor</a:t>
            </a:r>
            <a:r>
              <a:rPr lang="en-US" i="1" dirty="0">
                <a:solidFill>
                  <a:srgbClr val="4D4D4D"/>
                </a:solidFill>
                <a:latin typeface="CMMI10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in the state of California </a:t>
            </a:r>
            <a:r>
              <a:rPr lang="en-US" i="1" dirty="0">
                <a:solidFill>
                  <a:srgbClr val="4D4D4D"/>
                </a:solidFill>
                <a:latin typeface="CMMI10"/>
              </a:rPr>
              <a:t>&lt;</a:t>
            </a:r>
            <a:r>
              <a:rPr lang="en-US" dirty="0">
                <a:solidFill>
                  <a:srgbClr val="4D4D4D"/>
                </a:solidFill>
                <a:latin typeface="NimbusRomNo9L-Regu"/>
              </a:rPr>
              <a:t>geo anchor</a:t>
            </a:r>
            <a:r>
              <a:rPr lang="en-US" i="1" dirty="0">
                <a:solidFill>
                  <a:srgbClr val="4D4D4D"/>
                </a:solidFill>
                <a:latin typeface="CMMI1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NimbusRomNo9L-Regu"/>
              </a:rPr>
              <a:t>?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3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13A21A-6440-4CD4-9FC7-9EB2C70204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1616D6CB-399B-4A96-8AB5-27A9ACBFC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05" y="762001"/>
            <a:ext cx="11285048" cy="51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7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19E403-496F-4641-8C5C-FA049A0713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FE1D64F3-BC37-4B83-913E-481153826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874" y="3376535"/>
            <a:ext cx="8381308" cy="3481465"/>
          </a:xfrm>
          <a:prstGeom prst="rect">
            <a:avLst/>
          </a:prstGeom>
        </p:spPr>
      </p:pic>
      <p:pic>
        <p:nvPicPr>
          <p:cNvPr id="5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FD4524FB-F910-44D1-A292-531FC40E6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541" y="462574"/>
            <a:ext cx="8755641" cy="2789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2A4240-5F11-4F86-AA17-8D0447BAE033}"/>
              </a:ext>
            </a:extLst>
          </p:cNvPr>
          <p:cNvSpPr txBox="1"/>
          <p:nvPr/>
        </p:nvSpPr>
        <p:spPr>
          <a:xfrm>
            <a:off x="2010857" y="93242"/>
            <a:ext cx="793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of the amount of time spent in calendar and map views </a:t>
            </a:r>
          </a:p>
        </p:txBody>
      </p:sp>
    </p:spTree>
    <p:extLst>
      <p:ext uri="{BB962C8B-B14F-4D97-AF65-F5344CB8AC3E}">
        <p14:creationId xmlns:p14="http://schemas.microsoft.com/office/powerpoint/2010/main" val="1659563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888</TotalTime>
  <Words>341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CMMI10</vt:lpstr>
      <vt:lpstr>CMMI9</vt:lpstr>
      <vt:lpstr>Gill Sans MT</vt:lpstr>
      <vt:lpstr>NimbusRomNo9L-Regu</vt:lpstr>
      <vt:lpstr>NimbusSanL-Regu</vt:lpstr>
      <vt:lpstr>Wingdings</vt:lpstr>
      <vt:lpstr>Gallery</vt:lpstr>
      <vt:lpstr>                          The Anchoring Effect in Decision-Making with Visual Analytics </vt:lpstr>
      <vt:lpstr>About anchoring effect</vt:lpstr>
      <vt:lpstr>Anchoring effect example</vt:lpstr>
      <vt:lpstr>Anchoring effect example</vt:lpstr>
      <vt:lpstr>Experimental Study</vt:lpstr>
      <vt:lpstr>PowerPoint Presentation</vt:lpstr>
      <vt:lpstr>Anchor Design</vt:lpstr>
      <vt:lpstr>PowerPoint Presentation</vt:lpstr>
      <vt:lpstr>PowerPoint Presentation</vt:lpstr>
      <vt:lpstr>Results</vt:lpstr>
      <vt:lpstr>Avoiding Anchoring effect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Anchoring Effect in Decision-Making with Visual Analytics</dc:title>
  <dc:creator>Dineshkumar Kumar</dc:creator>
  <cp:lastModifiedBy>Dineshkumar Kumar</cp:lastModifiedBy>
  <cp:revision>38</cp:revision>
  <dcterms:created xsi:type="dcterms:W3CDTF">2018-03-17T17:12:49Z</dcterms:created>
  <dcterms:modified xsi:type="dcterms:W3CDTF">2018-03-19T05:49:51Z</dcterms:modified>
</cp:coreProperties>
</file>