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 Target="slides/slide1.xml"/><Relationship Id="rId19" Type="http://schemas.openxmlformats.org/officeDocument/2006/relationships/font" Target="fonts/Nunito-boldItalic.fntdata"/><Relationship Id="rId6" Type="http://schemas.openxmlformats.org/officeDocument/2006/relationships/slide" Target="slides/slide2.xml"/><Relationship Id="rId18"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5.png"/><Relationship Id="rId7" Type="http://schemas.openxmlformats.org/officeDocument/2006/relationships/image" Target="../media/image10.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7.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0" y="980926"/>
            <a:ext cx="5361300" cy="2290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Decision Graph Embedding for High-Resolution Manometry Diagnosis</a:t>
            </a:r>
            <a:endParaRPr/>
          </a:p>
        </p:txBody>
      </p:sp>
      <p:sp>
        <p:nvSpPr>
          <p:cNvPr id="129" name="Shape 129"/>
          <p:cNvSpPr txBox="1"/>
          <p:nvPr>
            <p:ph idx="1" type="subTitle"/>
          </p:nvPr>
        </p:nvSpPr>
        <p:spPr>
          <a:xfrm>
            <a:off x="1858700" y="3224647"/>
            <a:ext cx="5361300" cy="71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Julian Kreiser, Alexander Hann, Eugen Zizer, Timo Ropinski</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By: Bryce Maldonado</a:t>
            </a:r>
            <a:endParaRPr/>
          </a:p>
        </p:txBody>
      </p:sp>
      <p:sp>
        <p:nvSpPr>
          <p:cNvPr id="130" name="Shape 130"/>
          <p:cNvSpPr txBox="1"/>
          <p:nvPr/>
        </p:nvSpPr>
        <p:spPr>
          <a:xfrm>
            <a:off x="1324800" y="4137925"/>
            <a:ext cx="6494400" cy="75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Limitations and Solutions</a:t>
            </a:r>
            <a:endParaRPr/>
          </a:p>
        </p:txBody>
      </p:sp>
      <p:sp>
        <p:nvSpPr>
          <p:cNvPr id="204" name="Shape 20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Red-green colorblindness</a:t>
            </a:r>
            <a:endParaRPr/>
          </a:p>
          <a:p>
            <a:pPr indent="-298450" lvl="1" marL="914400" rtl="0">
              <a:spcBef>
                <a:spcPts val="0"/>
              </a:spcBef>
              <a:spcAft>
                <a:spcPts val="0"/>
              </a:spcAft>
              <a:buSzPts val="1100"/>
              <a:buChar char="➢"/>
            </a:pPr>
            <a:r>
              <a:rPr lang="en"/>
              <a:t>Use a red-blue color scheme</a:t>
            </a:r>
            <a:endParaRPr/>
          </a:p>
          <a:p>
            <a:pPr indent="-311150" lvl="0" marL="457200" rtl="0">
              <a:spcBef>
                <a:spcPts val="0"/>
              </a:spcBef>
              <a:spcAft>
                <a:spcPts val="0"/>
              </a:spcAft>
              <a:buSzPts val="1300"/>
              <a:buChar char="❖"/>
            </a:pPr>
            <a:r>
              <a:rPr lang="en"/>
              <a:t>Visualization space is not optimally utilized if all swallows fall in a single section, even when they are collapsable</a:t>
            </a:r>
            <a:endParaRPr/>
          </a:p>
          <a:p>
            <a:pPr indent="-311150" lvl="0" marL="457200" rtl="0">
              <a:spcBef>
                <a:spcPts val="0"/>
              </a:spcBef>
              <a:spcAft>
                <a:spcPts val="0"/>
              </a:spcAft>
              <a:buSzPts val="1300"/>
              <a:buChar char="❖"/>
            </a:pPr>
            <a:r>
              <a:rPr lang="en"/>
              <a:t>Symptomatology is left out of the diagnostic process</a:t>
            </a:r>
            <a:endParaRPr/>
          </a:p>
          <a:p>
            <a:pPr indent="-298450" lvl="1" marL="914400" rtl="0">
              <a:spcBef>
                <a:spcPts val="0"/>
              </a:spcBef>
              <a:spcAft>
                <a:spcPts val="0"/>
              </a:spcAft>
              <a:buSzPts val="1100"/>
              <a:buChar char="➢"/>
            </a:pPr>
            <a:r>
              <a:rPr lang="en"/>
              <a:t>Allow for the overlay of annotative notes</a:t>
            </a:r>
            <a:endParaRPr/>
          </a:p>
          <a:p>
            <a:pPr indent="-311150" lvl="0" marL="457200" rtl="0">
              <a:spcBef>
                <a:spcPts val="0"/>
              </a:spcBef>
              <a:spcAft>
                <a:spcPts val="0"/>
              </a:spcAft>
              <a:buSzPts val="1300"/>
              <a:buChar char="❖"/>
            </a:pPr>
            <a:r>
              <a:rPr lang="en"/>
              <a:t>Patients not accustomed to the catheter may not have normal swallows or may take time to get accustomed to swallowing with the catheter</a:t>
            </a:r>
            <a:endParaRPr/>
          </a:p>
          <a:p>
            <a:pPr indent="-298450" lvl="1" marL="914400" rtl="0">
              <a:spcBef>
                <a:spcPts val="0"/>
              </a:spcBef>
              <a:spcAft>
                <a:spcPts val="0"/>
              </a:spcAft>
              <a:buSzPts val="1100"/>
              <a:buChar char="➢"/>
            </a:pPr>
            <a:r>
              <a:rPr lang="en"/>
              <a:t>Annotative notes and perhaps number each individual swallow</a:t>
            </a:r>
            <a:endParaRPr/>
          </a:p>
          <a:p>
            <a:pPr indent="-311150" lvl="0" marL="457200" rtl="0">
              <a:spcBef>
                <a:spcPts val="0"/>
              </a:spcBef>
              <a:spcAft>
                <a:spcPts val="0"/>
              </a:spcAft>
              <a:buSzPts val="1300"/>
              <a:buChar char="❖"/>
            </a:pPr>
            <a:r>
              <a:rPr lang="en"/>
              <a:t>Results are based on small qualitative feedback</a:t>
            </a:r>
            <a:endParaRPr/>
          </a:p>
          <a:p>
            <a:pPr indent="-298450" lvl="1" marL="914400">
              <a:spcBef>
                <a:spcPts val="0"/>
              </a:spcBef>
              <a:spcAft>
                <a:spcPts val="0"/>
              </a:spcAft>
              <a:buSzPts val="1100"/>
              <a:buChar char="➢"/>
            </a:pPr>
            <a:r>
              <a:rPr lang="en"/>
              <a:t>Conduct much larger expert evaluation in the future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Bibliography</a:t>
            </a:r>
            <a:endParaRPr/>
          </a:p>
        </p:txBody>
      </p:sp>
      <p:sp>
        <p:nvSpPr>
          <p:cNvPr id="210" name="Shape 21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J. Kreiser, A. Hann, E. Zizer, and T. Ropinski, “Decision Graph Embedding for High-Resolution Manometry Diagnosis,” vol. 24, no. 1, pp. 873–882, 2018.</a:t>
            </a:r>
            <a:endParaRPr/>
          </a:p>
          <a:p>
            <a:pPr indent="0" lvl="0" marL="0">
              <a:spcBef>
                <a:spcPts val="1600"/>
              </a:spcBef>
              <a:spcAft>
                <a:spcPts val="0"/>
              </a:spcAft>
              <a:buNone/>
            </a:pPr>
            <a:r>
              <a:t/>
            </a:r>
            <a:endParaRPr/>
          </a:p>
          <a:p>
            <a:pPr indent="0" lvl="0" marL="0">
              <a:spcBef>
                <a:spcPts val="1600"/>
              </a:spcBef>
              <a:spcAft>
                <a:spcPts val="1600"/>
              </a:spcAft>
              <a:buNone/>
            </a:pPr>
            <a:r>
              <a:rPr lang="en"/>
              <a:t>[2] https://www.gikids.org/content/117/en/esophageal-manometry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Pertinent information</a:t>
            </a:r>
            <a:endParaRPr/>
          </a:p>
        </p:txBody>
      </p:sp>
      <p:sp>
        <p:nvSpPr>
          <p:cNvPr id="136" name="Shape 1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Esophageal manometry </a:t>
            </a:r>
            <a:endParaRPr/>
          </a:p>
          <a:p>
            <a:pPr indent="-298450" lvl="1" marL="914400" rtl="0">
              <a:spcBef>
                <a:spcPts val="0"/>
              </a:spcBef>
              <a:spcAft>
                <a:spcPts val="0"/>
              </a:spcAft>
              <a:buSzPts val="1100"/>
              <a:buChar char="➢"/>
            </a:pPr>
            <a:r>
              <a:rPr lang="en"/>
              <a:t>Manometry = evaluation of pressure</a:t>
            </a:r>
            <a:endParaRPr/>
          </a:p>
          <a:p>
            <a:pPr indent="-298450" lvl="1" marL="914400" rtl="0">
              <a:spcBef>
                <a:spcPts val="0"/>
              </a:spcBef>
              <a:spcAft>
                <a:spcPts val="0"/>
              </a:spcAft>
              <a:buSzPts val="1100"/>
              <a:buChar char="➢"/>
            </a:pPr>
            <a:r>
              <a:rPr lang="en"/>
              <a:t>Esophageal = esophagus</a:t>
            </a:r>
            <a:endParaRPr/>
          </a:p>
          <a:p>
            <a:pPr indent="-311150" lvl="0" marL="457200" rtl="0">
              <a:spcBef>
                <a:spcPts val="0"/>
              </a:spcBef>
              <a:spcAft>
                <a:spcPts val="0"/>
              </a:spcAft>
              <a:buSzPts val="1300"/>
              <a:buChar char="❖"/>
            </a:pPr>
            <a:r>
              <a:rPr lang="en"/>
              <a:t>Chicago Classification v3.0 (CC3)</a:t>
            </a:r>
            <a:endParaRPr/>
          </a:p>
          <a:p>
            <a:pPr indent="-298450" lvl="1" marL="914400" rtl="0">
              <a:spcBef>
                <a:spcPts val="0"/>
              </a:spcBef>
              <a:spcAft>
                <a:spcPts val="0"/>
              </a:spcAft>
              <a:buSzPts val="1100"/>
              <a:buChar char="➢"/>
            </a:pPr>
            <a:r>
              <a:rPr lang="en"/>
              <a:t>Gold standard for HRM diagnosis</a:t>
            </a:r>
            <a:endParaRPr/>
          </a:p>
          <a:p>
            <a:pPr indent="-311150" lvl="0" marL="457200" rtl="0">
              <a:spcBef>
                <a:spcPts val="0"/>
              </a:spcBef>
              <a:spcAft>
                <a:spcPts val="0"/>
              </a:spcAft>
              <a:buSzPts val="1300"/>
              <a:buChar char="❖"/>
            </a:pPr>
            <a:r>
              <a:rPr lang="en"/>
              <a:t>Used for diagnosing diseases such as:</a:t>
            </a:r>
            <a:endParaRPr/>
          </a:p>
          <a:p>
            <a:pPr indent="-298450" lvl="1" marL="914400" rtl="0">
              <a:spcBef>
                <a:spcPts val="0"/>
              </a:spcBef>
              <a:spcAft>
                <a:spcPts val="0"/>
              </a:spcAft>
              <a:buSzPts val="1100"/>
              <a:buChar char="➢"/>
            </a:pPr>
            <a:r>
              <a:rPr lang="en"/>
              <a:t>Achalasia</a:t>
            </a:r>
            <a:endParaRPr/>
          </a:p>
          <a:p>
            <a:pPr indent="-298450" lvl="1" marL="914400" rtl="0">
              <a:spcBef>
                <a:spcPts val="0"/>
              </a:spcBef>
              <a:spcAft>
                <a:spcPts val="0"/>
              </a:spcAft>
              <a:buSzPts val="1100"/>
              <a:buChar char="➢"/>
            </a:pPr>
            <a:r>
              <a:rPr lang="en"/>
              <a:t>Distal esophageal spasm</a:t>
            </a:r>
            <a:endParaRPr/>
          </a:p>
          <a:p>
            <a:pPr indent="-298450" lvl="1" marL="914400" rtl="0">
              <a:spcBef>
                <a:spcPts val="0"/>
              </a:spcBef>
              <a:spcAft>
                <a:spcPts val="0"/>
              </a:spcAft>
              <a:buSzPts val="1100"/>
              <a:buChar char="➢"/>
            </a:pPr>
            <a:r>
              <a:rPr lang="en"/>
              <a:t>Ineffective esophageal motility</a:t>
            </a:r>
            <a:endParaRPr/>
          </a:p>
          <a:p>
            <a:pPr indent="0" lvl="0" marL="457200">
              <a:spcBef>
                <a:spcPts val="1600"/>
              </a:spcBef>
              <a:spcAft>
                <a:spcPts val="1600"/>
              </a:spcAft>
              <a:buNone/>
            </a:pPr>
            <a:r>
              <a:t/>
            </a:r>
            <a:endParaRPr/>
          </a:p>
        </p:txBody>
      </p:sp>
      <p:pic>
        <p:nvPicPr>
          <p:cNvPr id="137" name="Shape 137"/>
          <p:cNvPicPr preferRelativeResize="0"/>
          <p:nvPr/>
        </p:nvPicPr>
        <p:blipFill>
          <a:blip r:embed="rId3">
            <a:alphaModFix/>
          </a:blip>
          <a:stretch>
            <a:fillRect/>
          </a:stretch>
        </p:blipFill>
        <p:spPr>
          <a:xfrm>
            <a:off x="4096175" y="1990725"/>
            <a:ext cx="4682949" cy="222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Proposal</a:t>
            </a:r>
            <a:endParaRPr/>
          </a:p>
        </p:txBody>
      </p:sp>
      <p:sp>
        <p:nvSpPr>
          <p:cNvPr id="143" name="Shape 1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new visualization technique for HRM diagnosis based on CC3 to: </a:t>
            </a:r>
            <a:endParaRPr/>
          </a:p>
          <a:p>
            <a:pPr indent="0" lvl="0" marL="0">
              <a:spcBef>
                <a:spcPts val="1600"/>
              </a:spcBef>
              <a:spcAft>
                <a:spcPts val="0"/>
              </a:spcAft>
              <a:buNone/>
            </a:pPr>
            <a:r>
              <a:rPr lang="en"/>
              <a:t>Alleviate the current diagnosis workflow which is both time consuming and requires full concentration, making diagnosis more efficient. </a:t>
            </a:r>
            <a:endParaRPr/>
          </a:p>
          <a:p>
            <a:pPr indent="0" lvl="0" marL="0">
              <a:spcBef>
                <a:spcPts val="1600"/>
              </a:spcBef>
              <a:spcAft>
                <a:spcPts val="0"/>
              </a:spcAft>
              <a:buNone/>
            </a:pPr>
            <a:r>
              <a:rPr lang="en"/>
              <a:t>Solve the current </a:t>
            </a:r>
            <a:r>
              <a:rPr i="1" lang="en"/>
              <a:t>eyes-beat-memory</a:t>
            </a:r>
            <a:r>
              <a:rPr lang="en"/>
              <a:t> workflow and allowing for a more effective diagnosis.</a:t>
            </a:r>
            <a:endParaRPr/>
          </a:p>
          <a:p>
            <a:pPr indent="0" lvl="0" marL="0">
              <a:spcBef>
                <a:spcPts val="1600"/>
              </a:spcBef>
              <a:spcAft>
                <a:spcPts val="1600"/>
              </a:spcAft>
              <a:buNone/>
            </a:pPr>
            <a:r>
              <a:rPr lang="en"/>
              <a:t>Allow for visual comparison between groups of patients, making diagnosis more relatable.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2664600" y="646450"/>
            <a:ext cx="38148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Traditional Workflow</a:t>
            </a:r>
            <a:endParaRPr/>
          </a:p>
        </p:txBody>
      </p:sp>
      <p:pic>
        <p:nvPicPr>
          <p:cNvPr id="149" name="Shape 149"/>
          <p:cNvPicPr preferRelativeResize="0"/>
          <p:nvPr/>
        </p:nvPicPr>
        <p:blipFill>
          <a:blip r:embed="rId3">
            <a:alphaModFix/>
          </a:blip>
          <a:stretch>
            <a:fillRect/>
          </a:stretch>
        </p:blipFill>
        <p:spPr>
          <a:xfrm>
            <a:off x="238800" y="1601049"/>
            <a:ext cx="4269601" cy="2773649"/>
          </a:xfrm>
          <a:prstGeom prst="rect">
            <a:avLst/>
          </a:prstGeom>
          <a:noFill/>
          <a:ln>
            <a:noFill/>
          </a:ln>
        </p:spPr>
      </p:pic>
      <p:sp>
        <p:nvSpPr>
          <p:cNvPr id="150" name="Shape 150"/>
          <p:cNvSpPr txBox="1"/>
          <p:nvPr/>
        </p:nvSpPr>
        <p:spPr>
          <a:xfrm>
            <a:off x="4555075" y="1601050"/>
            <a:ext cx="4036500" cy="27285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Severity of diagnosis decreases from top to bottom</a:t>
            </a:r>
            <a:endParaRPr/>
          </a:p>
          <a:p>
            <a:pPr indent="-317500" lvl="0" marL="457200" rtl="0">
              <a:spcBef>
                <a:spcPts val="0"/>
              </a:spcBef>
              <a:spcAft>
                <a:spcPts val="0"/>
              </a:spcAft>
              <a:buSzPts val="1400"/>
              <a:buChar char="❖"/>
            </a:pPr>
            <a:r>
              <a:rPr lang="en"/>
              <a:t>Contains an unnecessary node and a contradiction</a:t>
            </a:r>
            <a:endParaRPr/>
          </a:p>
          <a:p>
            <a:pPr indent="-317500" lvl="0" marL="457200" rtl="0">
              <a:spcBef>
                <a:spcPts val="0"/>
              </a:spcBef>
              <a:spcAft>
                <a:spcPts val="0"/>
              </a:spcAft>
              <a:buSzPts val="1400"/>
              <a:buChar char="❖"/>
            </a:pPr>
            <a:r>
              <a:rPr lang="en"/>
              <a:t>Diagnosis is based off of 6 main attributes</a:t>
            </a:r>
            <a:endParaRPr/>
          </a:p>
          <a:p>
            <a:pPr indent="-317500" lvl="1" marL="914400" rtl="0">
              <a:spcBef>
                <a:spcPts val="0"/>
              </a:spcBef>
              <a:spcAft>
                <a:spcPts val="0"/>
              </a:spcAft>
              <a:buSzPts val="1400"/>
              <a:buChar char="➢"/>
            </a:pPr>
            <a:r>
              <a:rPr lang="en"/>
              <a:t>Integrated Relaxation Pressure(IRP)</a:t>
            </a:r>
            <a:endParaRPr/>
          </a:p>
          <a:p>
            <a:pPr indent="-317500" lvl="1" marL="914400" rtl="0">
              <a:spcBef>
                <a:spcPts val="0"/>
              </a:spcBef>
              <a:spcAft>
                <a:spcPts val="0"/>
              </a:spcAft>
              <a:buSzPts val="1400"/>
              <a:buChar char="➢"/>
            </a:pPr>
            <a:r>
              <a:rPr lang="en"/>
              <a:t>Distal Contractile Intergral (DCI)</a:t>
            </a:r>
            <a:endParaRPr/>
          </a:p>
          <a:p>
            <a:pPr indent="-317500" lvl="1" marL="914400" rtl="0">
              <a:spcBef>
                <a:spcPts val="0"/>
              </a:spcBef>
              <a:spcAft>
                <a:spcPts val="0"/>
              </a:spcAft>
              <a:buSzPts val="1400"/>
              <a:buChar char="➢"/>
            </a:pPr>
            <a:r>
              <a:rPr lang="en"/>
              <a:t>Distal Latency (DL)</a:t>
            </a:r>
            <a:endParaRPr/>
          </a:p>
          <a:p>
            <a:pPr indent="-317500" lvl="1" marL="914400" rtl="0">
              <a:spcBef>
                <a:spcPts val="0"/>
              </a:spcBef>
              <a:spcAft>
                <a:spcPts val="0"/>
              </a:spcAft>
              <a:buSzPts val="1400"/>
              <a:buChar char="➢"/>
            </a:pPr>
            <a:r>
              <a:rPr lang="en"/>
              <a:t>Contractile Deceleration Point (CDP)</a:t>
            </a:r>
            <a:endParaRPr/>
          </a:p>
          <a:p>
            <a:pPr indent="-317500" lvl="1" marL="914400" rtl="0">
              <a:spcBef>
                <a:spcPts val="0"/>
              </a:spcBef>
              <a:spcAft>
                <a:spcPts val="0"/>
              </a:spcAft>
              <a:buSzPts val="1400"/>
              <a:buChar char="➢"/>
            </a:pPr>
            <a:r>
              <a:rPr lang="en"/>
              <a:t>Panesophageal Pressurization (PEP)</a:t>
            </a:r>
            <a:endParaRPr/>
          </a:p>
          <a:p>
            <a:pPr indent="-317500" lvl="1" marL="914400">
              <a:spcBef>
                <a:spcPts val="0"/>
              </a:spcBef>
              <a:spcAft>
                <a:spcPts val="0"/>
              </a:spcAft>
              <a:buSzPts val="1400"/>
              <a:buChar char="➢"/>
            </a:pPr>
            <a:r>
              <a:rPr lang="en"/>
              <a:t>Fragmentation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840675" y="41245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Traditional Visualization</a:t>
            </a:r>
            <a:endParaRPr/>
          </a:p>
        </p:txBody>
      </p:sp>
      <p:pic>
        <p:nvPicPr>
          <p:cNvPr id="156" name="Shape 156"/>
          <p:cNvPicPr preferRelativeResize="0"/>
          <p:nvPr/>
        </p:nvPicPr>
        <p:blipFill>
          <a:blip r:embed="rId3">
            <a:alphaModFix/>
          </a:blip>
          <a:stretch>
            <a:fillRect/>
          </a:stretch>
        </p:blipFill>
        <p:spPr>
          <a:xfrm>
            <a:off x="423000" y="1601050"/>
            <a:ext cx="2606275" cy="1362959"/>
          </a:xfrm>
          <a:prstGeom prst="rect">
            <a:avLst/>
          </a:prstGeom>
          <a:noFill/>
          <a:ln>
            <a:noFill/>
          </a:ln>
        </p:spPr>
      </p:pic>
      <p:pic>
        <p:nvPicPr>
          <p:cNvPr id="157" name="Shape 157"/>
          <p:cNvPicPr preferRelativeResize="0"/>
          <p:nvPr/>
        </p:nvPicPr>
        <p:blipFill>
          <a:blip r:embed="rId4">
            <a:alphaModFix/>
          </a:blip>
          <a:stretch>
            <a:fillRect/>
          </a:stretch>
        </p:blipFill>
        <p:spPr>
          <a:xfrm>
            <a:off x="3290425" y="1601050"/>
            <a:ext cx="2606237" cy="1362950"/>
          </a:xfrm>
          <a:prstGeom prst="rect">
            <a:avLst/>
          </a:prstGeom>
          <a:noFill/>
          <a:ln>
            <a:noFill/>
          </a:ln>
        </p:spPr>
      </p:pic>
      <p:pic>
        <p:nvPicPr>
          <p:cNvPr id="158" name="Shape 158"/>
          <p:cNvPicPr preferRelativeResize="0"/>
          <p:nvPr/>
        </p:nvPicPr>
        <p:blipFill>
          <a:blip r:embed="rId5">
            <a:alphaModFix/>
          </a:blip>
          <a:stretch>
            <a:fillRect/>
          </a:stretch>
        </p:blipFill>
        <p:spPr>
          <a:xfrm>
            <a:off x="6157819" y="1601050"/>
            <a:ext cx="2606275" cy="1362950"/>
          </a:xfrm>
          <a:prstGeom prst="rect">
            <a:avLst/>
          </a:prstGeom>
          <a:noFill/>
          <a:ln>
            <a:noFill/>
          </a:ln>
        </p:spPr>
      </p:pic>
      <p:pic>
        <p:nvPicPr>
          <p:cNvPr id="159" name="Shape 159"/>
          <p:cNvPicPr preferRelativeResize="0"/>
          <p:nvPr/>
        </p:nvPicPr>
        <p:blipFill>
          <a:blip r:embed="rId6">
            <a:alphaModFix/>
          </a:blip>
          <a:stretch>
            <a:fillRect/>
          </a:stretch>
        </p:blipFill>
        <p:spPr>
          <a:xfrm>
            <a:off x="422999" y="3263332"/>
            <a:ext cx="2606275" cy="1362944"/>
          </a:xfrm>
          <a:prstGeom prst="rect">
            <a:avLst/>
          </a:prstGeom>
          <a:noFill/>
          <a:ln>
            <a:noFill/>
          </a:ln>
        </p:spPr>
      </p:pic>
      <p:pic>
        <p:nvPicPr>
          <p:cNvPr id="160" name="Shape 160"/>
          <p:cNvPicPr preferRelativeResize="0"/>
          <p:nvPr/>
        </p:nvPicPr>
        <p:blipFill>
          <a:blip r:embed="rId7">
            <a:alphaModFix/>
          </a:blip>
          <a:stretch>
            <a:fillRect/>
          </a:stretch>
        </p:blipFill>
        <p:spPr>
          <a:xfrm>
            <a:off x="3268900" y="3263325"/>
            <a:ext cx="2627750" cy="1362950"/>
          </a:xfrm>
          <a:prstGeom prst="rect">
            <a:avLst/>
          </a:prstGeom>
          <a:noFill/>
          <a:ln>
            <a:noFill/>
          </a:ln>
        </p:spPr>
      </p:pic>
      <p:pic>
        <p:nvPicPr>
          <p:cNvPr id="161" name="Shape 161"/>
          <p:cNvPicPr preferRelativeResize="0"/>
          <p:nvPr/>
        </p:nvPicPr>
        <p:blipFill>
          <a:blip r:embed="rId8">
            <a:alphaModFix/>
          </a:blip>
          <a:stretch>
            <a:fillRect/>
          </a:stretch>
        </p:blipFill>
        <p:spPr>
          <a:xfrm>
            <a:off x="6157875" y="3263325"/>
            <a:ext cx="2606225" cy="1362950"/>
          </a:xfrm>
          <a:prstGeom prst="rect">
            <a:avLst/>
          </a:prstGeom>
          <a:noFill/>
          <a:ln>
            <a:noFill/>
          </a:ln>
        </p:spPr>
      </p:pic>
      <p:sp>
        <p:nvSpPr>
          <p:cNvPr id="162" name="Shape 162"/>
          <p:cNvSpPr txBox="1"/>
          <p:nvPr/>
        </p:nvSpPr>
        <p:spPr>
          <a:xfrm>
            <a:off x="1217169" y="1222450"/>
            <a:ext cx="796800" cy="378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200"/>
              <a:t>Healthy</a:t>
            </a:r>
            <a:endParaRPr i="1" sz="1200"/>
          </a:p>
        </p:txBody>
      </p:sp>
      <p:sp>
        <p:nvSpPr>
          <p:cNvPr id="163" name="Shape 163"/>
          <p:cNvSpPr txBox="1"/>
          <p:nvPr/>
        </p:nvSpPr>
        <p:spPr>
          <a:xfrm>
            <a:off x="3677850" y="1222450"/>
            <a:ext cx="2028600" cy="37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200"/>
              <a:t>Fragmented Peristalsis</a:t>
            </a:r>
            <a:endParaRPr i="1" sz="1200"/>
          </a:p>
        </p:txBody>
      </p:sp>
      <p:sp>
        <p:nvSpPr>
          <p:cNvPr id="164" name="Shape 164"/>
          <p:cNvSpPr txBox="1"/>
          <p:nvPr/>
        </p:nvSpPr>
        <p:spPr>
          <a:xfrm>
            <a:off x="6446696" y="1222450"/>
            <a:ext cx="2028600" cy="37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200"/>
              <a:t>Jackhammer Esophagus</a:t>
            </a:r>
            <a:endParaRPr i="1" sz="1200"/>
          </a:p>
        </p:txBody>
      </p:sp>
      <p:sp>
        <p:nvSpPr>
          <p:cNvPr id="165" name="Shape 165"/>
          <p:cNvSpPr txBox="1"/>
          <p:nvPr/>
        </p:nvSpPr>
        <p:spPr>
          <a:xfrm>
            <a:off x="963825" y="2964000"/>
            <a:ext cx="1303500" cy="37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200"/>
              <a:t>Achalasia Type I</a:t>
            </a:r>
            <a:endParaRPr i="1" sz="1200"/>
          </a:p>
        </p:txBody>
      </p:sp>
      <p:sp>
        <p:nvSpPr>
          <p:cNvPr id="166" name="Shape 166"/>
          <p:cNvSpPr txBox="1"/>
          <p:nvPr/>
        </p:nvSpPr>
        <p:spPr>
          <a:xfrm>
            <a:off x="3858750" y="2964000"/>
            <a:ext cx="1426500" cy="37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sz="1200"/>
              <a:t>Achalasia Type II</a:t>
            </a:r>
            <a:endParaRPr i="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New Workflow</a:t>
            </a:r>
            <a:endParaRPr/>
          </a:p>
        </p:txBody>
      </p:sp>
      <p:pic>
        <p:nvPicPr>
          <p:cNvPr id="172" name="Shape 172"/>
          <p:cNvPicPr preferRelativeResize="0"/>
          <p:nvPr/>
        </p:nvPicPr>
        <p:blipFill>
          <a:blip r:embed="rId3">
            <a:alphaModFix/>
          </a:blip>
          <a:stretch>
            <a:fillRect/>
          </a:stretch>
        </p:blipFill>
        <p:spPr>
          <a:xfrm>
            <a:off x="541425" y="1706500"/>
            <a:ext cx="8222776" cy="263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19150" y="3475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New Single Swallow Visualization</a:t>
            </a:r>
            <a:endParaRPr/>
          </a:p>
        </p:txBody>
      </p:sp>
      <p:pic>
        <p:nvPicPr>
          <p:cNvPr id="178" name="Shape 178"/>
          <p:cNvPicPr preferRelativeResize="0"/>
          <p:nvPr/>
        </p:nvPicPr>
        <p:blipFill>
          <a:blip r:embed="rId3">
            <a:alphaModFix/>
          </a:blip>
          <a:stretch>
            <a:fillRect/>
          </a:stretch>
        </p:blipFill>
        <p:spPr>
          <a:xfrm>
            <a:off x="466425" y="1158625"/>
            <a:ext cx="1915825" cy="1108950"/>
          </a:xfrm>
          <a:prstGeom prst="rect">
            <a:avLst/>
          </a:prstGeom>
          <a:noFill/>
          <a:ln>
            <a:noFill/>
          </a:ln>
        </p:spPr>
      </p:pic>
      <p:pic>
        <p:nvPicPr>
          <p:cNvPr id="179" name="Shape 179"/>
          <p:cNvPicPr preferRelativeResize="0"/>
          <p:nvPr/>
        </p:nvPicPr>
        <p:blipFill>
          <a:blip r:embed="rId4">
            <a:alphaModFix/>
          </a:blip>
          <a:stretch>
            <a:fillRect/>
          </a:stretch>
        </p:blipFill>
        <p:spPr>
          <a:xfrm>
            <a:off x="466426" y="2416850"/>
            <a:ext cx="2178769" cy="1108950"/>
          </a:xfrm>
          <a:prstGeom prst="rect">
            <a:avLst/>
          </a:prstGeom>
          <a:noFill/>
          <a:ln>
            <a:noFill/>
          </a:ln>
        </p:spPr>
      </p:pic>
      <p:pic>
        <p:nvPicPr>
          <p:cNvPr id="180" name="Shape 180"/>
          <p:cNvPicPr preferRelativeResize="0"/>
          <p:nvPr/>
        </p:nvPicPr>
        <p:blipFill>
          <a:blip r:embed="rId5">
            <a:alphaModFix/>
          </a:blip>
          <a:stretch>
            <a:fillRect/>
          </a:stretch>
        </p:blipFill>
        <p:spPr>
          <a:xfrm>
            <a:off x="466435" y="3727325"/>
            <a:ext cx="2178760" cy="1108950"/>
          </a:xfrm>
          <a:prstGeom prst="rect">
            <a:avLst/>
          </a:prstGeom>
          <a:noFill/>
          <a:ln>
            <a:noFill/>
          </a:ln>
        </p:spPr>
      </p:pic>
      <p:pic>
        <p:nvPicPr>
          <p:cNvPr id="181" name="Shape 181"/>
          <p:cNvPicPr preferRelativeResize="0"/>
          <p:nvPr/>
        </p:nvPicPr>
        <p:blipFill>
          <a:blip r:embed="rId6">
            <a:alphaModFix/>
          </a:blip>
          <a:stretch>
            <a:fillRect/>
          </a:stretch>
        </p:blipFill>
        <p:spPr>
          <a:xfrm>
            <a:off x="2813672" y="1158614"/>
            <a:ext cx="2178775" cy="1282911"/>
          </a:xfrm>
          <a:prstGeom prst="rect">
            <a:avLst/>
          </a:prstGeom>
          <a:noFill/>
          <a:ln>
            <a:noFill/>
          </a:ln>
        </p:spPr>
      </p:pic>
      <p:pic>
        <p:nvPicPr>
          <p:cNvPr id="182" name="Shape 182"/>
          <p:cNvPicPr preferRelativeResize="0"/>
          <p:nvPr/>
        </p:nvPicPr>
        <p:blipFill>
          <a:blip r:embed="rId7">
            <a:alphaModFix/>
          </a:blip>
          <a:stretch>
            <a:fillRect/>
          </a:stretch>
        </p:blipFill>
        <p:spPr>
          <a:xfrm>
            <a:off x="2813677" y="2267573"/>
            <a:ext cx="2178775" cy="1282914"/>
          </a:xfrm>
          <a:prstGeom prst="rect">
            <a:avLst/>
          </a:prstGeom>
          <a:noFill/>
          <a:ln>
            <a:noFill/>
          </a:ln>
        </p:spPr>
      </p:pic>
      <p:pic>
        <p:nvPicPr>
          <p:cNvPr id="183" name="Shape 183"/>
          <p:cNvPicPr preferRelativeResize="0"/>
          <p:nvPr/>
        </p:nvPicPr>
        <p:blipFill>
          <a:blip r:embed="rId8">
            <a:alphaModFix/>
          </a:blip>
          <a:stretch>
            <a:fillRect/>
          </a:stretch>
        </p:blipFill>
        <p:spPr>
          <a:xfrm>
            <a:off x="2813675" y="3727325"/>
            <a:ext cx="2178775" cy="1210425"/>
          </a:xfrm>
          <a:prstGeom prst="rect">
            <a:avLst/>
          </a:prstGeom>
          <a:noFill/>
          <a:ln>
            <a:noFill/>
          </a:ln>
        </p:spPr>
      </p:pic>
      <p:sp>
        <p:nvSpPr>
          <p:cNvPr id="184" name="Shape 184"/>
          <p:cNvSpPr txBox="1"/>
          <p:nvPr/>
        </p:nvSpPr>
        <p:spPr>
          <a:xfrm>
            <a:off x="5544150" y="1158625"/>
            <a:ext cx="3248400" cy="3573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Abstracts data to emphasize key attributes based on the workflow diagram</a:t>
            </a:r>
            <a:endParaRPr/>
          </a:p>
          <a:p>
            <a:pPr indent="-317500" lvl="1" marL="914400" rtl="0">
              <a:spcBef>
                <a:spcPts val="0"/>
              </a:spcBef>
              <a:spcAft>
                <a:spcPts val="0"/>
              </a:spcAft>
              <a:buSzPts val="1400"/>
              <a:buChar char="○"/>
            </a:pPr>
            <a:r>
              <a:rPr lang="en"/>
              <a:t>Color coded DCI</a:t>
            </a:r>
            <a:endParaRPr/>
          </a:p>
          <a:p>
            <a:pPr indent="-317500" lvl="1" marL="914400" rtl="0">
              <a:spcBef>
                <a:spcPts val="0"/>
              </a:spcBef>
              <a:spcAft>
                <a:spcPts val="0"/>
              </a:spcAft>
              <a:buSzPts val="1400"/>
              <a:buChar char="○"/>
            </a:pPr>
            <a:r>
              <a:rPr lang="en"/>
              <a:t>Easily visible DL</a:t>
            </a:r>
            <a:endParaRPr/>
          </a:p>
          <a:p>
            <a:pPr indent="-317500" lvl="1" marL="914400" rtl="0">
              <a:spcBef>
                <a:spcPts val="0"/>
              </a:spcBef>
              <a:spcAft>
                <a:spcPts val="0"/>
              </a:spcAft>
              <a:buSzPts val="1400"/>
              <a:buChar char="○"/>
            </a:pPr>
            <a:r>
              <a:rPr lang="en"/>
              <a:t>Identifiable fragmentation</a:t>
            </a:r>
            <a:endParaRPr/>
          </a:p>
          <a:p>
            <a:pPr indent="-317500" lvl="1" marL="914400" rtl="0">
              <a:spcBef>
                <a:spcPts val="0"/>
              </a:spcBef>
              <a:spcAft>
                <a:spcPts val="0"/>
              </a:spcAft>
              <a:buSzPts val="1400"/>
              <a:buChar char="○"/>
            </a:pPr>
            <a:r>
              <a:rPr lang="en"/>
              <a:t>IRP not included</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Benefits</a:t>
            </a:r>
            <a:endParaRPr/>
          </a:p>
          <a:p>
            <a:pPr indent="-317500" lvl="1" marL="914400" rtl="0">
              <a:spcBef>
                <a:spcPts val="0"/>
              </a:spcBef>
              <a:spcAft>
                <a:spcPts val="0"/>
              </a:spcAft>
              <a:buSzPts val="1400"/>
              <a:buChar char="○"/>
            </a:pPr>
            <a:r>
              <a:rPr lang="en"/>
              <a:t>Removes artifacts from old visualization</a:t>
            </a:r>
            <a:endParaRPr/>
          </a:p>
          <a:p>
            <a:pPr indent="-317500" lvl="1" marL="914400">
              <a:spcBef>
                <a:spcPts val="0"/>
              </a:spcBef>
              <a:spcAft>
                <a:spcPts val="0"/>
              </a:spcAft>
              <a:buSzPts val="1400"/>
              <a:buChar char="○"/>
            </a:pPr>
            <a:r>
              <a:rPr lang="en"/>
              <a:t>More effective use of color, less cluttered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New Multiple Swallows Visualization</a:t>
            </a:r>
            <a:endParaRPr/>
          </a:p>
        </p:txBody>
      </p:sp>
      <p:pic>
        <p:nvPicPr>
          <p:cNvPr id="190" name="Shape 190"/>
          <p:cNvPicPr preferRelativeResize="0"/>
          <p:nvPr/>
        </p:nvPicPr>
        <p:blipFill>
          <a:blip r:embed="rId3">
            <a:alphaModFix/>
          </a:blip>
          <a:stretch>
            <a:fillRect/>
          </a:stretch>
        </p:blipFill>
        <p:spPr>
          <a:xfrm>
            <a:off x="5026025" y="1480462"/>
            <a:ext cx="3456625" cy="2260624"/>
          </a:xfrm>
          <a:prstGeom prst="rect">
            <a:avLst/>
          </a:prstGeom>
          <a:noFill/>
          <a:ln>
            <a:noFill/>
          </a:ln>
        </p:spPr>
      </p:pic>
      <p:pic>
        <p:nvPicPr>
          <p:cNvPr id="191" name="Shape 191"/>
          <p:cNvPicPr preferRelativeResize="0"/>
          <p:nvPr/>
        </p:nvPicPr>
        <p:blipFill>
          <a:blip r:embed="rId4">
            <a:alphaModFix/>
          </a:blip>
          <a:stretch>
            <a:fillRect/>
          </a:stretch>
        </p:blipFill>
        <p:spPr>
          <a:xfrm>
            <a:off x="535976" y="1519475"/>
            <a:ext cx="3808368" cy="2182575"/>
          </a:xfrm>
          <a:prstGeom prst="rect">
            <a:avLst/>
          </a:prstGeom>
          <a:noFill/>
          <a:ln>
            <a:noFill/>
          </a:ln>
        </p:spPr>
      </p:pic>
      <p:sp>
        <p:nvSpPr>
          <p:cNvPr id="192" name="Shape 192"/>
          <p:cNvSpPr txBox="1"/>
          <p:nvPr/>
        </p:nvSpPr>
        <p:spPr>
          <a:xfrm>
            <a:off x="736325" y="4060650"/>
            <a:ext cx="7746300" cy="72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IRP determines the color of a graph. Severe afflictions are diagnosable at a first glance. Allows for multiple swallows to be placed next to each other for easy visual comparison. Saturated areas relate to specific diseases based on key attributes. Single swallows are compactable.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Effectiveness Analysis</a:t>
            </a:r>
            <a:endParaRPr/>
          </a:p>
        </p:txBody>
      </p:sp>
      <p:sp>
        <p:nvSpPr>
          <p:cNvPr id="198" name="Shape 198"/>
          <p:cNvSpPr txBox="1"/>
          <p:nvPr>
            <p:ph idx="1" type="body"/>
          </p:nvPr>
        </p:nvSpPr>
        <p:spPr>
          <a:xfrm>
            <a:off x="819150" y="1624275"/>
            <a:ext cx="7505700" cy="3194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Comparative study</a:t>
            </a:r>
            <a:endParaRPr/>
          </a:p>
          <a:p>
            <a:pPr indent="-298450" lvl="1" marL="914400" rtl="0">
              <a:spcBef>
                <a:spcPts val="0"/>
              </a:spcBef>
              <a:spcAft>
                <a:spcPts val="0"/>
              </a:spcAft>
              <a:buSzPts val="1100"/>
              <a:buChar char="➢"/>
            </a:pPr>
            <a:r>
              <a:rPr lang="en"/>
              <a:t>7 Medical students with an average of 9.8 semesters completed (close to the end of their studies)</a:t>
            </a:r>
            <a:endParaRPr/>
          </a:p>
          <a:p>
            <a:pPr indent="-298450" lvl="1" marL="914400" rtl="0">
              <a:spcBef>
                <a:spcPts val="0"/>
              </a:spcBef>
              <a:spcAft>
                <a:spcPts val="0"/>
              </a:spcAft>
              <a:buSzPts val="1100"/>
              <a:buChar char="➢"/>
            </a:pPr>
            <a:r>
              <a:rPr lang="en"/>
              <a:t>Each student was confronted with 10 cases, and used each tool for 5 cases</a:t>
            </a:r>
            <a:endParaRPr/>
          </a:p>
          <a:p>
            <a:pPr indent="-298450" lvl="1" marL="914400" rtl="0">
              <a:spcBef>
                <a:spcPts val="0"/>
              </a:spcBef>
              <a:spcAft>
                <a:spcPts val="0"/>
              </a:spcAft>
              <a:buSzPts val="1100"/>
              <a:buChar char="➢"/>
            </a:pPr>
            <a:r>
              <a:rPr lang="en"/>
              <a:t>One student correctly diagnosed all cases with the traditional visualization</a:t>
            </a:r>
            <a:endParaRPr/>
          </a:p>
          <a:p>
            <a:pPr indent="-298450" lvl="1" marL="914400" rtl="0">
              <a:spcBef>
                <a:spcPts val="0"/>
              </a:spcBef>
              <a:spcAft>
                <a:spcPts val="0"/>
              </a:spcAft>
              <a:buSzPts val="1100"/>
              <a:buChar char="➢"/>
            </a:pPr>
            <a:r>
              <a:rPr lang="en"/>
              <a:t>Three students correctly diagnosed all cases with the new visualization technique</a:t>
            </a:r>
            <a:endParaRPr/>
          </a:p>
          <a:p>
            <a:pPr indent="-298450" lvl="1" marL="914400" rtl="0">
              <a:spcBef>
                <a:spcPts val="0"/>
              </a:spcBef>
              <a:spcAft>
                <a:spcPts val="0"/>
              </a:spcAft>
              <a:buSzPts val="1100"/>
              <a:buChar char="➢"/>
            </a:pPr>
            <a:r>
              <a:rPr lang="en"/>
              <a:t>Traditional analysis required 46.2s, new analysis required 73.3s (half knew traditional method already)</a:t>
            </a:r>
            <a:endParaRPr/>
          </a:p>
          <a:p>
            <a:pPr indent="-298450" lvl="1" marL="914400" rtl="0">
              <a:spcBef>
                <a:spcPts val="0"/>
              </a:spcBef>
              <a:spcAft>
                <a:spcPts val="0"/>
              </a:spcAft>
              <a:buSzPts val="1100"/>
              <a:buChar char="➢"/>
            </a:pPr>
            <a:r>
              <a:rPr lang="en"/>
              <a:t>4 students commented cognitive load with new technique would be less over time as they used it</a:t>
            </a:r>
            <a:endParaRPr/>
          </a:p>
          <a:p>
            <a:pPr indent="-311150" lvl="0" marL="457200" rtl="0">
              <a:spcBef>
                <a:spcPts val="0"/>
              </a:spcBef>
              <a:spcAft>
                <a:spcPts val="0"/>
              </a:spcAft>
              <a:buSzPts val="1300"/>
              <a:buChar char="❖"/>
            </a:pPr>
            <a:r>
              <a:rPr lang="en"/>
              <a:t>Qualitative Evaluation</a:t>
            </a:r>
            <a:endParaRPr/>
          </a:p>
          <a:p>
            <a:pPr indent="-298450" lvl="1" marL="914400" rtl="0">
              <a:spcBef>
                <a:spcPts val="0"/>
              </a:spcBef>
              <a:spcAft>
                <a:spcPts val="0"/>
              </a:spcAft>
              <a:buSzPts val="1100"/>
              <a:buChar char="➢"/>
            </a:pPr>
            <a:r>
              <a:rPr lang="en"/>
              <a:t>An independent expert in manometry diagnosis</a:t>
            </a:r>
            <a:endParaRPr/>
          </a:p>
          <a:p>
            <a:pPr indent="-298450" lvl="2" marL="1371600" rtl="0">
              <a:spcBef>
                <a:spcPts val="0"/>
              </a:spcBef>
              <a:spcAft>
                <a:spcPts val="0"/>
              </a:spcAft>
              <a:buSzPts val="1100"/>
              <a:buChar char="■"/>
            </a:pPr>
            <a:r>
              <a:rPr lang="en"/>
              <a:t>Over 330 esophageal manometry procedures in the last decade</a:t>
            </a:r>
            <a:endParaRPr/>
          </a:p>
          <a:p>
            <a:pPr indent="-298450" lvl="1" marL="914400" rtl="0">
              <a:spcBef>
                <a:spcPts val="0"/>
              </a:spcBef>
              <a:spcAft>
                <a:spcPts val="0"/>
              </a:spcAft>
              <a:buSzPts val="1100"/>
              <a:buChar char="➢"/>
            </a:pPr>
            <a:r>
              <a:rPr lang="en"/>
              <a:t>It’s obvious how to read the workflow if someone is familiar with CC3</a:t>
            </a:r>
            <a:endParaRPr/>
          </a:p>
          <a:p>
            <a:pPr indent="-298450" lvl="1" marL="914400" rtl="0">
              <a:spcBef>
                <a:spcPts val="0"/>
              </a:spcBef>
              <a:spcAft>
                <a:spcPts val="0"/>
              </a:spcAft>
              <a:buSzPts val="1100"/>
              <a:buChar char="➢"/>
            </a:pPr>
            <a:r>
              <a:rPr lang="en"/>
              <a:t>Additional information beyond the CC3 information would be nice (other symptoms, accustoming)</a:t>
            </a:r>
            <a:endParaRPr/>
          </a:p>
          <a:p>
            <a:pPr indent="-298450" lvl="1" marL="914400" rtl="0">
              <a:spcBef>
                <a:spcPts val="0"/>
              </a:spcBef>
              <a:spcAft>
                <a:spcPts val="0"/>
              </a:spcAft>
              <a:buSzPts val="1100"/>
              <a:buChar char="➢"/>
            </a:pPr>
            <a:r>
              <a:rPr lang="en"/>
              <a:t>Abstract view can help with starting direction of diagnosis but shouldn’t be blindly trusted</a:t>
            </a:r>
            <a:endParaRPr/>
          </a:p>
          <a:p>
            <a:pPr indent="-298450" lvl="1" marL="914400">
              <a:spcBef>
                <a:spcPts val="0"/>
              </a:spcBef>
              <a:spcAft>
                <a:spcPts val="0"/>
              </a:spcAft>
              <a:buSzPts val="1100"/>
              <a:buChar char="➢"/>
            </a:pPr>
            <a:r>
              <a:rPr lang="en"/>
              <a:t>Actively using it for diagnosis is the best test of accuracy and efficiency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