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3" r:id="rId3"/>
    <p:sldId id="257" r:id="rId4"/>
    <p:sldId id="264" r:id="rId5"/>
    <p:sldId id="265" r:id="rId6"/>
    <p:sldId id="259" r:id="rId7"/>
    <p:sldId id="261" r:id="rId8"/>
    <p:sldId id="262"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21BF1B-3AD3-457B-80F4-6E738B2E0BFA}" type="datetimeFigureOut">
              <a:rPr lang="en-US" smtClean="0"/>
              <a:t>3/24/2018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734D2-93E1-43ED-ACD6-EF64CDD537A4}" type="slidenum">
              <a:rPr lang="en-US" smtClean="0"/>
              <a:t>‹#›</a:t>
            </a:fld>
            <a:endParaRPr lang="en-US"/>
          </a:p>
        </p:txBody>
      </p:sp>
    </p:spTree>
    <p:extLst>
      <p:ext uri="{BB962C8B-B14F-4D97-AF65-F5344CB8AC3E}">
        <p14:creationId xmlns:p14="http://schemas.microsoft.com/office/powerpoint/2010/main" val="1273649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6734D2-93E1-43ED-ACD6-EF64CDD537A4}" type="slidenum">
              <a:rPr lang="en-US" smtClean="0"/>
              <a:t>8</a:t>
            </a:fld>
            <a:endParaRPr lang="en-US"/>
          </a:p>
        </p:txBody>
      </p:sp>
    </p:spTree>
    <p:extLst>
      <p:ext uri="{BB962C8B-B14F-4D97-AF65-F5344CB8AC3E}">
        <p14:creationId xmlns:p14="http://schemas.microsoft.com/office/powerpoint/2010/main" val="221959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3DBFC3-A85A-4434-8235-9CE170C55A2D}" type="datetimeFigureOut">
              <a:rPr lang="en-US" smtClean="0"/>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104FB-3F1E-40B7-AFF9-1FF1CBBC5BB9}" type="slidenum">
              <a:rPr lang="en-US" smtClean="0"/>
              <a:t>‹#›</a:t>
            </a:fld>
            <a:endParaRPr lang="en-US"/>
          </a:p>
        </p:txBody>
      </p:sp>
    </p:spTree>
    <p:extLst>
      <p:ext uri="{BB962C8B-B14F-4D97-AF65-F5344CB8AC3E}">
        <p14:creationId xmlns:p14="http://schemas.microsoft.com/office/powerpoint/2010/main" val="3655077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3DBFC3-A85A-4434-8235-9CE170C55A2D}" type="datetimeFigureOut">
              <a:rPr lang="en-US" smtClean="0"/>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104FB-3F1E-40B7-AFF9-1FF1CBBC5BB9}" type="slidenum">
              <a:rPr lang="en-US" smtClean="0"/>
              <a:t>‹#›</a:t>
            </a:fld>
            <a:endParaRPr lang="en-US"/>
          </a:p>
        </p:txBody>
      </p:sp>
    </p:spTree>
    <p:extLst>
      <p:ext uri="{BB962C8B-B14F-4D97-AF65-F5344CB8AC3E}">
        <p14:creationId xmlns:p14="http://schemas.microsoft.com/office/powerpoint/2010/main" val="1065186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3DBFC3-A85A-4434-8235-9CE170C55A2D}" type="datetimeFigureOut">
              <a:rPr lang="en-US" smtClean="0"/>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104FB-3F1E-40B7-AFF9-1FF1CBBC5BB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57519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3DBFC3-A85A-4434-8235-9CE170C55A2D}" type="datetimeFigureOut">
              <a:rPr lang="en-US" smtClean="0"/>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104FB-3F1E-40B7-AFF9-1FF1CBBC5BB9}" type="slidenum">
              <a:rPr lang="en-US" smtClean="0"/>
              <a:t>‹#›</a:t>
            </a:fld>
            <a:endParaRPr lang="en-US"/>
          </a:p>
        </p:txBody>
      </p:sp>
    </p:spTree>
    <p:extLst>
      <p:ext uri="{BB962C8B-B14F-4D97-AF65-F5344CB8AC3E}">
        <p14:creationId xmlns:p14="http://schemas.microsoft.com/office/powerpoint/2010/main" val="405759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3DBFC3-A85A-4434-8235-9CE170C55A2D}" type="datetimeFigureOut">
              <a:rPr lang="en-US" smtClean="0"/>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104FB-3F1E-40B7-AFF9-1FF1CBBC5BB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5357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3DBFC3-A85A-4434-8235-9CE170C55A2D}" type="datetimeFigureOut">
              <a:rPr lang="en-US" smtClean="0"/>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104FB-3F1E-40B7-AFF9-1FF1CBBC5BB9}" type="slidenum">
              <a:rPr lang="en-US" smtClean="0"/>
              <a:t>‹#›</a:t>
            </a:fld>
            <a:endParaRPr lang="en-US"/>
          </a:p>
        </p:txBody>
      </p:sp>
    </p:spTree>
    <p:extLst>
      <p:ext uri="{BB962C8B-B14F-4D97-AF65-F5344CB8AC3E}">
        <p14:creationId xmlns:p14="http://schemas.microsoft.com/office/powerpoint/2010/main" val="2250145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3DBFC3-A85A-4434-8235-9CE170C55A2D}" type="datetimeFigureOut">
              <a:rPr lang="en-US" smtClean="0"/>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104FB-3F1E-40B7-AFF9-1FF1CBBC5BB9}" type="slidenum">
              <a:rPr lang="en-US" smtClean="0"/>
              <a:t>‹#›</a:t>
            </a:fld>
            <a:endParaRPr lang="en-US"/>
          </a:p>
        </p:txBody>
      </p:sp>
    </p:spTree>
    <p:extLst>
      <p:ext uri="{BB962C8B-B14F-4D97-AF65-F5344CB8AC3E}">
        <p14:creationId xmlns:p14="http://schemas.microsoft.com/office/powerpoint/2010/main" val="1102632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3DBFC3-A85A-4434-8235-9CE170C55A2D}" type="datetimeFigureOut">
              <a:rPr lang="en-US" smtClean="0"/>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104FB-3F1E-40B7-AFF9-1FF1CBBC5BB9}" type="slidenum">
              <a:rPr lang="en-US" smtClean="0"/>
              <a:t>‹#›</a:t>
            </a:fld>
            <a:endParaRPr lang="en-US"/>
          </a:p>
        </p:txBody>
      </p:sp>
    </p:spTree>
    <p:extLst>
      <p:ext uri="{BB962C8B-B14F-4D97-AF65-F5344CB8AC3E}">
        <p14:creationId xmlns:p14="http://schemas.microsoft.com/office/powerpoint/2010/main" val="2784592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3DBFC3-A85A-4434-8235-9CE170C55A2D}" type="datetimeFigureOut">
              <a:rPr lang="en-US" smtClean="0"/>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104FB-3F1E-40B7-AFF9-1FF1CBBC5BB9}" type="slidenum">
              <a:rPr lang="en-US" smtClean="0"/>
              <a:t>‹#›</a:t>
            </a:fld>
            <a:endParaRPr lang="en-US"/>
          </a:p>
        </p:txBody>
      </p:sp>
    </p:spTree>
    <p:extLst>
      <p:ext uri="{BB962C8B-B14F-4D97-AF65-F5344CB8AC3E}">
        <p14:creationId xmlns:p14="http://schemas.microsoft.com/office/powerpoint/2010/main" val="156010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3DBFC3-A85A-4434-8235-9CE170C55A2D}" type="datetimeFigureOut">
              <a:rPr lang="en-US" smtClean="0"/>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104FB-3F1E-40B7-AFF9-1FF1CBBC5BB9}" type="slidenum">
              <a:rPr lang="en-US" smtClean="0"/>
              <a:t>‹#›</a:t>
            </a:fld>
            <a:endParaRPr lang="en-US"/>
          </a:p>
        </p:txBody>
      </p:sp>
    </p:spTree>
    <p:extLst>
      <p:ext uri="{BB962C8B-B14F-4D97-AF65-F5344CB8AC3E}">
        <p14:creationId xmlns:p14="http://schemas.microsoft.com/office/powerpoint/2010/main" val="1984756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3DBFC3-A85A-4434-8235-9CE170C55A2D}" type="datetimeFigureOut">
              <a:rPr lang="en-US" smtClean="0"/>
              <a:t>3/24/2018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104FB-3F1E-40B7-AFF9-1FF1CBBC5BB9}" type="slidenum">
              <a:rPr lang="en-US" smtClean="0"/>
              <a:t>‹#›</a:t>
            </a:fld>
            <a:endParaRPr lang="en-US"/>
          </a:p>
        </p:txBody>
      </p:sp>
    </p:spTree>
    <p:extLst>
      <p:ext uri="{BB962C8B-B14F-4D97-AF65-F5344CB8AC3E}">
        <p14:creationId xmlns:p14="http://schemas.microsoft.com/office/powerpoint/2010/main" val="355243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3DBFC3-A85A-4434-8235-9CE170C55A2D}" type="datetimeFigureOut">
              <a:rPr lang="en-US" smtClean="0"/>
              <a:t>3/24/2018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2104FB-3F1E-40B7-AFF9-1FF1CBBC5BB9}" type="slidenum">
              <a:rPr lang="en-US" smtClean="0"/>
              <a:t>‹#›</a:t>
            </a:fld>
            <a:endParaRPr lang="en-US"/>
          </a:p>
        </p:txBody>
      </p:sp>
    </p:spTree>
    <p:extLst>
      <p:ext uri="{BB962C8B-B14F-4D97-AF65-F5344CB8AC3E}">
        <p14:creationId xmlns:p14="http://schemas.microsoft.com/office/powerpoint/2010/main" val="3358962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3DBFC3-A85A-4434-8235-9CE170C55A2D}" type="datetimeFigureOut">
              <a:rPr lang="en-US" smtClean="0"/>
              <a:t>3/24/2018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2104FB-3F1E-40B7-AFF9-1FF1CBBC5BB9}" type="slidenum">
              <a:rPr lang="en-US" smtClean="0"/>
              <a:t>‹#›</a:t>
            </a:fld>
            <a:endParaRPr lang="en-US"/>
          </a:p>
        </p:txBody>
      </p:sp>
    </p:spTree>
    <p:extLst>
      <p:ext uri="{BB962C8B-B14F-4D97-AF65-F5344CB8AC3E}">
        <p14:creationId xmlns:p14="http://schemas.microsoft.com/office/powerpoint/2010/main" val="1641825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DBFC3-A85A-4434-8235-9CE170C55A2D}" type="datetimeFigureOut">
              <a:rPr lang="en-US" smtClean="0"/>
              <a:t>3/24/2018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2104FB-3F1E-40B7-AFF9-1FF1CBBC5BB9}" type="slidenum">
              <a:rPr lang="en-US" smtClean="0"/>
              <a:t>‹#›</a:t>
            </a:fld>
            <a:endParaRPr lang="en-US"/>
          </a:p>
        </p:txBody>
      </p:sp>
    </p:spTree>
    <p:extLst>
      <p:ext uri="{BB962C8B-B14F-4D97-AF65-F5344CB8AC3E}">
        <p14:creationId xmlns:p14="http://schemas.microsoft.com/office/powerpoint/2010/main" val="124617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3DBFC3-A85A-4434-8235-9CE170C55A2D}" type="datetimeFigureOut">
              <a:rPr lang="en-US" smtClean="0"/>
              <a:t>3/24/2018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104FB-3F1E-40B7-AFF9-1FF1CBBC5BB9}" type="slidenum">
              <a:rPr lang="en-US" smtClean="0"/>
              <a:t>‹#›</a:t>
            </a:fld>
            <a:endParaRPr lang="en-US"/>
          </a:p>
        </p:txBody>
      </p:sp>
    </p:spTree>
    <p:extLst>
      <p:ext uri="{BB962C8B-B14F-4D97-AF65-F5344CB8AC3E}">
        <p14:creationId xmlns:p14="http://schemas.microsoft.com/office/powerpoint/2010/main" val="2688839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43DBFC3-A85A-4434-8235-9CE170C55A2D}" type="datetimeFigureOut">
              <a:rPr lang="en-US" smtClean="0"/>
              <a:t>3/24/2018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104FB-3F1E-40B7-AFF9-1FF1CBBC5BB9}" type="slidenum">
              <a:rPr lang="en-US" smtClean="0"/>
              <a:t>‹#›</a:t>
            </a:fld>
            <a:endParaRPr lang="en-US"/>
          </a:p>
        </p:txBody>
      </p:sp>
    </p:spTree>
    <p:extLst>
      <p:ext uri="{BB962C8B-B14F-4D97-AF65-F5344CB8AC3E}">
        <p14:creationId xmlns:p14="http://schemas.microsoft.com/office/powerpoint/2010/main" val="1237404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3DBFC3-A85A-4434-8235-9CE170C55A2D}" type="datetimeFigureOut">
              <a:rPr lang="en-US" smtClean="0"/>
              <a:t>3/24/2018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2104FB-3F1E-40B7-AFF9-1FF1CBBC5BB9}" type="slidenum">
              <a:rPr lang="en-US" smtClean="0"/>
              <a:t>‹#›</a:t>
            </a:fld>
            <a:endParaRPr lang="en-US"/>
          </a:p>
        </p:txBody>
      </p:sp>
    </p:spTree>
    <p:extLst>
      <p:ext uri="{BB962C8B-B14F-4D97-AF65-F5344CB8AC3E}">
        <p14:creationId xmlns:p14="http://schemas.microsoft.com/office/powerpoint/2010/main" val="2724747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8144" y="517237"/>
            <a:ext cx="9144000" cy="2826472"/>
          </a:xfrm>
        </p:spPr>
        <p:txBody>
          <a:bodyPr>
            <a:normAutofit fontScale="90000"/>
          </a:bodyPr>
          <a:lstStyle/>
          <a:p>
            <a:pPr algn="l"/>
            <a:r>
              <a:rPr lang="en-US" dirty="0"/>
              <a:t/>
            </a:r>
            <a:br>
              <a:rPr lang="en-US" dirty="0"/>
            </a:br>
            <a:r>
              <a:rPr lang="en-US" dirty="0" smtClean="0"/>
              <a:t>A </a:t>
            </a:r>
            <a:r>
              <a:rPr lang="en-US" dirty="0"/>
              <a:t>Virtual Reality Visualization Tool for Neuron Tracing </a:t>
            </a:r>
            <a:r>
              <a:rPr lang="en-US" dirty="0" smtClean="0"/>
              <a:t/>
            </a:r>
            <a:br>
              <a:rPr lang="en-US" dirty="0" smtClean="0"/>
            </a:br>
            <a:r>
              <a:rPr lang="en-US" dirty="0"/>
              <a:t/>
            </a:r>
            <a:br>
              <a:rPr lang="en-US" dirty="0"/>
            </a:br>
            <a:r>
              <a:rPr lang="en-US" sz="2000" b="1" dirty="0" smtClean="0"/>
              <a:t>Authors:</a:t>
            </a:r>
            <a:r>
              <a:rPr lang="en-US" sz="2000" dirty="0" smtClean="0"/>
              <a:t> Will Usher, </a:t>
            </a:r>
            <a:r>
              <a:rPr lang="en-US" sz="2000" dirty="0" err="1"/>
              <a:t>Pavol</a:t>
            </a:r>
            <a:r>
              <a:rPr lang="en-US" sz="2000" dirty="0"/>
              <a:t> </a:t>
            </a:r>
            <a:r>
              <a:rPr lang="en-US" sz="2000" dirty="0" err="1" smtClean="0"/>
              <a:t>Klacansky</a:t>
            </a:r>
            <a:r>
              <a:rPr lang="en-US" sz="2000" dirty="0" smtClean="0"/>
              <a:t>, </a:t>
            </a:r>
            <a:r>
              <a:rPr lang="en-US" sz="2000" dirty="0"/>
              <a:t>Frederick Federer, Peer-</a:t>
            </a:r>
            <a:r>
              <a:rPr lang="en-US" sz="2000" dirty="0" err="1"/>
              <a:t>Timo</a:t>
            </a:r>
            <a:r>
              <a:rPr lang="en-US" sz="2000" dirty="0"/>
              <a:t> Bremer, Aaron Knoll, Jeff </a:t>
            </a:r>
            <a:r>
              <a:rPr lang="en-US" sz="2000" dirty="0" err="1"/>
              <a:t>Yarch</a:t>
            </a:r>
            <a:r>
              <a:rPr lang="en-US" sz="2000" dirty="0"/>
              <a:t>, Alessandra </a:t>
            </a:r>
            <a:r>
              <a:rPr lang="en-US" sz="2000" dirty="0" err="1"/>
              <a:t>Angelucci</a:t>
            </a:r>
            <a:r>
              <a:rPr lang="en-US" sz="2000" dirty="0"/>
              <a:t>, and Valerio </a:t>
            </a:r>
            <a:r>
              <a:rPr lang="en-US" sz="2000" dirty="0" err="1"/>
              <a:t>Pascucci</a:t>
            </a:r>
            <a:r>
              <a:rPr lang="en-US" sz="2000" dirty="0"/>
              <a:t> </a:t>
            </a:r>
          </a:p>
        </p:txBody>
      </p:sp>
      <p:sp>
        <p:nvSpPr>
          <p:cNvPr id="3" name="Subtitle 2"/>
          <p:cNvSpPr>
            <a:spLocks noGrp="1"/>
          </p:cNvSpPr>
          <p:nvPr>
            <p:ph type="subTitle" idx="1"/>
          </p:nvPr>
        </p:nvSpPr>
        <p:spPr>
          <a:xfrm>
            <a:off x="5218545" y="4756728"/>
            <a:ext cx="4285673" cy="1332346"/>
          </a:xfrm>
        </p:spPr>
        <p:txBody>
          <a:bodyPr>
            <a:noAutofit/>
          </a:bodyPr>
          <a:lstStyle/>
          <a:p>
            <a:pPr algn="ctr"/>
            <a:r>
              <a:rPr lang="en-US" sz="2400" b="1" dirty="0" smtClean="0">
                <a:solidFill>
                  <a:schemeClr val="accent2">
                    <a:lumMod val="50000"/>
                  </a:schemeClr>
                </a:solidFill>
              </a:rPr>
              <a:t>Presented By: </a:t>
            </a:r>
          </a:p>
          <a:p>
            <a:pPr algn="ctr"/>
            <a:r>
              <a:rPr lang="en-US" sz="2400" b="1" dirty="0" smtClean="0">
                <a:solidFill>
                  <a:schemeClr val="accent2">
                    <a:lumMod val="50000"/>
                  </a:schemeClr>
                </a:solidFill>
              </a:rPr>
              <a:t>Bharti Goel</a:t>
            </a:r>
          </a:p>
          <a:p>
            <a:pPr algn="ctr"/>
            <a:r>
              <a:rPr lang="en-US" sz="2400" b="1" dirty="0" smtClean="0">
                <a:solidFill>
                  <a:schemeClr val="accent2">
                    <a:lumMod val="50000"/>
                  </a:schemeClr>
                </a:solidFill>
              </a:rPr>
              <a:t>#U26803088</a:t>
            </a:r>
            <a:endParaRPr lang="en-US" sz="2400" b="1" dirty="0">
              <a:solidFill>
                <a:schemeClr val="accent2">
                  <a:lumMod val="50000"/>
                </a:schemeClr>
              </a:solidFill>
            </a:endParaRPr>
          </a:p>
        </p:txBody>
      </p:sp>
    </p:spTree>
    <p:extLst>
      <p:ext uri="{BB962C8B-B14F-4D97-AF65-F5344CB8AC3E}">
        <p14:creationId xmlns:p14="http://schemas.microsoft.com/office/powerpoint/2010/main" val="174219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Stitching Issue</a:t>
            </a:r>
            <a:endParaRPr lang="en-US" dirty="0"/>
          </a:p>
        </p:txBody>
      </p:sp>
      <p:pic>
        <p:nvPicPr>
          <p:cNvPr id="4" name="Content Placeholder 3"/>
          <p:cNvPicPr>
            <a:picLocks noGrp="1" noChangeAspect="1"/>
          </p:cNvPicPr>
          <p:nvPr>
            <p:ph idx="1"/>
          </p:nvPr>
        </p:nvPicPr>
        <p:blipFill>
          <a:blip r:embed="rId2"/>
          <a:stretch>
            <a:fillRect/>
          </a:stretch>
        </p:blipFill>
        <p:spPr>
          <a:xfrm>
            <a:off x="905100" y="2203433"/>
            <a:ext cx="2154299" cy="2148732"/>
          </a:xfrm>
          <a:prstGeom prst="rect">
            <a:avLst/>
          </a:prstGeom>
        </p:spPr>
      </p:pic>
      <p:pic>
        <p:nvPicPr>
          <p:cNvPr id="5" name="Picture 4"/>
          <p:cNvPicPr>
            <a:picLocks noChangeAspect="1"/>
          </p:cNvPicPr>
          <p:nvPr/>
        </p:nvPicPr>
        <p:blipFill>
          <a:blip r:embed="rId3"/>
          <a:stretch>
            <a:fillRect/>
          </a:stretch>
        </p:blipFill>
        <p:spPr>
          <a:xfrm>
            <a:off x="3844646" y="2203432"/>
            <a:ext cx="2154300" cy="2148733"/>
          </a:xfrm>
          <a:prstGeom prst="rect">
            <a:avLst/>
          </a:prstGeom>
        </p:spPr>
      </p:pic>
      <p:pic>
        <p:nvPicPr>
          <p:cNvPr id="6" name="Picture 5"/>
          <p:cNvPicPr>
            <a:picLocks noChangeAspect="1"/>
          </p:cNvPicPr>
          <p:nvPr/>
        </p:nvPicPr>
        <p:blipFill>
          <a:blip r:embed="rId4"/>
          <a:stretch>
            <a:fillRect/>
          </a:stretch>
        </p:blipFill>
        <p:spPr>
          <a:xfrm>
            <a:off x="6887382" y="2203433"/>
            <a:ext cx="2167200" cy="2148733"/>
          </a:xfrm>
          <a:prstGeom prst="rect">
            <a:avLst/>
          </a:prstGeom>
        </p:spPr>
      </p:pic>
      <p:sp>
        <p:nvSpPr>
          <p:cNvPr id="7" name="Rectangle 6"/>
          <p:cNvSpPr/>
          <p:nvPr/>
        </p:nvSpPr>
        <p:spPr>
          <a:xfrm>
            <a:off x="905100" y="5202535"/>
            <a:ext cx="8081882" cy="646331"/>
          </a:xfrm>
          <a:prstGeom prst="rect">
            <a:avLst/>
          </a:prstGeom>
        </p:spPr>
        <p:txBody>
          <a:bodyPr wrap="square">
            <a:spAutoFit/>
          </a:bodyPr>
          <a:lstStyle/>
          <a:p>
            <a:r>
              <a:rPr lang="en-US" dirty="0">
                <a:solidFill>
                  <a:srgbClr val="000000"/>
                </a:solidFill>
                <a:latin typeface="Nimbus San L"/>
              </a:rPr>
              <a:t>A stitching issue clearly visible in NeuroLucida (a-b), but difficult to perceive with volume rendering or isosurfacing (c). </a:t>
            </a:r>
            <a:r>
              <a:rPr lang="en-US" dirty="0" smtClean="0">
                <a:solidFill>
                  <a:srgbClr val="000000"/>
                </a:solidFill>
                <a:latin typeface="Nimbus San L"/>
              </a:rPr>
              <a:t> It is in fact a single neuron</a:t>
            </a:r>
            <a:endParaRPr lang="en-US" dirty="0">
              <a:solidFill>
                <a:srgbClr val="000000"/>
              </a:solidFill>
              <a:latin typeface="Nimbus San L"/>
            </a:endParaRPr>
          </a:p>
        </p:txBody>
      </p:sp>
      <p:sp>
        <p:nvSpPr>
          <p:cNvPr id="8" name="TextBox 7"/>
          <p:cNvSpPr txBox="1"/>
          <p:nvPr/>
        </p:nvSpPr>
        <p:spPr>
          <a:xfrm>
            <a:off x="905100" y="4440531"/>
            <a:ext cx="7795555" cy="369332"/>
          </a:xfrm>
          <a:prstGeom prst="rect">
            <a:avLst/>
          </a:prstGeom>
          <a:noFill/>
        </p:spPr>
        <p:txBody>
          <a:bodyPr wrap="square" rtlCol="0">
            <a:spAutoFit/>
          </a:bodyPr>
          <a:lstStyle/>
          <a:p>
            <a:r>
              <a:rPr lang="en-US" dirty="0" smtClean="0"/>
              <a:t>		(a)						    (b)						(c)</a:t>
            </a:r>
            <a:endParaRPr lang="en-US" dirty="0"/>
          </a:p>
        </p:txBody>
      </p:sp>
    </p:spTree>
    <p:extLst>
      <p:ext uri="{BB962C8B-B14F-4D97-AF65-F5344CB8AC3E}">
        <p14:creationId xmlns:p14="http://schemas.microsoft.com/office/powerpoint/2010/main" val="2889457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68580" y="1377504"/>
            <a:ext cx="2964873" cy="2957211"/>
          </a:xfrm>
          <a:prstGeom prst="rect">
            <a:avLst/>
          </a:prstGeom>
        </p:spPr>
      </p:pic>
      <p:sp>
        <p:nvSpPr>
          <p:cNvPr id="2" name="Title 1"/>
          <p:cNvSpPr>
            <a:spLocks noGrp="1"/>
          </p:cNvSpPr>
          <p:nvPr>
            <p:ph type="title"/>
          </p:nvPr>
        </p:nvSpPr>
        <p:spPr>
          <a:xfrm>
            <a:off x="677334" y="369455"/>
            <a:ext cx="8596668" cy="849745"/>
          </a:xfrm>
        </p:spPr>
        <p:txBody>
          <a:bodyPr/>
          <a:lstStyle/>
          <a:p>
            <a:r>
              <a:rPr lang="en-US" dirty="0" smtClean="0"/>
              <a:t>Invisible neuron in image plane</a:t>
            </a:r>
            <a:endParaRPr lang="en-US" dirty="0"/>
          </a:p>
        </p:txBody>
      </p:sp>
      <p:pic>
        <p:nvPicPr>
          <p:cNvPr id="5" name="Content Placeholder 4"/>
          <p:cNvPicPr>
            <a:picLocks noGrp="1" noChangeAspect="1"/>
          </p:cNvPicPr>
          <p:nvPr>
            <p:ph idx="1"/>
          </p:nvPr>
        </p:nvPicPr>
        <p:blipFill>
          <a:blip r:embed="rId3"/>
          <a:stretch>
            <a:fillRect/>
          </a:stretch>
        </p:blipFill>
        <p:spPr>
          <a:xfrm>
            <a:off x="5582055" y="1377504"/>
            <a:ext cx="2964872" cy="2957211"/>
          </a:xfrm>
          <a:prstGeom prst="rect">
            <a:avLst/>
          </a:prstGeom>
        </p:spPr>
      </p:pic>
      <p:sp>
        <p:nvSpPr>
          <p:cNvPr id="6" name="Rectangle 5"/>
          <p:cNvSpPr/>
          <p:nvPr/>
        </p:nvSpPr>
        <p:spPr>
          <a:xfrm>
            <a:off x="1025236" y="4713099"/>
            <a:ext cx="7906328" cy="1477328"/>
          </a:xfrm>
          <a:prstGeom prst="rect">
            <a:avLst/>
          </a:prstGeom>
        </p:spPr>
        <p:txBody>
          <a:bodyPr wrap="square">
            <a:spAutoFit/>
          </a:bodyPr>
          <a:lstStyle/>
          <a:p>
            <a:pPr algn="just"/>
            <a:r>
              <a:rPr lang="en-US" dirty="0">
                <a:solidFill>
                  <a:schemeClr val="accent1">
                    <a:lumMod val="50000"/>
                  </a:schemeClr>
                </a:solidFill>
              </a:rPr>
              <a:t>A neuron branching along the Z plane is not visible on the image plane used to trace the main structure (left). The branch can be seen only after scrolling down the stack (right</a:t>
            </a:r>
            <a:r>
              <a:rPr lang="en-US" dirty="0" smtClean="0">
                <a:solidFill>
                  <a:schemeClr val="accent1">
                    <a:lumMod val="50000"/>
                  </a:schemeClr>
                </a:solidFill>
              </a:rPr>
              <a:t>).</a:t>
            </a:r>
          </a:p>
          <a:p>
            <a:r>
              <a:rPr lang="en-US" dirty="0" smtClean="0">
                <a:solidFill>
                  <a:srgbClr val="000000"/>
                </a:solidFill>
              </a:rPr>
              <a:t>Only </a:t>
            </a:r>
            <a:r>
              <a:rPr lang="en-US" dirty="0">
                <a:solidFill>
                  <a:srgbClr val="000000"/>
                </a:solidFill>
              </a:rPr>
              <a:t>two experts traced this branch correctly in NeuroLucida, but in VR all users traced it correctly. </a:t>
            </a:r>
            <a:endParaRPr lang="en-US" dirty="0"/>
          </a:p>
        </p:txBody>
      </p:sp>
    </p:spTree>
    <p:extLst>
      <p:ext uri="{BB962C8B-B14F-4D97-AF65-F5344CB8AC3E}">
        <p14:creationId xmlns:p14="http://schemas.microsoft.com/office/powerpoint/2010/main" val="771791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9455"/>
            <a:ext cx="8596668" cy="812800"/>
          </a:xfrm>
        </p:spPr>
        <p:txBody>
          <a:bodyPr>
            <a:normAutofit/>
          </a:bodyPr>
          <a:lstStyle/>
          <a:p>
            <a:r>
              <a:rPr lang="en-US" sz="4000" b="1" dirty="0" smtClean="0"/>
              <a:t>Main Contributions</a:t>
            </a:r>
            <a:endParaRPr lang="en-US" sz="4000" b="1" dirty="0"/>
          </a:p>
        </p:txBody>
      </p:sp>
      <p:sp>
        <p:nvSpPr>
          <p:cNvPr id="3" name="Content Placeholder 2"/>
          <p:cNvSpPr>
            <a:spLocks noGrp="1"/>
          </p:cNvSpPr>
          <p:nvPr>
            <p:ph idx="1"/>
          </p:nvPr>
        </p:nvSpPr>
        <p:spPr>
          <a:xfrm>
            <a:off x="677334" y="1330036"/>
            <a:ext cx="8596668" cy="5089237"/>
          </a:xfrm>
        </p:spPr>
        <p:txBody>
          <a:bodyPr>
            <a:normAutofit/>
          </a:bodyPr>
          <a:lstStyle/>
          <a:p>
            <a:pPr marL="0" indent="0">
              <a:buNone/>
            </a:pPr>
            <a:r>
              <a:rPr lang="en-US" dirty="0" smtClean="0">
                <a:solidFill>
                  <a:schemeClr val="accent2">
                    <a:lumMod val="50000"/>
                  </a:schemeClr>
                </a:solidFill>
              </a:rPr>
              <a:t>• </a:t>
            </a:r>
            <a:r>
              <a:rPr lang="en-US" sz="2400" dirty="0">
                <a:solidFill>
                  <a:schemeClr val="accent2">
                    <a:lumMod val="50000"/>
                  </a:schemeClr>
                </a:solidFill>
              </a:rPr>
              <a:t>A design study on using consumer-grade VR technology for neuron tracing; </a:t>
            </a:r>
            <a:endParaRPr lang="en-US" sz="2400" dirty="0" smtClean="0">
              <a:solidFill>
                <a:schemeClr val="accent2">
                  <a:lumMod val="50000"/>
                </a:schemeClr>
              </a:solidFill>
            </a:endParaRPr>
          </a:p>
          <a:p>
            <a:pPr marL="0" indent="0">
              <a:buNone/>
            </a:pPr>
            <a:r>
              <a:rPr lang="en-US" dirty="0" smtClean="0">
                <a:solidFill>
                  <a:srgbClr val="FF0000"/>
                </a:solidFill>
              </a:rPr>
              <a:t>Need: Tracing </a:t>
            </a:r>
            <a:r>
              <a:rPr lang="en-US" dirty="0">
                <a:solidFill>
                  <a:srgbClr val="FF0000"/>
                </a:solidFill>
              </a:rPr>
              <a:t>neurons remains primarily a manual </a:t>
            </a:r>
            <a:r>
              <a:rPr lang="en-US" dirty="0" smtClean="0">
                <a:solidFill>
                  <a:srgbClr val="FF0000"/>
                </a:solidFill>
              </a:rPr>
              <a:t>task</a:t>
            </a:r>
          </a:p>
          <a:p>
            <a:pPr marL="0" indent="0">
              <a:buNone/>
            </a:pPr>
            <a:endParaRPr lang="en-US" sz="2400" dirty="0" smtClean="0">
              <a:solidFill>
                <a:schemeClr val="accent2">
                  <a:lumMod val="50000"/>
                </a:schemeClr>
              </a:solidFill>
            </a:endParaRPr>
          </a:p>
          <a:p>
            <a:pPr marL="0" indent="0">
              <a:buNone/>
            </a:pPr>
            <a:r>
              <a:rPr lang="en-US" sz="2400" dirty="0" smtClean="0">
                <a:solidFill>
                  <a:schemeClr val="accent2">
                    <a:lumMod val="50000"/>
                  </a:schemeClr>
                </a:solidFill>
              </a:rPr>
              <a:t>• </a:t>
            </a:r>
            <a:r>
              <a:rPr lang="en-US" sz="2400" dirty="0">
                <a:solidFill>
                  <a:schemeClr val="accent2">
                    <a:lumMod val="50000"/>
                  </a:schemeClr>
                </a:solidFill>
              </a:rPr>
              <a:t>A flexible and scalable backend framework that allows neuron tracing in datasets that are orders of magnitude larger than </a:t>
            </a:r>
            <a:r>
              <a:rPr lang="en-US" sz="2400" dirty="0" smtClean="0">
                <a:solidFill>
                  <a:schemeClr val="accent2">
                    <a:lumMod val="50000"/>
                  </a:schemeClr>
                </a:solidFill>
              </a:rPr>
              <a:t>currently </a:t>
            </a:r>
            <a:r>
              <a:rPr lang="en-US" sz="2400" dirty="0">
                <a:solidFill>
                  <a:schemeClr val="accent2">
                    <a:lumMod val="50000"/>
                  </a:schemeClr>
                </a:solidFill>
              </a:rPr>
              <a:t>feasible with existing approaches; </a:t>
            </a:r>
            <a:r>
              <a:rPr lang="en-US" sz="2400" dirty="0" smtClean="0">
                <a:solidFill>
                  <a:schemeClr val="accent2">
                    <a:lumMod val="50000"/>
                  </a:schemeClr>
                </a:solidFill>
              </a:rPr>
              <a:t>and</a:t>
            </a:r>
          </a:p>
          <a:p>
            <a:pPr marL="0" indent="0">
              <a:buNone/>
            </a:pPr>
            <a:r>
              <a:rPr lang="en-US" dirty="0" smtClean="0">
                <a:solidFill>
                  <a:srgbClr val="FF0000"/>
                </a:solidFill>
              </a:rPr>
              <a:t>Need: Large data size cause time spent to analyze to increase substantially</a:t>
            </a:r>
          </a:p>
          <a:p>
            <a:pPr marL="0" indent="0">
              <a:buNone/>
            </a:pPr>
            <a:endParaRPr lang="en-US" sz="2400" dirty="0" smtClean="0">
              <a:solidFill>
                <a:schemeClr val="accent2">
                  <a:lumMod val="50000"/>
                </a:schemeClr>
              </a:solidFill>
            </a:endParaRPr>
          </a:p>
          <a:p>
            <a:pPr marL="0" indent="0">
              <a:buNone/>
            </a:pPr>
            <a:r>
              <a:rPr lang="en-US" sz="2400" dirty="0" smtClean="0">
                <a:solidFill>
                  <a:schemeClr val="accent2">
                    <a:lumMod val="50000"/>
                  </a:schemeClr>
                </a:solidFill>
              </a:rPr>
              <a:t> </a:t>
            </a:r>
            <a:r>
              <a:rPr lang="en-US" sz="2400" dirty="0">
                <a:solidFill>
                  <a:schemeClr val="accent2">
                    <a:lumMod val="50000"/>
                  </a:schemeClr>
                </a:solidFill>
              </a:rPr>
              <a:t>• A comparison of the reconstruction accuracy and speed of </a:t>
            </a:r>
            <a:r>
              <a:rPr lang="en-US" sz="2400" dirty="0" smtClean="0">
                <a:solidFill>
                  <a:schemeClr val="accent2">
                    <a:lumMod val="50000"/>
                  </a:schemeClr>
                </a:solidFill>
              </a:rPr>
              <a:t>our </a:t>
            </a:r>
            <a:r>
              <a:rPr lang="en-US" sz="2400" dirty="0">
                <a:solidFill>
                  <a:schemeClr val="accent2">
                    <a:lumMod val="50000"/>
                  </a:schemeClr>
                </a:solidFill>
              </a:rPr>
              <a:t>tool compared to the industry standard. </a:t>
            </a:r>
          </a:p>
        </p:txBody>
      </p:sp>
    </p:spTree>
    <p:extLst>
      <p:ext uri="{BB962C8B-B14F-4D97-AF65-F5344CB8AC3E}">
        <p14:creationId xmlns:p14="http://schemas.microsoft.com/office/powerpoint/2010/main" val="1199944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1927" y="148680"/>
            <a:ext cx="4978400" cy="900257"/>
          </a:xfrm>
        </p:spPr>
        <p:txBody>
          <a:bodyPr>
            <a:normAutofit/>
          </a:bodyPr>
          <a:lstStyle/>
          <a:p>
            <a:r>
              <a:rPr lang="en-US" dirty="0"/>
              <a:t>VR neuron tracing </a:t>
            </a:r>
            <a:r>
              <a:rPr lang="en-US" dirty="0" smtClean="0"/>
              <a:t>tool</a:t>
            </a:r>
            <a:endParaRPr lang="en-US" dirty="0"/>
          </a:p>
        </p:txBody>
      </p:sp>
      <p:pic>
        <p:nvPicPr>
          <p:cNvPr id="4" name="Content Placeholder 3"/>
          <p:cNvPicPr>
            <a:picLocks noGrp="1" noChangeAspect="1"/>
          </p:cNvPicPr>
          <p:nvPr>
            <p:ph idx="1"/>
          </p:nvPr>
        </p:nvPicPr>
        <p:blipFill>
          <a:blip r:embed="rId2"/>
          <a:stretch>
            <a:fillRect/>
          </a:stretch>
        </p:blipFill>
        <p:spPr>
          <a:xfrm>
            <a:off x="0" y="822036"/>
            <a:ext cx="9752401" cy="3834267"/>
          </a:xfrm>
          <a:prstGeom prst="rect">
            <a:avLst/>
          </a:prstGeom>
          <a:effectLst>
            <a:softEdge rad="127000"/>
          </a:effectLst>
        </p:spPr>
      </p:pic>
      <p:sp>
        <p:nvSpPr>
          <p:cNvPr id="5" name="Rectangle 4"/>
          <p:cNvSpPr/>
          <p:nvPr/>
        </p:nvSpPr>
        <p:spPr>
          <a:xfrm>
            <a:off x="323274" y="4656303"/>
            <a:ext cx="9762835" cy="2031325"/>
          </a:xfrm>
          <a:prstGeom prst="rect">
            <a:avLst/>
          </a:prstGeom>
        </p:spPr>
        <p:txBody>
          <a:bodyPr wrap="square">
            <a:spAutoFit/>
          </a:bodyPr>
          <a:lstStyle/>
          <a:p>
            <a:pPr algn="just"/>
            <a:r>
              <a:rPr lang="en-US" dirty="0" smtClean="0">
                <a:solidFill>
                  <a:schemeClr val="accent2">
                    <a:lumMod val="50000"/>
                  </a:schemeClr>
                </a:solidFill>
              </a:rPr>
              <a:t>The </a:t>
            </a:r>
            <a:r>
              <a:rPr lang="en-US" dirty="0">
                <a:solidFill>
                  <a:schemeClr val="accent2">
                    <a:lumMod val="50000"/>
                  </a:schemeClr>
                </a:solidFill>
              </a:rPr>
              <a:t>dark gray floor represents the extent of the tracked space. Users can orient themselves in the dataset via the minimap (right), which shows the world extent in blue, the current focus region in orange, and the previously traced neuronal structures. The focus region is displayed in the center of the space. The 3D interaction and visualization provides an intuitive environment for exploring the data and a natural interface for neuron tracing, resulting in faster, high-quality traces with less fatigue reported by users compared to existing 2D tools. </a:t>
            </a:r>
          </a:p>
        </p:txBody>
      </p:sp>
      <p:sp>
        <p:nvSpPr>
          <p:cNvPr id="6" name="TextBox 5"/>
          <p:cNvSpPr txBox="1"/>
          <p:nvPr/>
        </p:nvSpPr>
        <p:spPr>
          <a:xfrm>
            <a:off x="6714837" y="1352961"/>
            <a:ext cx="1048685" cy="369332"/>
          </a:xfrm>
          <a:prstGeom prst="rect">
            <a:avLst/>
          </a:prstGeom>
          <a:noFill/>
        </p:spPr>
        <p:txBody>
          <a:bodyPr wrap="none" rtlCol="0">
            <a:spAutoFit/>
          </a:bodyPr>
          <a:lstStyle/>
          <a:p>
            <a:r>
              <a:rPr lang="en-US" dirty="0" smtClean="0">
                <a:solidFill>
                  <a:srgbClr val="FF0000"/>
                </a:solidFill>
              </a:rPr>
              <a:t>Minimap</a:t>
            </a:r>
            <a:endParaRPr lang="en-US" dirty="0">
              <a:solidFill>
                <a:srgbClr val="FF0000"/>
              </a:solidFill>
            </a:endParaRPr>
          </a:p>
        </p:txBody>
      </p:sp>
    </p:spTree>
    <p:extLst>
      <p:ext uri="{BB962C8B-B14F-4D97-AF65-F5344CB8AC3E}">
        <p14:creationId xmlns:p14="http://schemas.microsoft.com/office/powerpoint/2010/main" val="2762332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2508"/>
            <a:ext cx="8596668" cy="785091"/>
          </a:xfrm>
        </p:spPr>
        <p:txBody>
          <a:bodyPr>
            <a:normAutofit/>
          </a:bodyPr>
          <a:lstStyle/>
          <a:p>
            <a:r>
              <a:rPr lang="en-US" dirty="0"/>
              <a:t>DESIGN PROCESS </a:t>
            </a:r>
            <a:endParaRPr lang="en-US" dirty="0"/>
          </a:p>
        </p:txBody>
      </p:sp>
      <p:sp>
        <p:nvSpPr>
          <p:cNvPr id="3" name="Content Placeholder 2"/>
          <p:cNvSpPr>
            <a:spLocks noGrp="1"/>
          </p:cNvSpPr>
          <p:nvPr>
            <p:ph idx="1"/>
          </p:nvPr>
        </p:nvSpPr>
        <p:spPr>
          <a:xfrm>
            <a:off x="677334" y="1209964"/>
            <a:ext cx="5808794" cy="5338618"/>
          </a:xfrm>
        </p:spPr>
        <p:txBody>
          <a:bodyPr/>
          <a:lstStyle/>
          <a:p>
            <a:r>
              <a:rPr lang="en-US" sz="2000" dirty="0">
                <a:solidFill>
                  <a:schemeClr val="accent2">
                    <a:lumMod val="50000"/>
                  </a:schemeClr>
                </a:solidFill>
              </a:rPr>
              <a:t>Technology </a:t>
            </a:r>
            <a:r>
              <a:rPr lang="en-US" sz="2000" dirty="0" smtClean="0">
                <a:solidFill>
                  <a:schemeClr val="accent2">
                    <a:lumMod val="50000"/>
                  </a:schemeClr>
                </a:solidFill>
              </a:rPr>
              <a:t>Probe:</a:t>
            </a:r>
          </a:p>
          <a:p>
            <a:pPr marL="0" indent="0">
              <a:buNone/>
            </a:pPr>
            <a:r>
              <a:rPr lang="en-US" sz="2000" dirty="0">
                <a:solidFill>
                  <a:schemeClr val="accent2">
                    <a:lumMod val="50000"/>
                  </a:schemeClr>
                </a:solidFill>
              </a:rPr>
              <a:t>	</a:t>
            </a:r>
            <a:r>
              <a:rPr lang="en-US" dirty="0">
                <a:solidFill>
                  <a:schemeClr val="accent2">
                    <a:lumMod val="50000"/>
                  </a:schemeClr>
                </a:solidFill>
              </a:rPr>
              <a:t>VR systems for generic scientific </a:t>
            </a:r>
            <a:r>
              <a:rPr lang="en-US" dirty="0" smtClean="0">
                <a:solidFill>
                  <a:schemeClr val="accent2">
                    <a:lumMod val="50000"/>
                  </a:schemeClr>
                </a:solidFill>
              </a:rPr>
              <a:t>visualization tasks</a:t>
            </a:r>
            <a:r>
              <a:rPr lang="en-US" dirty="0">
                <a:solidFill>
                  <a:schemeClr val="accent2">
                    <a:lumMod val="50000"/>
                  </a:schemeClr>
                </a:solidFill>
              </a:rPr>
              <a:t>, and supported volume rendering, </a:t>
            </a:r>
            <a:r>
              <a:rPr lang="en-US" dirty="0" smtClean="0">
                <a:solidFill>
                  <a:schemeClr val="accent2">
                    <a:lumMod val="50000"/>
                  </a:schemeClr>
                </a:solidFill>
              </a:rPr>
              <a:t>isosurfaces, </a:t>
            </a:r>
            <a:r>
              <a:rPr lang="en-US" dirty="0">
                <a:solidFill>
                  <a:schemeClr val="accent2">
                    <a:lumMod val="50000"/>
                  </a:schemeClr>
                </a:solidFill>
              </a:rPr>
              <a:t>and particle </a:t>
            </a:r>
            <a:r>
              <a:rPr lang="en-US" dirty="0" smtClean="0">
                <a:solidFill>
                  <a:schemeClr val="accent2">
                    <a:lumMod val="50000"/>
                  </a:schemeClr>
                </a:solidFill>
              </a:rPr>
              <a:t>rendering.</a:t>
            </a:r>
          </a:p>
          <a:p>
            <a:pPr marL="0" indent="0">
              <a:buNone/>
            </a:pPr>
            <a:r>
              <a:rPr lang="en-US" dirty="0">
                <a:solidFill>
                  <a:schemeClr val="accent2">
                    <a:lumMod val="50000"/>
                  </a:schemeClr>
                </a:solidFill>
              </a:rPr>
              <a:t>	</a:t>
            </a:r>
            <a:endParaRPr lang="en-US" dirty="0">
              <a:solidFill>
                <a:schemeClr val="accent2">
                  <a:lumMod val="50000"/>
                </a:schemeClr>
              </a:solidFill>
            </a:endParaRPr>
          </a:p>
          <a:p>
            <a:r>
              <a:rPr lang="en-US" sz="2000" dirty="0" smtClean="0">
                <a:solidFill>
                  <a:schemeClr val="accent2">
                    <a:lumMod val="50000"/>
                  </a:schemeClr>
                </a:solidFill>
              </a:rPr>
              <a:t> </a:t>
            </a:r>
            <a:r>
              <a:rPr lang="en-US" dirty="0">
                <a:solidFill>
                  <a:schemeClr val="accent2">
                    <a:lumMod val="50000"/>
                  </a:schemeClr>
                </a:solidFill>
              </a:rPr>
              <a:t>The </a:t>
            </a:r>
            <a:r>
              <a:rPr lang="en-US" dirty="0" smtClean="0">
                <a:solidFill>
                  <a:schemeClr val="accent2">
                    <a:lumMod val="50000"/>
                  </a:schemeClr>
                </a:solidFill>
              </a:rPr>
              <a:t>Prototype:</a:t>
            </a:r>
          </a:p>
          <a:p>
            <a:pPr marL="0" indent="0">
              <a:buNone/>
            </a:pPr>
            <a:r>
              <a:rPr lang="en-US" dirty="0" smtClean="0">
                <a:solidFill>
                  <a:schemeClr val="accent2">
                    <a:lumMod val="50000"/>
                  </a:schemeClr>
                </a:solidFill>
              </a:rPr>
              <a:t>	room-scale </a:t>
            </a:r>
            <a:r>
              <a:rPr lang="en-US" dirty="0">
                <a:solidFill>
                  <a:schemeClr val="accent2">
                    <a:lumMod val="50000"/>
                  </a:schemeClr>
                </a:solidFill>
              </a:rPr>
              <a:t>VR and includes tracked, wand-style </a:t>
            </a:r>
            <a:r>
              <a:rPr lang="en-US" dirty="0" smtClean="0">
                <a:solidFill>
                  <a:schemeClr val="accent2">
                    <a:lumMod val="50000"/>
                  </a:schemeClr>
                </a:solidFill>
              </a:rPr>
              <a:t>controllers.</a:t>
            </a:r>
          </a:p>
          <a:p>
            <a:pPr marL="0" indent="0">
              <a:buNone/>
            </a:pPr>
            <a:r>
              <a:rPr lang="en-US" dirty="0">
                <a:solidFill>
                  <a:schemeClr val="accent2">
                    <a:lumMod val="50000"/>
                  </a:schemeClr>
                </a:solidFill>
              </a:rPr>
              <a:t>	</a:t>
            </a:r>
            <a:r>
              <a:rPr lang="en-US" dirty="0" smtClean="0">
                <a:solidFill>
                  <a:schemeClr val="accent2">
                    <a:lumMod val="50000"/>
                  </a:schemeClr>
                </a:solidFill>
              </a:rPr>
              <a:t>line </a:t>
            </a:r>
            <a:r>
              <a:rPr lang="en-US" dirty="0">
                <a:solidFill>
                  <a:schemeClr val="accent2">
                    <a:lumMod val="50000"/>
                  </a:schemeClr>
                </a:solidFill>
              </a:rPr>
              <a:t>drawing and simple exploration </a:t>
            </a:r>
          </a:p>
          <a:p>
            <a:pPr marL="0" indent="0">
              <a:buNone/>
            </a:pPr>
            <a:endParaRPr lang="en-US" dirty="0">
              <a:solidFill>
                <a:schemeClr val="accent2">
                  <a:lumMod val="50000"/>
                </a:schemeClr>
              </a:solidFill>
            </a:endParaRPr>
          </a:p>
          <a:p>
            <a:endParaRPr lang="en-US" sz="2000" dirty="0"/>
          </a:p>
          <a:p>
            <a:endParaRPr lang="en-US" dirty="0"/>
          </a:p>
        </p:txBody>
      </p:sp>
      <p:pic>
        <p:nvPicPr>
          <p:cNvPr id="4" name="Content Placeholder 3"/>
          <p:cNvPicPr>
            <a:picLocks noChangeAspect="1"/>
          </p:cNvPicPr>
          <p:nvPr/>
        </p:nvPicPr>
        <p:blipFill>
          <a:blip r:embed="rId2"/>
          <a:stretch>
            <a:fillRect/>
          </a:stretch>
        </p:blipFill>
        <p:spPr>
          <a:xfrm>
            <a:off x="6932492" y="526473"/>
            <a:ext cx="2296145" cy="2576488"/>
          </a:xfrm>
          <a:prstGeom prst="rect">
            <a:avLst/>
          </a:prstGeom>
        </p:spPr>
      </p:pic>
      <p:sp>
        <p:nvSpPr>
          <p:cNvPr id="5" name="TextBox 4"/>
          <p:cNvSpPr txBox="1"/>
          <p:nvPr/>
        </p:nvSpPr>
        <p:spPr>
          <a:xfrm>
            <a:off x="6755746" y="3102961"/>
            <a:ext cx="2649636" cy="369332"/>
          </a:xfrm>
          <a:prstGeom prst="rect">
            <a:avLst/>
          </a:prstGeom>
          <a:noFill/>
        </p:spPr>
        <p:txBody>
          <a:bodyPr wrap="none" rtlCol="0">
            <a:spAutoFit/>
          </a:bodyPr>
          <a:lstStyle/>
          <a:p>
            <a:r>
              <a:rPr lang="en-US" dirty="0" smtClean="0">
                <a:solidFill>
                  <a:schemeClr val="accent2">
                    <a:lumMod val="50000"/>
                  </a:schemeClr>
                </a:solidFill>
              </a:rPr>
              <a:t>Initial Technology Probe</a:t>
            </a:r>
            <a:endParaRPr lang="en-US" dirty="0">
              <a:solidFill>
                <a:schemeClr val="accent2">
                  <a:lumMod val="50000"/>
                </a:schemeClr>
              </a:solidFill>
            </a:endParaRPr>
          </a:p>
        </p:txBody>
      </p:sp>
      <p:pic>
        <p:nvPicPr>
          <p:cNvPr id="6" name="Picture 5"/>
          <p:cNvPicPr>
            <a:picLocks noChangeAspect="1"/>
          </p:cNvPicPr>
          <p:nvPr/>
        </p:nvPicPr>
        <p:blipFill>
          <a:blip r:embed="rId3"/>
          <a:stretch>
            <a:fillRect/>
          </a:stretch>
        </p:blipFill>
        <p:spPr>
          <a:xfrm>
            <a:off x="6977857" y="3806302"/>
            <a:ext cx="2296145" cy="2564041"/>
          </a:xfrm>
          <a:prstGeom prst="rect">
            <a:avLst/>
          </a:prstGeom>
        </p:spPr>
      </p:pic>
      <p:sp>
        <p:nvSpPr>
          <p:cNvPr id="7" name="Rectangle 6"/>
          <p:cNvSpPr/>
          <p:nvPr/>
        </p:nvSpPr>
        <p:spPr>
          <a:xfrm>
            <a:off x="7626121" y="6335020"/>
            <a:ext cx="1259063" cy="369332"/>
          </a:xfrm>
          <a:prstGeom prst="rect">
            <a:avLst/>
          </a:prstGeom>
        </p:spPr>
        <p:txBody>
          <a:bodyPr wrap="none">
            <a:spAutoFit/>
          </a:bodyPr>
          <a:lstStyle/>
          <a:p>
            <a:r>
              <a:rPr lang="en-US" dirty="0">
                <a:solidFill>
                  <a:schemeClr val="accent2">
                    <a:lumMod val="50000"/>
                  </a:schemeClr>
                </a:solidFill>
              </a:rPr>
              <a:t>Prototype </a:t>
            </a:r>
          </a:p>
        </p:txBody>
      </p:sp>
      <p:pic>
        <p:nvPicPr>
          <p:cNvPr id="8" name="Content Placeholder 3"/>
          <p:cNvPicPr>
            <a:picLocks noChangeAspect="1"/>
          </p:cNvPicPr>
          <p:nvPr/>
        </p:nvPicPr>
        <p:blipFill>
          <a:blip r:embed="rId4"/>
          <a:stretch>
            <a:fillRect/>
          </a:stretch>
        </p:blipFill>
        <p:spPr>
          <a:xfrm>
            <a:off x="677334" y="4528807"/>
            <a:ext cx="2382921" cy="1360889"/>
          </a:xfrm>
          <a:prstGeom prst="rect">
            <a:avLst/>
          </a:prstGeom>
        </p:spPr>
      </p:pic>
      <p:sp>
        <p:nvSpPr>
          <p:cNvPr id="9" name="Rectangle 8"/>
          <p:cNvSpPr/>
          <p:nvPr/>
        </p:nvSpPr>
        <p:spPr>
          <a:xfrm>
            <a:off x="891078" y="5742363"/>
            <a:ext cx="1613199" cy="369332"/>
          </a:xfrm>
          <a:prstGeom prst="rect">
            <a:avLst/>
          </a:prstGeom>
        </p:spPr>
        <p:txBody>
          <a:bodyPr wrap="none">
            <a:spAutoFit/>
          </a:bodyPr>
          <a:lstStyle/>
          <a:p>
            <a:r>
              <a:rPr lang="en-US" dirty="0">
                <a:solidFill>
                  <a:schemeClr val="accent2">
                    <a:lumMod val="50000"/>
                  </a:schemeClr>
                </a:solidFill>
              </a:rPr>
              <a:t>Tracing wand </a:t>
            </a:r>
          </a:p>
        </p:txBody>
      </p:sp>
      <p:pic>
        <p:nvPicPr>
          <p:cNvPr id="10" name="Picture 9"/>
          <p:cNvPicPr>
            <a:picLocks noChangeAspect="1"/>
          </p:cNvPicPr>
          <p:nvPr/>
        </p:nvPicPr>
        <p:blipFill>
          <a:blip r:embed="rId5"/>
          <a:stretch>
            <a:fillRect/>
          </a:stretch>
        </p:blipFill>
        <p:spPr>
          <a:xfrm>
            <a:off x="3559941" y="4626955"/>
            <a:ext cx="2114701" cy="1207709"/>
          </a:xfrm>
          <a:prstGeom prst="rect">
            <a:avLst/>
          </a:prstGeom>
        </p:spPr>
      </p:pic>
      <p:sp>
        <p:nvSpPr>
          <p:cNvPr id="11" name="Rectangle 10"/>
          <p:cNvSpPr/>
          <p:nvPr/>
        </p:nvSpPr>
        <p:spPr>
          <a:xfrm>
            <a:off x="3713838" y="5742363"/>
            <a:ext cx="1963999" cy="369332"/>
          </a:xfrm>
          <a:prstGeom prst="rect">
            <a:avLst/>
          </a:prstGeom>
        </p:spPr>
        <p:txBody>
          <a:bodyPr wrap="none">
            <a:spAutoFit/>
          </a:bodyPr>
          <a:lstStyle/>
          <a:p>
            <a:r>
              <a:rPr lang="en-US" dirty="0">
                <a:solidFill>
                  <a:schemeClr val="accent2">
                    <a:lumMod val="50000"/>
                  </a:schemeClr>
                </a:solidFill>
              </a:rPr>
              <a:t>Navigation wand </a:t>
            </a:r>
          </a:p>
        </p:txBody>
      </p:sp>
    </p:spTree>
    <p:extLst>
      <p:ext uri="{BB962C8B-B14F-4D97-AF65-F5344CB8AC3E}">
        <p14:creationId xmlns:p14="http://schemas.microsoft.com/office/powerpoint/2010/main" val="159400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0145"/>
            <a:ext cx="8596668" cy="764631"/>
          </a:xfrm>
        </p:spPr>
        <p:txBody>
          <a:bodyPr>
            <a:normAutofit/>
          </a:bodyPr>
          <a:lstStyle/>
          <a:p>
            <a:r>
              <a:rPr lang="en-US" dirty="0"/>
              <a:t>VIRTUAL REALITY TRACING TOOL </a:t>
            </a:r>
            <a:endParaRPr lang="en-US" dirty="0"/>
          </a:p>
        </p:txBody>
      </p:sp>
      <p:sp>
        <p:nvSpPr>
          <p:cNvPr id="3" name="Content Placeholder 2"/>
          <p:cNvSpPr>
            <a:spLocks noGrp="1"/>
          </p:cNvSpPr>
          <p:nvPr>
            <p:ph idx="1"/>
          </p:nvPr>
        </p:nvSpPr>
        <p:spPr>
          <a:xfrm>
            <a:off x="567317" y="960583"/>
            <a:ext cx="9407956" cy="5080780"/>
          </a:xfrm>
        </p:spPr>
        <p:txBody>
          <a:bodyPr/>
          <a:lstStyle/>
          <a:p>
            <a:r>
              <a:rPr lang="en-US" sz="2800" dirty="0" smtClean="0">
                <a:solidFill>
                  <a:schemeClr val="accent2">
                    <a:lumMod val="50000"/>
                  </a:schemeClr>
                </a:solidFill>
              </a:rPr>
              <a:t>The </a:t>
            </a:r>
            <a:r>
              <a:rPr lang="en-US" sz="2800" dirty="0">
                <a:solidFill>
                  <a:schemeClr val="accent2">
                    <a:lumMod val="50000"/>
                  </a:schemeClr>
                </a:solidFill>
              </a:rPr>
              <a:t>process of tracing and </a:t>
            </a:r>
            <a:r>
              <a:rPr lang="en-US" sz="2800" dirty="0" smtClean="0">
                <a:solidFill>
                  <a:schemeClr val="accent2">
                    <a:lumMod val="50000"/>
                  </a:schemeClr>
                </a:solidFill>
              </a:rPr>
              <a:t>navigating:</a:t>
            </a:r>
          </a:p>
          <a:p>
            <a:pPr marL="0" indent="0">
              <a:buNone/>
            </a:pPr>
            <a:endParaRPr lang="en-US" dirty="0" smtClean="0"/>
          </a:p>
          <a:p>
            <a:pPr marL="0" indent="0">
              <a:buNone/>
            </a:pPr>
            <a:endParaRPr lang="en-US" dirty="0"/>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5069214" y="1725537"/>
            <a:ext cx="1685617" cy="1866200"/>
          </a:xfrm>
          <a:prstGeom prst="rect">
            <a:avLst/>
          </a:prstGeom>
          <a:solidFill>
            <a:schemeClr val="accent1"/>
          </a:solidFill>
        </p:spPr>
      </p:pic>
      <p:pic>
        <p:nvPicPr>
          <p:cNvPr id="5" name="Picture 4"/>
          <p:cNvPicPr>
            <a:picLocks noChangeAspect="1"/>
          </p:cNvPicPr>
          <p:nvPr/>
        </p:nvPicPr>
        <p:blipFill>
          <a:blip r:embed="rId3"/>
          <a:stretch>
            <a:fillRect/>
          </a:stretch>
        </p:blipFill>
        <p:spPr>
          <a:xfrm>
            <a:off x="7776309" y="1726537"/>
            <a:ext cx="1682187" cy="1865200"/>
          </a:xfrm>
          <a:prstGeom prst="rect">
            <a:avLst/>
          </a:prstGeom>
          <a:solidFill>
            <a:schemeClr val="accent1"/>
          </a:solidFill>
        </p:spPr>
      </p:pic>
      <p:sp>
        <p:nvSpPr>
          <p:cNvPr id="6" name="Rectangle 5"/>
          <p:cNvSpPr/>
          <p:nvPr/>
        </p:nvSpPr>
        <p:spPr>
          <a:xfrm>
            <a:off x="5399393" y="3574862"/>
            <a:ext cx="4575880" cy="369332"/>
          </a:xfrm>
          <a:prstGeom prst="rect">
            <a:avLst/>
          </a:prstGeom>
        </p:spPr>
        <p:txBody>
          <a:bodyPr wrap="square">
            <a:spAutoFit/>
          </a:bodyPr>
          <a:lstStyle/>
          <a:p>
            <a:pPr algn="ctr"/>
            <a:r>
              <a:rPr lang="en-US" dirty="0">
                <a:solidFill>
                  <a:srgbClr val="000000"/>
                </a:solidFill>
              </a:rPr>
              <a:t>Branching from an existing line </a:t>
            </a:r>
            <a:endParaRPr lang="en-US" dirty="0"/>
          </a:p>
        </p:txBody>
      </p:sp>
      <p:pic>
        <p:nvPicPr>
          <p:cNvPr id="7" name="Picture 6"/>
          <p:cNvPicPr>
            <a:picLocks noChangeAspect="1"/>
          </p:cNvPicPr>
          <p:nvPr/>
        </p:nvPicPr>
        <p:blipFill>
          <a:blip r:embed="rId4"/>
          <a:stretch>
            <a:fillRect/>
          </a:stretch>
        </p:blipFill>
        <p:spPr>
          <a:xfrm>
            <a:off x="5069214" y="4208911"/>
            <a:ext cx="1685617" cy="1857393"/>
          </a:xfrm>
          <a:prstGeom prst="rect">
            <a:avLst/>
          </a:prstGeom>
          <a:solidFill>
            <a:schemeClr val="accent1"/>
          </a:solidFill>
        </p:spPr>
      </p:pic>
      <p:pic>
        <p:nvPicPr>
          <p:cNvPr id="8" name="Picture 7"/>
          <p:cNvPicPr>
            <a:picLocks noChangeAspect="1"/>
          </p:cNvPicPr>
          <p:nvPr/>
        </p:nvPicPr>
        <p:blipFill>
          <a:blip r:embed="rId5"/>
          <a:stretch>
            <a:fillRect/>
          </a:stretch>
        </p:blipFill>
        <p:spPr>
          <a:xfrm>
            <a:off x="7776309" y="4188441"/>
            <a:ext cx="1692875" cy="1865392"/>
          </a:xfrm>
          <a:prstGeom prst="rect">
            <a:avLst/>
          </a:prstGeom>
          <a:solidFill>
            <a:schemeClr val="accent1"/>
          </a:solidFill>
        </p:spPr>
      </p:pic>
      <p:sp>
        <p:nvSpPr>
          <p:cNvPr id="9" name="Rectangle 8"/>
          <p:cNvSpPr/>
          <p:nvPr/>
        </p:nvSpPr>
        <p:spPr>
          <a:xfrm>
            <a:off x="5800436" y="6041361"/>
            <a:ext cx="3364884" cy="646331"/>
          </a:xfrm>
          <a:prstGeom prst="rect">
            <a:avLst/>
          </a:prstGeom>
        </p:spPr>
        <p:txBody>
          <a:bodyPr wrap="square">
            <a:spAutoFit/>
          </a:bodyPr>
          <a:lstStyle/>
          <a:p>
            <a:pPr algn="ctr"/>
            <a:r>
              <a:rPr lang="en-US" dirty="0">
                <a:solidFill>
                  <a:srgbClr val="000000"/>
                </a:solidFill>
              </a:rPr>
              <a:t>Connecting a branch back to the parent tree </a:t>
            </a:r>
            <a:endParaRPr lang="en-US" dirty="0"/>
          </a:p>
        </p:txBody>
      </p:sp>
      <p:pic>
        <p:nvPicPr>
          <p:cNvPr id="15" name="Content Placeholder 3"/>
          <p:cNvPicPr>
            <a:picLocks noChangeAspect="1"/>
          </p:cNvPicPr>
          <p:nvPr/>
        </p:nvPicPr>
        <p:blipFill>
          <a:blip r:embed="rId6"/>
          <a:stretch>
            <a:fillRect/>
          </a:stretch>
        </p:blipFill>
        <p:spPr>
          <a:xfrm>
            <a:off x="567317" y="1922232"/>
            <a:ext cx="1842056" cy="1837296"/>
          </a:xfrm>
          <a:prstGeom prst="rect">
            <a:avLst/>
          </a:prstGeom>
          <a:solidFill>
            <a:schemeClr val="accent1"/>
          </a:solidFill>
        </p:spPr>
      </p:pic>
      <p:sp>
        <p:nvSpPr>
          <p:cNvPr id="16" name="Rectangle 15"/>
          <p:cNvSpPr/>
          <p:nvPr/>
        </p:nvSpPr>
        <p:spPr>
          <a:xfrm>
            <a:off x="4959928" y="1588654"/>
            <a:ext cx="4608946" cy="506152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pic>
        <p:nvPicPr>
          <p:cNvPr id="17" name="Picture 16"/>
          <p:cNvPicPr>
            <a:picLocks noChangeAspect="1"/>
          </p:cNvPicPr>
          <p:nvPr/>
        </p:nvPicPr>
        <p:blipFill>
          <a:blip r:embed="rId7"/>
          <a:stretch>
            <a:fillRect/>
          </a:stretch>
        </p:blipFill>
        <p:spPr>
          <a:xfrm>
            <a:off x="2687022" y="1922232"/>
            <a:ext cx="1866507" cy="1861684"/>
          </a:xfrm>
          <a:prstGeom prst="rect">
            <a:avLst/>
          </a:prstGeom>
        </p:spPr>
      </p:pic>
      <p:sp>
        <p:nvSpPr>
          <p:cNvPr id="18" name="Rectangle 17"/>
          <p:cNvSpPr/>
          <p:nvPr/>
        </p:nvSpPr>
        <p:spPr>
          <a:xfrm>
            <a:off x="498763" y="4024245"/>
            <a:ext cx="4054765" cy="1754326"/>
          </a:xfrm>
          <a:prstGeom prst="rect">
            <a:avLst/>
          </a:prstGeom>
        </p:spPr>
        <p:txBody>
          <a:bodyPr wrap="square">
            <a:spAutoFit/>
          </a:bodyPr>
          <a:lstStyle/>
          <a:p>
            <a:pPr algn="just"/>
            <a:r>
              <a:rPr lang="en-US" dirty="0">
                <a:solidFill>
                  <a:srgbClr val="000000"/>
                </a:solidFill>
              </a:rPr>
              <a:t>A starting point is placed by moving the brush inside the neuron and pressing the trigger. While holding the trigger, the user follows the neuron with the brush, tracing it. To end the line, the trigger is released. </a:t>
            </a:r>
            <a:endParaRPr lang="en-US" dirty="0"/>
          </a:p>
        </p:txBody>
      </p:sp>
      <p:sp>
        <p:nvSpPr>
          <p:cNvPr id="19" name="Rectangle 18"/>
          <p:cNvSpPr/>
          <p:nvPr/>
        </p:nvSpPr>
        <p:spPr>
          <a:xfrm>
            <a:off x="221672" y="1588654"/>
            <a:ext cx="4608946" cy="506152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Tree>
    <p:extLst>
      <p:ext uri="{BB962C8B-B14F-4D97-AF65-F5344CB8AC3E}">
        <p14:creationId xmlns:p14="http://schemas.microsoft.com/office/powerpoint/2010/main" val="412339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515"/>
            <a:ext cx="7456055" cy="762049"/>
          </a:xfrm>
        </p:spPr>
        <p:txBody>
          <a:bodyPr>
            <a:normAutofit/>
          </a:bodyPr>
          <a:lstStyle/>
          <a:p>
            <a:r>
              <a:rPr lang="en-US" dirty="0"/>
              <a:t>VIRTUAL REALITY TRACING TOOL </a:t>
            </a:r>
          </a:p>
        </p:txBody>
      </p:sp>
      <p:sp>
        <p:nvSpPr>
          <p:cNvPr id="18" name="Content Placeholder 2"/>
          <p:cNvSpPr>
            <a:spLocks noGrp="1"/>
          </p:cNvSpPr>
          <p:nvPr>
            <p:ph idx="1"/>
          </p:nvPr>
        </p:nvSpPr>
        <p:spPr>
          <a:xfrm>
            <a:off x="567317" y="803564"/>
            <a:ext cx="8955374" cy="5698835"/>
          </a:xfrm>
        </p:spPr>
        <p:txBody>
          <a:bodyPr/>
          <a:lstStyle/>
          <a:p>
            <a:r>
              <a:rPr lang="en-US" sz="2800" dirty="0" smtClean="0">
                <a:solidFill>
                  <a:schemeClr val="accent2">
                    <a:lumMod val="50000"/>
                  </a:schemeClr>
                </a:solidFill>
              </a:rPr>
              <a:t>VR </a:t>
            </a:r>
            <a:r>
              <a:rPr lang="en-US" sz="2800" dirty="0"/>
              <a:t>rendering performance (high-quality experience and prevent motion sickness</a:t>
            </a:r>
            <a:r>
              <a:rPr lang="en-US" sz="2800" dirty="0" smtClean="0"/>
              <a:t>)</a:t>
            </a:r>
            <a:endParaRPr lang="en-US" dirty="0"/>
          </a:p>
          <a:p>
            <a:pPr>
              <a:buFont typeface="Wingdings" panose="05000000000000000000" pitchFamily="2" charset="2"/>
              <a:buChar char="v"/>
            </a:pPr>
            <a:r>
              <a:rPr lang="en-US" dirty="0" smtClean="0"/>
              <a:t> </a:t>
            </a:r>
            <a:r>
              <a:rPr lang="en-US" dirty="0"/>
              <a:t>Data </a:t>
            </a:r>
            <a:r>
              <a:rPr lang="en-US" dirty="0" smtClean="0"/>
              <a:t>Streaming : </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a:buFont typeface="Wingdings" panose="05000000000000000000" pitchFamily="2" charset="2"/>
              <a:buChar char="v"/>
            </a:pPr>
            <a:r>
              <a:rPr lang="en-US" dirty="0"/>
              <a:t>Volume Rendering </a:t>
            </a:r>
            <a:r>
              <a:rPr lang="en-US" dirty="0" smtClean="0"/>
              <a:t>:  Use </a:t>
            </a:r>
            <a:r>
              <a:rPr lang="en-US" dirty="0"/>
              <a:t>GPU volume </a:t>
            </a:r>
            <a:r>
              <a:rPr lang="en-US" dirty="0" smtClean="0"/>
              <a:t>renderer.</a:t>
            </a:r>
          </a:p>
          <a:p>
            <a:pPr marL="0" indent="0">
              <a:buNone/>
            </a:pPr>
            <a:r>
              <a:rPr lang="en-US" dirty="0"/>
              <a:t>	</a:t>
            </a:r>
            <a:r>
              <a:rPr lang="en-US" dirty="0"/>
              <a:t>D</a:t>
            </a:r>
            <a:r>
              <a:rPr lang="en-US" dirty="0" smtClean="0"/>
              <a:t>epth </a:t>
            </a:r>
            <a:r>
              <a:rPr lang="en-US" dirty="0"/>
              <a:t>perception </a:t>
            </a:r>
            <a:r>
              <a:rPr lang="en-US" dirty="0" smtClean="0"/>
              <a:t>is difficult.</a:t>
            </a:r>
            <a:endParaRPr lang="en-US" dirty="0"/>
          </a:p>
          <a:p>
            <a:pPr>
              <a:buFont typeface="Wingdings" panose="05000000000000000000" pitchFamily="2" charset="2"/>
              <a:buChar char="v"/>
            </a:pPr>
            <a:endParaRPr lang="en-US" dirty="0"/>
          </a:p>
          <a:p>
            <a:pPr marL="0" indent="0">
              <a:buNone/>
            </a:pPr>
            <a:endParaRPr lang="en-US" dirty="0"/>
          </a:p>
        </p:txBody>
      </p:sp>
      <p:pic>
        <p:nvPicPr>
          <p:cNvPr id="19"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53" y="2411694"/>
            <a:ext cx="4900610" cy="1513760"/>
          </a:xfrm>
          <a:prstGeom prst="rect">
            <a:avLst/>
          </a:prstGeom>
        </p:spPr>
      </p:pic>
      <p:sp>
        <p:nvSpPr>
          <p:cNvPr id="20" name="Rectangle 19"/>
          <p:cNvSpPr/>
          <p:nvPr/>
        </p:nvSpPr>
        <p:spPr>
          <a:xfrm>
            <a:off x="5375563" y="2008213"/>
            <a:ext cx="4442691" cy="2062103"/>
          </a:xfrm>
          <a:prstGeom prst="rect">
            <a:avLst/>
          </a:prstGeom>
        </p:spPr>
        <p:txBody>
          <a:bodyPr wrap="square">
            <a:spAutoFit/>
          </a:bodyPr>
          <a:lstStyle/>
          <a:p>
            <a:pPr algn="just"/>
            <a:r>
              <a:rPr lang="en-US" sz="1600" dirty="0">
                <a:solidFill>
                  <a:srgbClr val="000000"/>
                </a:solidFill>
                <a:latin typeface="Nimbus San L"/>
              </a:rPr>
              <a:t>The anatomy of a single frame. </a:t>
            </a:r>
            <a:r>
              <a:rPr lang="en-US" sz="1600" dirty="0" err="1">
                <a:solidFill>
                  <a:srgbClr val="000000"/>
                </a:solidFill>
                <a:latin typeface="txtt"/>
              </a:rPr>
              <a:t>WaitGetPoses</a:t>
            </a:r>
            <a:r>
              <a:rPr lang="en-US" sz="1600" dirty="0">
                <a:solidFill>
                  <a:srgbClr val="000000"/>
                </a:solidFill>
                <a:latin typeface="txtt"/>
              </a:rPr>
              <a:t> </a:t>
            </a:r>
            <a:r>
              <a:rPr lang="en-US" sz="1600" dirty="0">
                <a:solidFill>
                  <a:srgbClr val="000000"/>
                </a:solidFill>
                <a:latin typeface="Nimbus San L"/>
              </a:rPr>
              <a:t>blocks until </a:t>
            </a:r>
            <a:r>
              <a:rPr lang="en-US" sz="1600" dirty="0">
                <a:solidFill>
                  <a:srgbClr val="000000"/>
                </a:solidFill>
                <a:latin typeface="CMS Y 10"/>
              </a:rPr>
              <a:t> </a:t>
            </a:r>
            <a:r>
              <a:rPr lang="en-US" sz="1600" dirty="0">
                <a:solidFill>
                  <a:srgbClr val="000000"/>
                </a:solidFill>
                <a:latin typeface="Nimbus Rom No 9 L"/>
              </a:rPr>
              <a:t>2</a:t>
            </a:r>
            <a:r>
              <a:rPr lang="en-US" sz="1600" dirty="0">
                <a:solidFill>
                  <a:srgbClr val="000000"/>
                </a:solidFill>
                <a:latin typeface="Nimbus San L"/>
              </a:rPr>
              <a:t>ms before </a:t>
            </a:r>
            <a:r>
              <a:rPr lang="en-US" sz="1600" dirty="0" err="1">
                <a:solidFill>
                  <a:srgbClr val="000000"/>
                </a:solidFill>
                <a:latin typeface="Nimbus San L"/>
              </a:rPr>
              <a:t>VSync</a:t>
            </a:r>
            <a:r>
              <a:rPr lang="en-US" sz="1600" dirty="0">
                <a:solidFill>
                  <a:srgbClr val="000000"/>
                </a:solidFill>
                <a:latin typeface="Nimbus San L"/>
              </a:rPr>
              <a:t> and returns the latest head tracking data. This allows the renderer to start submitting work before </a:t>
            </a:r>
            <a:r>
              <a:rPr lang="en-US" sz="1600" dirty="0" err="1">
                <a:solidFill>
                  <a:srgbClr val="000000"/>
                </a:solidFill>
                <a:latin typeface="Nimbus San L"/>
              </a:rPr>
              <a:t>VSync</a:t>
            </a:r>
            <a:r>
              <a:rPr lang="en-US" sz="1600" dirty="0">
                <a:solidFill>
                  <a:srgbClr val="000000"/>
                </a:solidFill>
                <a:latin typeface="Nimbus San L"/>
              </a:rPr>
              <a:t> to fully utilize the GPU. We first submit draw calls for the geometry and volume, and then page in asynchronously uploaded volume data into the sparse texture. </a:t>
            </a:r>
            <a:endParaRPr lang="en-US" sz="1600" dirty="0">
              <a:solidFill>
                <a:srgbClr val="000000"/>
              </a:solidFill>
              <a:latin typeface="Nimbus San L"/>
            </a:endParaRPr>
          </a:p>
        </p:txBody>
      </p:sp>
    </p:spTree>
    <p:extLst>
      <p:ext uri="{BB962C8B-B14F-4D97-AF65-F5344CB8AC3E}">
        <p14:creationId xmlns:p14="http://schemas.microsoft.com/office/powerpoint/2010/main" val="1261060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836" y="443346"/>
            <a:ext cx="8655166" cy="803564"/>
          </a:xfrm>
        </p:spPr>
        <p:txBody>
          <a:bodyPr/>
          <a:lstStyle/>
          <a:p>
            <a:r>
              <a:rPr lang="en-US" dirty="0" smtClean="0"/>
              <a:t>Evaluation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488" y="1312382"/>
            <a:ext cx="4564512" cy="1789105"/>
          </a:xfrm>
          <a:prstGeom prst="rect">
            <a:avLst/>
          </a:prstGeom>
        </p:spPr>
      </p:pic>
      <p:sp>
        <p:nvSpPr>
          <p:cNvPr id="8" name="Rectangle 7"/>
          <p:cNvSpPr/>
          <p:nvPr/>
        </p:nvSpPr>
        <p:spPr>
          <a:xfrm>
            <a:off x="695597" y="3166959"/>
            <a:ext cx="4204294" cy="646331"/>
          </a:xfrm>
          <a:prstGeom prst="rect">
            <a:avLst/>
          </a:prstGeom>
        </p:spPr>
        <p:txBody>
          <a:bodyPr wrap="square">
            <a:spAutoFit/>
          </a:bodyPr>
          <a:lstStyle/>
          <a:p>
            <a:r>
              <a:rPr lang="en-US" dirty="0">
                <a:solidFill>
                  <a:schemeClr val="accent1">
                    <a:lumMod val="50000"/>
                  </a:schemeClr>
                </a:solidFill>
                <a:latin typeface="Nimbus San L"/>
              </a:rPr>
              <a:t>Examples of different mistakes and their effect on the DIADEM score</a:t>
            </a:r>
            <a:r>
              <a:rPr lang="en-US" dirty="0" smtClean="0">
                <a:solidFill>
                  <a:schemeClr val="accent1">
                    <a:lumMod val="50000"/>
                  </a:schemeClr>
                </a:solidFill>
                <a:latin typeface="Nimbus San L"/>
              </a:rPr>
              <a:t>.</a:t>
            </a:r>
          </a:p>
        </p:txBody>
      </p:sp>
      <p:sp>
        <p:nvSpPr>
          <p:cNvPr id="10" name="TextBox 9"/>
          <p:cNvSpPr txBox="1"/>
          <p:nvPr/>
        </p:nvSpPr>
        <p:spPr>
          <a:xfrm>
            <a:off x="5684981" y="1312382"/>
            <a:ext cx="3703781" cy="1754326"/>
          </a:xfrm>
          <a:prstGeom prst="rect">
            <a:avLst/>
          </a:prstGeom>
          <a:solidFill>
            <a:schemeClr val="accent1"/>
          </a:solidFill>
        </p:spPr>
        <p:txBody>
          <a:bodyPr wrap="square" rtlCol="0">
            <a:spAutoFit/>
          </a:bodyPr>
          <a:lstStyle/>
          <a:p>
            <a:pPr marL="285750" indent="-285750">
              <a:buFont typeface="Wingdings" panose="05000000000000000000" pitchFamily="2" charset="2"/>
              <a:buChar char="v"/>
            </a:pPr>
            <a:r>
              <a:rPr lang="en-US" dirty="0" smtClean="0"/>
              <a:t>Structural Errors: </a:t>
            </a:r>
          </a:p>
          <a:p>
            <a:r>
              <a:rPr lang="en-US" dirty="0"/>
              <a:t>	</a:t>
            </a:r>
            <a:r>
              <a:rPr lang="en-US" dirty="0" smtClean="0"/>
              <a:t>slight elongation, extra branch, missed branch ,etc.</a:t>
            </a:r>
          </a:p>
          <a:p>
            <a:endParaRPr lang="en-US" dirty="0" smtClean="0"/>
          </a:p>
          <a:p>
            <a:r>
              <a:rPr lang="en-US" dirty="0" smtClean="0"/>
              <a:t>DIADEM </a:t>
            </a:r>
            <a:r>
              <a:rPr lang="en-US" dirty="0"/>
              <a:t>scores- Automatically compares traces</a:t>
            </a:r>
            <a:r>
              <a:rPr lang="en-US" dirty="0" smtClean="0"/>
              <a:t>.</a:t>
            </a:r>
          </a:p>
        </p:txBody>
      </p:sp>
      <p:sp>
        <p:nvSpPr>
          <p:cNvPr id="11" name="TextBox 10"/>
          <p:cNvSpPr txBox="1"/>
          <p:nvPr/>
        </p:nvSpPr>
        <p:spPr>
          <a:xfrm>
            <a:off x="5684981" y="5234832"/>
            <a:ext cx="3703781" cy="369332"/>
          </a:xfrm>
          <a:prstGeom prst="rect">
            <a:avLst/>
          </a:prstGeom>
          <a:solidFill>
            <a:schemeClr val="accent1"/>
          </a:solidFill>
        </p:spPr>
        <p:txBody>
          <a:bodyPr wrap="square" rtlCol="0">
            <a:spAutoFit/>
          </a:bodyPr>
          <a:lstStyle/>
          <a:p>
            <a:pPr marL="285750" indent="-285750">
              <a:buFont typeface="Wingdings" panose="05000000000000000000" pitchFamily="2" charset="2"/>
              <a:buChar char="v"/>
            </a:pPr>
            <a:r>
              <a:rPr lang="en-US" dirty="0"/>
              <a:t>Time Constraints: Speedup.</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596" y="4327550"/>
            <a:ext cx="4753859" cy="2239505"/>
          </a:xfrm>
          <a:prstGeom prst="rect">
            <a:avLst/>
          </a:prstGeom>
        </p:spPr>
      </p:pic>
    </p:spTree>
    <p:extLst>
      <p:ext uri="{BB962C8B-B14F-4D97-AF65-F5344CB8AC3E}">
        <p14:creationId xmlns:p14="http://schemas.microsoft.com/office/powerpoint/2010/main" val="3994391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856"/>
            <a:ext cx="10515600" cy="648643"/>
          </a:xfrm>
        </p:spPr>
        <p:txBody>
          <a:bodyPr>
            <a:normAutofit fontScale="90000"/>
          </a:bodyPr>
          <a:lstStyle/>
          <a:p>
            <a:r>
              <a:rPr lang="en-US" b="1" dirty="0" smtClean="0"/>
              <a:t>Planar </a:t>
            </a:r>
            <a:r>
              <a:rPr lang="en-US" b="1" dirty="0"/>
              <a:t>Axons Reference Dataset </a:t>
            </a:r>
            <a:r>
              <a:rPr lang="en-US" dirty="0"/>
              <a:t/>
            </a:r>
            <a:br>
              <a:rPr lang="en-US" dirty="0"/>
            </a:b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398" y="1307073"/>
            <a:ext cx="5338021" cy="1743574"/>
          </a:xfrm>
        </p:spPr>
      </p:pic>
      <p:sp>
        <p:nvSpPr>
          <p:cNvPr id="5" name="Rectangle 4"/>
          <p:cNvSpPr/>
          <p:nvPr/>
        </p:nvSpPr>
        <p:spPr>
          <a:xfrm>
            <a:off x="5724797" y="1092538"/>
            <a:ext cx="4010330" cy="2154436"/>
          </a:xfrm>
          <a:prstGeom prst="rect">
            <a:avLst/>
          </a:prstGeom>
        </p:spPr>
        <p:txBody>
          <a:bodyPr wrap="square">
            <a:spAutoFit/>
          </a:bodyPr>
          <a:lstStyle/>
          <a:p>
            <a:r>
              <a:rPr lang="en-US" dirty="0">
                <a:solidFill>
                  <a:srgbClr val="000000"/>
                </a:solidFill>
                <a:latin typeface="Nimbus San L"/>
              </a:rPr>
              <a:t>Differences between scores of expert traces in VR vs. </a:t>
            </a:r>
            <a:r>
              <a:rPr lang="en-US" dirty="0" smtClean="0">
                <a:solidFill>
                  <a:srgbClr val="000000"/>
                </a:solidFill>
                <a:latin typeface="Nimbus San L"/>
              </a:rPr>
              <a:t>NeuroLucida.</a:t>
            </a:r>
          </a:p>
          <a:p>
            <a:endParaRPr lang="en-US" dirty="0" smtClean="0">
              <a:solidFill>
                <a:srgbClr val="000000"/>
              </a:solidFill>
              <a:latin typeface="Nimbus San L"/>
            </a:endParaRPr>
          </a:p>
          <a:p>
            <a:r>
              <a:rPr lang="en-US" sz="1600" dirty="0" smtClean="0">
                <a:solidFill>
                  <a:srgbClr val="000000"/>
                </a:solidFill>
                <a:latin typeface="Nimbus San L"/>
              </a:rPr>
              <a:t>Overall </a:t>
            </a:r>
            <a:r>
              <a:rPr lang="en-US" sz="1600" dirty="0">
                <a:solidFill>
                  <a:srgbClr val="000000"/>
                </a:solidFill>
                <a:latin typeface="Nimbus San L"/>
              </a:rPr>
              <a:t>experts performed within the acceptable error range (</a:t>
            </a:r>
            <a:r>
              <a:rPr lang="en-US" sz="1600" dirty="0">
                <a:solidFill>
                  <a:srgbClr val="000000"/>
                </a:solidFill>
                <a:latin typeface="CMS Y 10"/>
              </a:rPr>
              <a:t>±</a:t>
            </a:r>
            <a:r>
              <a:rPr lang="en-US" sz="1600" dirty="0">
                <a:solidFill>
                  <a:srgbClr val="000000"/>
                </a:solidFill>
                <a:latin typeface="Nimbus Rom No 9 L"/>
              </a:rPr>
              <a:t>0</a:t>
            </a:r>
            <a:r>
              <a:rPr lang="en-US" sz="1600" dirty="0">
                <a:solidFill>
                  <a:srgbClr val="000000"/>
                </a:solidFill>
                <a:latin typeface="CMM I 10"/>
              </a:rPr>
              <a:t>.</a:t>
            </a:r>
            <a:r>
              <a:rPr lang="en-US" sz="1600" dirty="0">
                <a:solidFill>
                  <a:srgbClr val="000000"/>
                </a:solidFill>
                <a:latin typeface="Nimbus Rom No 9 L"/>
              </a:rPr>
              <a:t>1</a:t>
            </a:r>
            <a:r>
              <a:rPr lang="en-US" sz="1600" dirty="0">
                <a:solidFill>
                  <a:srgbClr val="000000"/>
                </a:solidFill>
                <a:latin typeface="Nimbus San L"/>
              </a:rPr>
              <a:t>, dark blue) and sometimes better in VR (light blue) when compared to their work in NeuroLucida. </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398" y="4002542"/>
            <a:ext cx="5183347" cy="1403824"/>
          </a:xfrm>
          <a:prstGeom prst="rect">
            <a:avLst/>
          </a:prstGeom>
        </p:spPr>
      </p:pic>
      <p:sp>
        <p:nvSpPr>
          <p:cNvPr id="7" name="Rectangle 6"/>
          <p:cNvSpPr/>
          <p:nvPr/>
        </p:nvSpPr>
        <p:spPr>
          <a:xfrm>
            <a:off x="5576419" y="4024211"/>
            <a:ext cx="4297254" cy="2308324"/>
          </a:xfrm>
          <a:prstGeom prst="rect">
            <a:avLst/>
          </a:prstGeom>
        </p:spPr>
        <p:txBody>
          <a:bodyPr wrap="square">
            <a:spAutoFit/>
          </a:bodyPr>
          <a:lstStyle/>
          <a:p>
            <a:r>
              <a:rPr lang="en-US" dirty="0">
                <a:solidFill>
                  <a:srgbClr val="000000"/>
                </a:solidFill>
                <a:latin typeface="Nimbus San L"/>
              </a:rPr>
              <a:t>Distribution of scores (higher is better) for experts. </a:t>
            </a:r>
            <a:endParaRPr lang="en-US" dirty="0" smtClean="0">
              <a:solidFill>
                <a:srgbClr val="000000"/>
              </a:solidFill>
              <a:latin typeface="Nimbus San L"/>
            </a:endParaRPr>
          </a:p>
          <a:p>
            <a:r>
              <a:rPr lang="en-US" dirty="0" smtClean="0">
                <a:solidFill>
                  <a:srgbClr val="000000"/>
                </a:solidFill>
                <a:latin typeface="Nimbus San L"/>
              </a:rPr>
              <a:t>In </a:t>
            </a:r>
            <a:r>
              <a:rPr lang="en-US" dirty="0">
                <a:solidFill>
                  <a:srgbClr val="000000"/>
                </a:solidFill>
                <a:latin typeface="Nimbus San L"/>
              </a:rPr>
              <a:t>(a) median score: </a:t>
            </a:r>
            <a:r>
              <a:rPr lang="en-US" dirty="0">
                <a:solidFill>
                  <a:srgbClr val="000000"/>
                </a:solidFill>
                <a:latin typeface="Nimbus Rom No 9 L"/>
              </a:rPr>
              <a:t>0</a:t>
            </a:r>
            <a:r>
              <a:rPr lang="en-US" dirty="0">
                <a:solidFill>
                  <a:srgbClr val="000000"/>
                </a:solidFill>
                <a:latin typeface="CMM I 10"/>
              </a:rPr>
              <a:t>.</a:t>
            </a:r>
            <a:r>
              <a:rPr lang="en-US" dirty="0">
                <a:solidFill>
                  <a:srgbClr val="000000"/>
                </a:solidFill>
                <a:latin typeface="Nimbus Rom No 9 L"/>
              </a:rPr>
              <a:t>7</a:t>
            </a:r>
            <a:r>
              <a:rPr lang="en-US" dirty="0">
                <a:solidFill>
                  <a:srgbClr val="000000"/>
                </a:solidFill>
                <a:latin typeface="Nimbus San L"/>
              </a:rPr>
              <a:t>, mean score: </a:t>
            </a:r>
            <a:r>
              <a:rPr lang="en-US" dirty="0">
                <a:solidFill>
                  <a:srgbClr val="000000"/>
                </a:solidFill>
                <a:latin typeface="Nimbus Rom No 9 L"/>
              </a:rPr>
              <a:t>0</a:t>
            </a:r>
            <a:r>
              <a:rPr lang="en-US" dirty="0">
                <a:solidFill>
                  <a:srgbClr val="000000"/>
                </a:solidFill>
                <a:latin typeface="CMM I 10"/>
              </a:rPr>
              <a:t>.</a:t>
            </a:r>
            <a:r>
              <a:rPr lang="en-US" dirty="0">
                <a:solidFill>
                  <a:srgbClr val="000000"/>
                </a:solidFill>
                <a:latin typeface="Nimbus Rom No 9 L"/>
              </a:rPr>
              <a:t>57</a:t>
            </a:r>
            <a:r>
              <a:rPr lang="en-US" dirty="0">
                <a:solidFill>
                  <a:srgbClr val="000000"/>
                </a:solidFill>
                <a:latin typeface="CMS Y 10"/>
              </a:rPr>
              <a:t>±</a:t>
            </a:r>
            <a:r>
              <a:rPr lang="en-US" dirty="0">
                <a:solidFill>
                  <a:srgbClr val="000000"/>
                </a:solidFill>
                <a:latin typeface="Nimbus Rom No 9 L"/>
              </a:rPr>
              <a:t>0</a:t>
            </a:r>
            <a:r>
              <a:rPr lang="en-US" dirty="0">
                <a:solidFill>
                  <a:srgbClr val="000000"/>
                </a:solidFill>
                <a:latin typeface="CMM I 10"/>
              </a:rPr>
              <a:t>.</a:t>
            </a:r>
            <a:r>
              <a:rPr lang="en-US" dirty="0">
                <a:solidFill>
                  <a:srgbClr val="000000"/>
                </a:solidFill>
                <a:latin typeface="Nimbus Rom No 9 L"/>
              </a:rPr>
              <a:t>38</a:t>
            </a:r>
            <a:r>
              <a:rPr lang="en-US" dirty="0">
                <a:solidFill>
                  <a:srgbClr val="000000"/>
                </a:solidFill>
                <a:latin typeface="Nimbus San L"/>
              </a:rPr>
              <a:t>. </a:t>
            </a:r>
            <a:endParaRPr lang="en-US" dirty="0" smtClean="0">
              <a:solidFill>
                <a:srgbClr val="000000"/>
              </a:solidFill>
              <a:latin typeface="Nimbus San L"/>
            </a:endParaRPr>
          </a:p>
          <a:p>
            <a:r>
              <a:rPr lang="en-US" dirty="0" smtClean="0">
                <a:solidFill>
                  <a:srgbClr val="000000"/>
                </a:solidFill>
                <a:latin typeface="Nimbus San L"/>
              </a:rPr>
              <a:t>In </a:t>
            </a:r>
            <a:r>
              <a:rPr lang="en-US" dirty="0">
                <a:solidFill>
                  <a:srgbClr val="000000"/>
                </a:solidFill>
                <a:latin typeface="Nimbus San L"/>
              </a:rPr>
              <a:t>(b) median score: </a:t>
            </a:r>
            <a:r>
              <a:rPr lang="en-US" dirty="0">
                <a:solidFill>
                  <a:srgbClr val="000000"/>
                </a:solidFill>
                <a:latin typeface="Nimbus Rom No 9 L"/>
              </a:rPr>
              <a:t>0</a:t>
            </a:r>
            <a:r>
              <a:rPr lang="en-US" dirty="0">
                <a:solidFill>
                  <a:srgbClr val="000000"/>
                </a:solidFill>
                <a:latin typeface="CMM I 10"/>
              </a:rPr>
              <a:t>.</a:t>
            </a:r>
            <a:r>
              <a:rPr lang="en-US" dirty="0">
                <a:solidFill>
                  <a:srgbClr val="000000"/>
                </a:solidFill>
                <a:latin typeface="Nimbus Rom No 9 L"/>
              </a:rPr>
              <a:t>6</a:t>
            </a:r>
            <a:r>
              <a:rPr lang="en-US" dirty="0">
                <a:solidFill>
                  <a:srgbClr val="000000"/>
                </a:solidFill>
                <a:latin typeface="Nimbus San L"/>
              </a:rPr>
              <a:t>, mean score </a:t>
            </a:r>
            <a:r>
              <a:rPr lang="en-US" dirty="0">
                <a:solidFill>
                  <a:srgbClr val="000000"/>
                </a:solidFill>
                <a:latin typeface="Nimbus Rom No 9 L"/>
              </a:rPr>
              <a:t>0</a:t>
            </a:r>
            <a:r>
              <a:rPr lang="en-US" dirty="0">
                <a:solidFill>
                  <a:srgbClr val="000000"/>
                </a:solidFill>
                <a:latin typeface="CMM I 10"/>
              </a:rPr>
              <a:t>.</a:t>
            </a:r>
            <a:r>
              <a:rPr lang="en-US" dirty="0">
                <a:solidFill>
                  <a:srgbClr val="000000"/>
                </a:solidFill>
                <a:latin typeface="Nimbus Rom No 9 L"/>
              </a:rPr>
              <a:t>49</a:t>
            </a:r>
            <a:r>
              <a:rPr lang="en-US" dirty="0">
                <a:solidFill>
                  <a:srgbClr val="000000"/>
                </a:solidFill>
                <a:latin typeface="CMS Y 10"/>
              </a:rPr>
              <a:t>±</a:t>
            </a:r>
            <a:r>
              <a:rPr lang="en-US" dirty="0">
                <a:solidFill>
                  <a:srgbClr val="000000"/>
                </a:solidFill>
                <a:latin typeface="Nimbus Rom No 9 L"/>
              </a:rPr>
              <a:t>0</a:t>
            </a:r>
            <a:r>
              <a:rPr lang="en-US" dirty="0">
                <a:solidFill>
                  <a:srgbClr val="000000"/>
                </a:solidFill>
                <a:latin typeface="CMM I 10"/>
              </a:rPr>
              <a:t>.</a:t>
            </a:r>
            <a:r>
              <a:rPr lang="en-US" dirty="0">
                <a:solidFill>
                  <a:srgbClr val="000000"/>
                </a:solidFill>
                <a:latin typeface="Nimbus Rom No 9 L"/>
              </a:rPr>
              <a:t>39</a:t>
            </a:r>
            <a:r>
              <a:rPr lang="en-US" dirty="0">
                <a:solidFill>
                  <a:srgbClr val="000000"/>
                </a:solidFill>
                <a:latin typeface="Nimbus San L"/>
              </a:rPr>
              <a:t>. </a:t>
            </a:r>
            <a:endParaRPr lang="en-US" dirty="0" smtClean="0">
              <a:solidFill>
                <a:srgbClr val="000000"/>
              </a:solidFill>
              <a:latin typeface="Nimbus San L"/>
            </a:endParaRPr>
          </a:p>
          <a:p>
            <a:r>
              <a:rPr lang="en-US" dirty="0" smtClean="0">
                <a:solidFill>
                  <a:srgbClr val="000000"/>
                </a:solidFill>
                <a:latin typeface="Nimbus San L"/>
              </a:rPr>
              <a:t>A </a:t>
            </a:r>
            <a:r>
              <a:rPr lang="en-US" dirty="0">
                <a:solidFill>
                  <a:srgbClr val="000000"/>
                </a:solidFill>
                <a:latin typeface="Nimbus San L"/>
              </a:rPr>
              <a:t>score of </a:t>
            </a:r>
            <a:r>
              <a:rPr lang="en-US" dirty="0">
                <a:solidFill>
                  <a:srgbClr val="000000"/>
                </a:solidFill>
                <a:latin typeface="CMS Y 10"/>
              </a:rPr>
              <a:t> </a:t>
            </a:r>
            <a:r>
              <a:rPr lang="en-US" dirty="0">
                <a:solidFill>
                  <a:srgbClr val="000000"/>
                </a:solidFill>
                <a:latin typeface="Nimbus Rom No 9 L"/>
              </a:rPr>
              <a:t>0</a:t>
            </a:r>
            <a:r>
              <a:rPr lang="en-US" dirty="0">
                <a:solidFill>
                  <a:srgbClr val="000000"/>
                </a:solidFill>
                <a:latin typeface="CMM I 10"/>
              </a:rPr>
              <a:t>.</a:t>
            </a:r>
            <a:r>
              <a:rPr lang="en-US" dirty="0">
                <a:solidFill>
                  <a:srgbClr val="000000"/>
                </a:solidFill>
                <a:latin typeface="Nimbus Rom No 9 L"/>
              </a:rPr>
              <a:t>8 </a:t>
            </a:r>
            <a:r>
              <a:rPr lang="en-US" dirty="0">
                <a:solidFill>
                  <a:srgbClr val="000000"/>
                </a:solidFill>
                <a:latin typeface="Nimbus San L"/>
              </a:rPr>
              <a:t>is a tracing acceptably similar to the reference. </a:t>
            </a:r>
          </a:p>
        </p:txBody>
      </p:sp>
      <p:sp>
        <p:nvSpPr>
          <p:cNvPr id="8" name="Rectangle 7"/>
          <p:cNvSpPr/>
          <p:nvPr/>
        </p:nvSpPr>
        <p:spPr>
          <a:xfrm>
            <a:off x="1207818" y="5406366"/>
            <a:ext cx="1516762" cy="307777"/>
          </a:xfrm>
          <a:prstGeom prst="rect">
            <a:avLst/>
          </a:prstGeom>
        </p:spPr>
        <p:txBody>
          <a:bodyPr wrap="none">
            <a:spAutoFit/>
          </a:bodyPr>
          <a:lstStyle/>
          <a:p>
            <a:r>
              <a:rPr lang="en-US" sz="1400" dirty="0" smtClean="0">
                <a:solidFill>
                  <a:srgbClr val="000000"/>
                </a:solidFill>
                <a:latin typeface="Nimbus San L"/>
              </a:rPr>
              <a:t>(a) NeuroLucida </a:t>
            </a:r>
            <a:endParaRPr lang="en-US" sz="1400" dirty="0">
              <a:solidFill>
                <a:srgbClr val="000000"/>
              </a:solidFill>
              <a:latin typeface="Nimbus San L"/>
            </a:endParaRPr>
          </a:p>
        </p:txBody>
      </p:sp>
      <p:sp>
        <p:nvSpPr>
          <p:cNvPr id="9" name="Rectangle 8"/>
          <p:cNvSpPr/>
          <p:nvPr/>
        </p:nvSpPr>
        <p:spPr>
          <a:xfrm>
            <a:off x="4107579" y="5454444"/>
            <a:ext cx="752129" cy="307777"/>
          </a:xfrm>
          <a:prstGeom prst="rect">
            <a:avLst/>
          </a:prstGeom>
        </p:spPr>
        <p:txBody>
          <a:bodyPr wrap="none">
            <a:spAutoFit/>
          </a:bodyPr>
          <a:lstStyle/>
          <a:p>
            <a:r>
              <a:rPr lang="en-US" sz="1400" dirty="0" smtClean="0">
                <a:solidFill>
                  <a:srgbClr val="000000"/>
                </a:solidFill>
                <a:latin typeface="Nimbus San L"/>
              </a:rPr>
              <a:t>(b) VR </a:t>
            </a:r>
            <a:endParaRPr lang="en-US" sz="1400" dirty="0">
              <a:solidFill>
                <a:srgbClr val="000000"/>
              </a:solidFill>
              <a:latin typeface="Nimbus San L"/>
            </a:endParaRPr>
          </a:p>
        </p:txBody>
      </p:sp>
    </p:spTree>
    <p:extLst>
      <p:ext uri="{BB962C8B-B14F-4D97-AF65-F5344CB8AC3E}">
        <p14:creationId xmlns:p14="http://schemas.microsoft.com/office/powerpoint/2010/main" val="4286587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9456"/>
            <a:ext cx="8596668" cy="868218"/>
          </a:xfrm>
        </p:spPr>
        <p:txBody>
          <a:bodyPr>
            <a:normAutofit/>
          </a:bodyPr>
          <a:lstStyle/>
          <a:p>
            <a:r>
              <a:rPr lang="en-US" b="1" dirty="0"/>
              <a:t>Cell Bodies Dataset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177" y="1498448"/>
            <a:ext cx="4709646" cy="1271804"/>
          </a:xfrm>
        </p:spPr>
      </p:pic>
      <p:sp>
        <p:nvSpPr>
          <p:cNvPr id="5" name="Rectangle 4"/>
          <p:cNvSpPr/>
          <p:nvPr/>
        </p:nvSpPr>
        <p:spPr>
          <a:xfrm>
            <a:off x="995382" y="2884559"/>
            <a:ext cx="1516762" cy="307777"/>
          </a:xfrm>
          <a:prstGeom prst="rect">
            <a:avLst/>
          </a:prstGeom>
        </p:spPr>
        <p:txBody>
          <a:bodyPr wrap="none">
            <a:spAutoFit/>
          </a:bodyPr>
          <a:lstStyle/>
          <a:p>
            <a:r>
              <a:rPr lang="en-US" sz="1400" dirty="0" smtClean="0">
                <a:solidFill>
                  <a:srgbClr val="000000"/>
                </a:solidFill>
                <a:latin typeface="Nimbus San L"/>
              </a:rPr>
              <a:t>(a) NeuroLucida </a:t>
            </a:r>
            <a:endParaRPr lang="en-US" sz="1400" dirty="0">
              <a:solidFill>
                <a:srgbClr val="000000"/>
              </a:solidFill>
              <a:latin typeface="Nimbus San L"/>
            </a:endParaRPr>
          </a:p>
        </p:txBody>
      </p:sp>
      <p:sp>
        <p:nvSpPr>
          <p:cNvPr id="6" name="Rectangle 5"/>
          <p:cNvSpPr/>
          <p:nvPr/>
        </p:nvSpPr>
        <p:spPr>
          <a:xfrm>
            <a:off x="3895143" y="2932637"/>
            <a:ext cx="752129" cy="307777"/>
          </a:xfrm>
          <a:prstGeom prst="rect">
            <a:avLst/>
          </a:prstGeom>
        </p:spPr>
        <p:txBody>
          <a:bodyPr wrap="none">
            <a:spAutoFit/>
          </a:bodyPr>
          <a:lstStyle/>
          <a:p>
            <a:r>
              <a:rPr lang="en-US" sz="1400" dirty="0" smtClean="0">
                <a:solidFill>
                  <a:srgbClr val="000000"/>
                </a:solidFill>
                <a:latin typeface="Nimbus San L"/>
              </a:rPr>
              <a:t>(b) VR </a:t>
            </a:r>
            <a:endParaRPr lang="en-US" sz="1400" dirty="0">
              <a:solidFill>
                <a:srgbClr val="000000"/>
              </a:solidFill>
              <a:latin typeface="Nimbus San L"/>
            </a:endParaRPr>
          </a:p>
        </p:txBody>
      </p:sp>
      <p:sp>
        <p:nvSpPr>
          <p:cNvPr id="7" name="Rectangle 6"/>
          <p:cNvSpPr/>
          <p:nvPr/>
        </p:nvSpPr>
        <p:spPr>
          <a:xfrm>
            <a:off x="5606473" y="1347685"/>
            <a:ext cx="4211782" cy="2308324"/>
          </a:xfrm>
          <a:prstGeom prst="rect">
            <a:avLst/>
          </a:prstGeom>
        </p:spPr>
        <p:txBody>
          <a:bodyPr wrap="square">
            <a:spAutoFit/>
          </a:bodyPr>
          <a:lstStyle/>
          <a:p>
            <a:r>
              <a:rPr lang="en-US" dirty="0">
                <a:solidFill>
                  <a:srgbClr val="000000"/>
                </a:solidFill>
                <a:latin typeface="Nimbus San L"/>
              </a:rPr>
              <a:t>Distribution of scores (higher is better) for novices, excluding user 1. </a:t>
            </a:r>
            <a:endParaRPr lang="en-US" dirty="0" smtClean="0">
              <a:solidFill>
                <a:srgbClr val="000000"/>
              </a:solidFill>
              <a:latin typeface="Nimbus San L"/>
            </a:endParaRPr>
          </a:p>
          <a:p>
            <a:r>
              <a:rPr lang="en-US" dirty="0" smtClean="0">
                <a:solidFill>
                  <a:srgbClr val="000000"/>
                </a:solidFill>
                <a:latin typeface="Nimbus San L"/>
              </a:rPr>
              <a:t>In </a:t>
            </a:r>
            <a:r>
              <a:rPr lang="en-US" dirty="0">
                <a:solidFill>
                  <a:srgbClr val="000000"/>
                </a:solidFill>
                <a:latin typeface="Nimbus San L"/>
              </a:rPr>
              <a:t>(a) median score: </a:t>
            </a:r>
            <a:r>
              <a:rPr lang="en-US" dirty="0">
                <a:solidFill>
                  <a:srgbClr val="000000"/>
                </a:solidFill>
                <a:latin typeface="Nimbus Rom No 9 L"/>
              </a:rPr>
              <a:t>0</a:t>
            </a:r>
            <a:r>
              <a:rPr lang="en-US" dirty="0">
                <a:solidFill>
                  <a:srgbClr val="000000"/>
                </a:solidFill>
                <a:latin typeface="CMM I 10"/>
              </a:rPr>
              <a:t>.</a:t>
            </a:r>
            <a:r>
              <a:rPr lang="en-US" dirty="0">
                <a:solidFill>
                  <a:srgbClr val="000000"/>
                </a:solidFill>
                <a:latin typeface="Nimbus Rom No 9 L"/>
              </a:rPr>
              <a:t>5</a:t>
            </a:r>
            <a:r>
              <a:rPr lang="en-US" dirty="0">
                <a:solidFill>
                  <a:srgbClr val="000000"/>
                </a:solidFill>
                <a:latin typeface="Nimbus San L"/>
              </a:rPr>
              <a:t>, mean score: </a:t>
            </a:r>
            <a:r>
              <a:rPr lang="en-US" dirty="0">
                <a:solidFill>
                  <a:srgbClr val="000000"/>
                </a:solidFill>
                <a:latin typeface="Nimbus Rom No 9 L"/>
              </a:rPr>
              <a:t>0</a:t>
            </a:r>
            <a:r>
              <a:rPr lang="en-US" dirty="0">
                <a:solidFill>
                  <a:srgbClr val="000000"/>
                </a:solidFill>
                <a:latin typeface="CMM I 10"/>
              </a:rPr>
              <a:t>.</a:t>
            </a:r>
            <a:r>
              <a:rPr lang="en-US" dirty="0">
                <a:solidFill>
                  <a:srgbClr val="000000"/>
                </a:solidFill>
                <a:latin typeface="Nimbus Rom No 9 L"/>
              </a:rPr>
              <a:t>42</a:t>
            </a:r>
            <a:r>
              <a:rPr lang="en-US" dirty="0">
                <a:solidFill>
                  <a:srgbClr val="000000"/>
                </a:solidFill>
                <a:latin typeface="CMS Y 10"/>
              </a:rPr>
              <a:t>±</a:t>
            </a:r>
            <a:r>
              <a:rPr lang="en-US" dirty="0">
                <a:solidFill>
                  <a:srgbClr val="000000"/>
                </a:solidFill>
                <a:latin typeface="Nimbus Rom No 9 L"/>
              </a:rPr>
              <a:t>0</a:t>
            </a:r>
            <a:r>
              <a:rPr lang="en-US" dirty="0">
                <a:solidFill>
                  <a:srgbClr val="000000"/>
                </a:solidFill>
                <a:latin typeface="CMM I 10"/>
              </a:rPr>
              <a:t>.</a:t>
            </a:r>
            <a:r>
              <a:rPr lang="en-US" dirty="0">
                <a:solidFill>
                  <a:srgbClr val="000000"/>
                </a:solidFill>
                <a:latin typeface="Nimbus Rom No 9 L"/>
              </a:rPr>
              <a:t>37</a:t>
            </a:r>
            <a:r>
              <a:rPr lang="en-US" dirty="0">
                <a:solidFill>
                  <a:srgbClr val="000000"/>
                </a:solidFill>
                <a:latin typeface="Nimbus San L"/>
              </a:rPr>
              <a:t>. </a:t>
            </a:r>
            <a:endParaRPr lang="en-US" dirty="0" smtClean="0">
              <a:solidFill>
                <a:srgbClr val="000000"/>
              </a:solidFill>
              <a:latin typeface="Nimbus San L"/>
            </a:endParaRPr>
          </a:p>
          <a:p>
            <a:r>
              <a:rPr lang="en-US" dirty="0" smtClean="0">
                <a:solidFill>
                  <a:srgbClr val="000000"/>
                </a:solidFill>
                <a:latin typeface="Nimbus San L"/>
              </a:rPr>
              <a:t>In </a:t>
            </a:r>
            <a:r>
              <a:rPr lang="en-US" dirty="0">
                <a:solidFill>
                  <a:srgbClr val="000000"/>
                </a:solidFill>
                <a:latin typeface="Nimbus San L"/>
              </a:rPr>
              <a:t>(b) median score: </a:t>
            </a:r>
            <a:r>
              <a:rPr lang="en-US" dirty="0">
                <a:solidFill>
                  <a:srgbClr val="000000"/>
                </a:solidFill>
                <a:latin typeface="Nimbus Rom No 9 L"/>
              </a:rPr>
              <a:t>0</a:t>
            </a:r>
            <a:r>
              <a:rPr lang="en-US" dirty="0">
                <a:solidFill>
                  <a:srgbClr val="000000"/>
                </a:solidFill>
                <a:latin typeface="CMM I 10"/>
              </a:rPr>
              <a:t>.</a:t>
            </a:r>
            <a:r>
              <a:rPr lang="en-US" dirty="0">
                <a:solidFill>
                  <a:srgbClr val="000000"/>
                </a:solidFill>
                <a:latin typeface="Nimbus Rom No 9 L"/>
              </a:rPr>
              <a:t>49</a:t>
            </a:r>
            <a:r>
              <a:rPr lang="en-US" dirty="0">
                <a:solidFill>
                  <a:srgbClr val="000000"/>
                </a:solidFill>
                <a:latin typeface="Nimbus San L"/>
              </a:rPr>
              <a:t>, mean score </a:t>
            </a:r>
            <a:r>
              <a:rPr lang="en-US" dirty="0">
                <a:solidFill>
                  <a:srgbClr val="000000"/>
                </a:solidFill>
                <a:latin typeface="Nimbus Rom No 9 L"/>
              </a:rPr>
              <a:t>0</a:t>
            </a:r>
            <a:r>
              <a:rPr lang="en-US" dirty="0">
                <a:solidFill>
                  <a:srgbClr val="000000"/>
                </a:solidFill>
                <a:latin typeface="CMM I 10"/>
              </a:rPr>
              <a:t>.</a:t>
            </a:r>
            <a:r>
              <a:rPr lang="en-US" dirty="0">
                <a:solidFill>
                  <a:srgbClr val="000000"/>
                </a:solidFill>
                <a:latin typeface="Nimbus Rom No 9 L"/>
              </a:rPr>
              <a:t>5</a:t>
            </a:r>
            <a:r>
              <a:rPr lang="en-US" dirty="0">
                <a:solidFill>
                  <a:srgbClr val="000000"/>
                </a:solidFill>
                <a:latin typeface="CMS Y 10"/>
              </a:rPr>
              <a:t>±</a:t>
            </a:r>
            <a:r>
              <a:rPr lang="en-US" dirty="0">
                <a:solidFill>
                  <a:srgbClr val="000000"/>
                </a:solidFill>
                <a:latin typeface="Nimbus Rom No 9 L"/>
              </a:rPr>
              <a:t>0</a:t>
            </a:r>
            <a:r>
              <a:rPr lang="en-US" dirty="0">
                <a:solidFill>
                  <a:srgbClr val="000000"/>
                </a:solidFill>
                <a:latin typeface="CMM I 10"/>
              </a:rPr>
              <a:t>.</a:t>
            </a:r>
            <a:r>
              <a:rPr lang="en-US" dirty="0">
                <a:solidFill>
                  <a:srgbClr val="000000"/>
                </a:solidFill>
                <a:latin typeface="Nimbus Rom No 9 L"/>
              </a:rPr>
              <a:t>37</a:t>
            </a:r>
            <a:r>
              <a:rPr lang="en-US" dirty="0">
                <a:solidFill>
                  <a:srgbClr val="000000"/>
                </a:solidFill>
                <a:latin typeface="Nimbus San L"/>
              </a:rPr>
              <a:t>. </a:t>
            </a:r>
            <a:endParaRPr lang="en-US" dirty="0" smtClean="0">
              <a:solidFill>
                <a:srgbClr val="000000"/>
              </a:solidFill>
              <a:latin typeface="Nimbus San L"/>
            </a:endParaRPr>
          </a:p>
          <a:p>
            <a:r>
              <a:rPr lang="en-US" dirty="0" smtClean="0">
                <a:solidFill>
                  <a:srgbClr val="000000"/>
                </a:solidFill>
                <a:latin typeface="Nimbus San L"/>
              </a:rPr>
              <a:t>A </a:t>
            </a:r>
            <a:r>
              <a:rPr lang="en-US" dirty="0">
                <a:solidFill>
                  <a:srgbClr val="000000"/>
                </a:solidFill>
                <a:latin typeface="Nimbus San L"/>
              </a:rPr>
              <a:t>score of </a:t>
            </a:r>
            <a:r>
              <a:rPr lang="en-US" dirty="0">
                <a:solidFill>
                  <a:srgbClr val="000000"/>
                </a:solidFill>
                <a:latin typeface="CMS Y 10"/>
              </a:rPr>
              <a:t> </a:t>
            </a:r>
            <a:r>
              <a:rPr lang="en-US" dirty="0">
                <a:solidFill>
                  <a:srgbClr val="000000"/>
                </a:solidFill>
                <a:latin typeface="Nimbus Rom No 9 L"/>
              </a:rPr>
              <a:t>0</a:t>
            </a:r>
            <a:r>
              <a:rPr lang="en-US" dirty="0">
                <a:solidFill>
                  <a:srgbClr val="000000"/>
                </a:solidFill>
                <a:latin typeface="CMM I 10"/>
              </a:rPr>
              <a:t>.</a:t>
            </a:r>
            <a:r>
              <a:rPr lang="en-US" dirty="0">
                <a:solidFill>
                  <a:srgbClr val="000000"/>
                </a:solidFill>
                <a:latin typeface="Nimbus Rom No 9 L"/>
              </a:rPr>
              <a:t>8 </a:t>
            </a:r>
            <a:r>
              <a:rPr lang="en-US" dirty="0">
                <a:solidFill>
                  <a:srgbClr val="000000"/>
                </a:solidFill>
                <a:latin typeface="Nimbus San L"/>
              </a:rPr>
              <a:t>is a tracing acceptably similar to the reference.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236" y="4354344"/>
            <a:ext cx="3141510" cy="2219004"/>
          </a:xfrm>
          <a:prstGeom prst="rect">
            <a:avLst/>
          </a:prstGeom>
        </p:spPr>
      </p:pic>
      <p:sp>
        <p:nvSpPr>
          <p:cNvPr id="9" name="Rectangle 8"/>
          <p:cNvSpPr/>
          <p:nvPr/>
        </p:nvSpPr>
        <p:spPr>
          <a:xfrm>
            <a:off x="5606473" y="5101555"/>
            <a:ext cx="4664363" cy="923330"/>
          </a:xfrm>
          <a:prstGeom prst="rect">
            <a:avLst/>
          </a:prstGeom>
        </p:spPr>
        <p:txBody>
          <a:bodyPr wrap="square">
            <a:spAutoFit/>
          </a:bodyPr>
          <a:lstStyle/>
          <a:p>
            <a:r>
              <a:rPr lang="en-US" dirty="0">
                <a:solidFill>
                  <a:srgbClr val="000000"/>
                </a:solidFill>
              </a:rPr>
              <a:t>Average scores (with standard deviation) and times for traces on the Cell Bodies dataset. User 6 is used as the reference. </a:t>
            </a:r>
            <a:endParaRPr lang="en-US" dirty="0"/>
          </a:p>
        </p:txBody>
      </p:sp>
    </p:spTree>
    <p:extLst>
      <p:ext uri="{BB962C8B-B14F-4D97-AF65-F5344CB8AC3E}">
        <p14:creationId xmlns:p14="http://schemas.microsoft.com/office/powerpoint/2010/main" val="17985997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2822</TotalTime>
  <Words>674</Words>
  <Application>Microsoft Office PowerPoint</Application>
  <PresentationFormat>Widescreen</PresentationFormat>
  <Paragraphs>79</Paragraphs>
  <Slides>11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Calibri</vt:lpstr>
      <vt:lpstr>CMM I 10</vt:lpstr>
      <vt:lpstr>CMS Y 10</vt:lpstr>
      <vt:lpstr>Nimbus Rom No 9 L</vt:lpstr>
      <vt:lpstr>Nimbus San L</vt:lpstr>
      <vt:lpstr>Trebuchet MS</vt:lpstr>
      <vt:lpstr>txtt</vt:lpstr>
      <vt:lpstr>Wingdings</vt:lpstr>
      <vt:lpstr>Wingdings 3</vt:lpstr>
      <vt:lpstr>Facet</vt:lpstr>
      <vt:lpstr> A Virtual Reality Visualization Tool for Neuron Tracing   Authors: Will Usher, Pavol Klacansky, Frederick Federer, Peer-Timo Bremer, Aaron Knoll, Jeff Yarch, Alessandra Angelucci, and Valerio Pascucci </vt:lpstr>
      <vt:lpstr>Main Contributions</vt:lpstr>
      <vt:lpstr>VR neuron tracing tool</vt:lpstr>
      <vt:lpstr>DESIGN PROCESS </vt:lpstr>
      <vt:lpstr>VIRTUAL REALITY TRACING TOOL </vt:lpstr>
      <vt:lpstr>VIRTUAL REALITY TRACING TOOL </vt:lpstr>
      <vt:lpstr>Evaluation</vt:lpstr>
      <vt:lpstr>Planar Axons Reference Dataset  </vt:lpstr>
      <vt:lpstr>Cell Bodies Dataset </vt:lpstr>
      <vt:lpstr>Stitching Issue</vt:lpstr>
      <vt:lpstr>Invisible neuron in image plane</vt:lpstr>
    </vt:vector>
  </TitlesOfParts>
  <Company>University of South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Virtual Reality Visualization Tool for Neuron Tracing   Authors: Will Usher, Pavol Klacansky, Frederick Federer, Peer-Timo Bremer, Aaron Knoll, Jeff Yarch, Alessandra Angelucci, and Valerio Pascucci </dc:title>
  <dc:creator>Goel, Bharti</dc:creator>
  <cp:lastModifiedBy>Goel, Bharti</cp:lastModifiedBy>
  <cp:revision>18</cp:revision>
  <dcterms:created xsi:type="dcterms:W3CDTF">2018-03-24T19:53:14Z</dcterms:created>
  <dcterms:modified xsi:type="dcterms:W3CDTF">2018-03-26T18:55:57Z</dcterms:modified>
</cp:coreProperties>
</file>