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0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09C9-730F-4896-B7FC-E320D4DE4EF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7B0E-9DBE-4998-B500-DC08108D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0462" y="1705973"/>
            <a:ext cx="891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What Would a Graph Look Like in This Layout</a:t>
            </a:r>
            <a:r>
              <a:rPr lang="en-US" sz="2400" dirty="0" smtClean="0">
                <a:latin typeface="Book Antiqua" panose="02040602050305030304" pitchFamily="18" charset="0"/>
              </a:rPr>
              <a:t>? 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A Machine Learning Approach to Large Graph Visualization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0462" y="3000040"/>
            <a:ext cx="773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Oh-Hyun Kwon, Tarik </a:t>
            </a:r>
            <a:r>
              <a:rPr lang="en-US" sz="2400" dirty="0" err="1" smtClean="0">
                <a:latin typeface="Book Antiqua" panose="02040602050305030304" pitchFamily="18" charset="0"/>
              </a:rPr>
              <a:t>Crnovrsanin</a:t>
            </a:r>
            <a:r>
              <a:rPr lang="en-US" sz="2400" dirty="0" smtClean="0">
                <a:latin typeface="Book Antiqua" panose="02040602050305030304" pitchFamily="18" charset="0"/>
              </a:rPr>
              <a:t>, and Kwan-Liu Ma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90" y="1936805"/>
            <a:ext cx="17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Paper Title: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90" y="3000040"/>
            <a:ext cx="17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Authors: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490" y="4063275"/>
            <a:ext cx="17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Presenter: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0462" y="4001720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Surya </a:t>
            </a:r>
            <a:r>
              <a:rPr lang="en-US" sz="2400" dirty="0" err="1" smtClean="0">
                <a:latin typeface="Book Antiqua" panose="02040602050305030304" pitchFamily="18" charset="0"/>
              </a:rPr>
              <a:t>Balusu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1239" b="42239"/>
          <a:stretch/>
        </p:blipFill>
        <p:spPr>
          <a:xfrm>
            <a:off x="622509" y="1785178"/>
            <a:ext cx="1780890" cy="322524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22855" y="1397552"/>
            <a:ext cx="3731242" cy="4000500"/>
            <a:chOff x="3005814" y="862338"/>
            <a:chExt cx="3731242" cy="4000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8962" r="26174"/>
            <a:stretch/>
          </p:blipFill>
          <p:spPr>
            <a:xfrm>
              <a:off x="3005814" y="862338"/>
              <a:ext cx="3731242" cy="4000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98950" y="4540250"/>
              <a:ext cx="114300" cy="15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0050" y="4578350"/>
              <a:ext cx="114300" cy="15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553" y="1157381"/>
            <a:ext cx="1948871" cy="51109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2060" y="232012"/>
            <a:ext cx="461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Introduction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8962" r="26174"/>
          <a:stretch/>
        </p:blipFill>
        <p:spPr>
          <a:xfrm>
            <a:off x="3622855" y="1397552"/>
            <a:ext cx="373124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060" y="1705969"/>
            <a:ext cx="1048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Task 1: </a:t>
            </a:r>
            <a:r>
              <a:rPr lang="en-US" sz="2000" dirty="0" smtClean="0">
                <a:latin typeface="Book Antiqua" panose="02040602050305030304" pitchFamily="18" charset="0"/>
              </a:rPr>
              <a:t>what the graph would look like in different layouts and what are their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</a:t>
            </a:r>
            <a:r>
              <a:rPr lang="en-US" sz="2000" dirty="0" smtClean="0">
                <a:latin typeface="Book Antiqua" panose="02040602050305030304" pitchFamily="18" charset="0"/>
              </a:rPr>
              <a:t>corresponding aesthetic metrics ?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060" y="232012"/>
            <a:ext cx="461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Problem statement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060" y="2731826"/>
            <a:ext cx="1048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Task 2: </a:t>
            </a:r>
            <a:r>
              <a:rPr lang="en-US" sz="2000" dirty="0" smtClean="0">
                <a:latin typeface="Book Antiqua" panose="02040602050305030304" pitchFamily="18" charset="0"/>
              </a:rPr>
              <a:t>Compare the topological similarity using the graph </a:t>
            </a:r>
            <a:r>
              <a:rPr lang="en-US" sz="2000" dirty="0" err="1" smtClean="0">
                <a:latin typeface="Book Antiqua" panose="02040602050305030304" pitchFamily="18" charset="0"/>
              </a:rPr>
              <a:t>kernals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smtClean="0">
                <a:latin typeface="Book Antiqua" panose="02040602050305030304" pitchFamily="18" charset="0"/>
              </a:rPr>
              <a:t>and perpetual 	similarity by humans.  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13" y="816787"/>
            <a:ext cx="5853805" cy="2403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060" y="232012"/>
            <a:ext cx="461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Approach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94" y="3232125"/>
            <a:ext cx="3695059" cy="386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26" y="816787"/>
            <a:ext cx="3007697" cy="2730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878" y="3630766"/>
            <a:ext cx="5362915" cy="27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060" y="232012"/>
            <a:ext cx="461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Approach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2167"/>
          <a:stretch/>
        </p:blipFill>
        <p:spPr>
          <a:xfrm>
            <a:off x="6032309" y="1083859"/>
            <a:ext cx="4619909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0979"/>
          <a:stretch/>
        </p:blipFill>
        <p:spPr>
          <a:xfrm>
            <a:off x="5932936" y="3433193"/>
            <a:ext cx="4818654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9552"/>
          <a:stretch/>
        </p:blipFill>
        <p:spPr>
          <a:xfrm>
            <a:off x="777780" y="1083859"/>
            <a:ext cx="4872393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9461"/>
          <a:stretch/>
        </p:blipFill>
        <p:spPr>
          <a:xfrm>
            <a:off x="777780" y="3433194"/>
            <a:ext cx="4967927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060" y="232012"/>
            <a:ext cx="461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Approach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060" y="2101136"/>
            <a:ext cx="420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Force-directed </a:t>
            </a:r>
            <a:r>
              <a:rPr lang="en-US" dirty="0">
                <a:latin typeface="Book Antiqua" panose="02040602050305030304" pitchFamily="18" charset="0"/>
              </a:rPr>
              <a:t>methods</a:t>
            </a:r>
            <a:r>
              <a:rPr lang="en-US" dirty="0" smtClean="0">
                <a:latin typeface="Book Antiqua" panose="02040602050305030304" pitchFamily="18" charset="0"/>
              </a:rPr>
              <a:t>: 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 err="1" smtClean="0">
                <a:latin typeface="Book Antiqua" panose="02040602050305030304" pitchFamily="18" charset="0"/>
              </a:rPr>
              <a:t>FruchtermanReingold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b="1" dirty="0">
                <a:latin typeface="Book Antiqua" panose="02040602050305030304" pitchFamily="18" charset="0"/>
              </a:rPr>
              <a:t>FR</a:t>
            </a:r>
            <a:r>
              <a:rPr lang="en-US" dirty="0" smtClean="0">
                <a:latin typeface="Book Antiqua" panose="02040602050305030304" pitchFamily="18" charset="0"/>
              </a:rPr>
              <a:t>) and 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 err="1" smtClean="0">
                <a:latin typeface="Book Antiqua" panose="02040602050305030304" pitchFamily="18" charset="0"/>
              </a:rPr>
              <a:t>KamadaKawai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b="1" dirty="0" smtClean="0">
                <a:latin typeface="Book Antiqua" panose="02040602050305030304" pitchFamily="18" charset="0"/>
              </a:rPr>
              <a:t>KK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Dimension </a:t>
            </a:r>
            <a:r>
              <a:rPr lang="en-US" dirty="0">
                <a:latin typeface="Book Antiqua" panose="02040602050305030304" pitchFamily="18" charset="0"/>
              </a:rPr>
              <a:t>reduction based </a:t>
            </a:r>
            <a:r>
              <a:rPr lang="en-US" dirty="0" smtClean="0">
                <a:latin typeface="Book Antiqua" panose="02040602050305030304" pitchFamily="18" charset="0"/>
              </a:rPr>
              <a:t>method: 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>High-Dimensional </a:t>
            </a:r>
            <a:r>
              <a:rPr lang="en-US" dirty="0">
                <a:latin typeface="Book Antiqua" panose="02040602050305030304" pitchFamily="18" charset="0"/>
              </a:rPr>
              <a:t>Embedder (</a:t>
            </a:r>
            <a:r>
              <a:rPr lang="en-US" b="1" dirty="0" smtClean="0">
                <a:latin typeface="Book Antiqua" panose="02040602050305030304" pitchFamily="18" charset="0"/>
              </a:rPr>
              <a:t>HDE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Multi-level methods: </a:t>
            </a:r>
            <a:r>
              <a:rPr lang="en-US" b="1" dirty="0" err="1" smtClean="0">
                <a:latin typeface="Book Antiqua" panose="02040602050305030304" pitchFamily="18" charset="0"/>
              </a:rPr>
              <a:t>Sfdp</a:t>
            </a:r>
            <a:r>
              <a:rPr lang="en-US" dirty="0" smtClean="0">
                <a:latin typeface="Book Antiqua" panose="02040602050305030304" pitchFamily="18" charset="0"/>
              </a:rPr>
              <a:t> and </a:t>
            </a:r>
            <a:r>
              <a:rPr lang="en-US" b="1" dirty="0" smtClean="0">
                <a:latin typeface="Book Antiqua" panose="02040602050305030304" pitchFamily="18" charset="0"/>
              </a:rPr>
              <a:t>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Book Antiqua" panose="02040602050305030304" pitchFamily="18" charset="0"/>
              </a:rPr>
              <a:t>Spectral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Book Antiqua" panose="02040602050305030304" pitchFamily="18" charset="0"/>
              </a:rPr>
              <a:t>Treemap</a:t>
            </a:r>
            <a:endParaRPr lang="en-US" b="1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Book Antiqua" panose="02040602050305030304" pitchFamily="18" charset="0"/>
              </a:rPr>
              <a:t>Gosper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060" y="1639471"/>
            <a:ext cx="137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Layouts:</a:t>
            </a:r>
            <a:endParaRPr lang="en-US" sz="2400" b="1" dirty="0" smtClean="0"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9479" y="2039581"/>
            <a:ext cx="3397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ook Antiqua" panose="02040602050305030304" pitchFamily="18" charset="0"/>
              </a:rPr>
              <a:t>Crosslessness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(m</a:t>
            </a:r>
            <a:r>
              <a:rPr lang="en-US" baseline="-25000" dirty="0" smtClean="0">
                <a:latin typeface="Book Antiqua" panose="02040602050305030304" pitchFamily="18" charset="0"/>
              </a:rPr>
              <a:t>c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Minimum angle </a:t>
            </a:r>
            <a:r>
              <a:rPr lang="en-US" dirty="0" smtClean="0">
                <a:latin typeface="Book Antiqua" panose="02040602050305030304" pitchFamily="18" charset="0"/>
              </a:rPr>
              <a:t>metric </a:t>
            </a:r>
            <a:r>
              <a:rPr lang="en-US" dirty="0" smtClean="0">
                <a:latin typeface="Book Antiqua" panose="02040602050305030304" pitchFamily="18" charset="0"/>
              </a:rPr>
              <a:t>(m</a:t>
            </a:r>
            <a:r>
              <a:rPr lang="en-US" baseline="-25000" dirty="0">
                <a:latin typeface="Book Antiqua" panose="02040602050305030304" pitchFamily="18" charset="0"/>
              </a:rPr>
              <a:t>a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Edge length </a:t>
            </a:r>
            <a:r>
              <a:rPr lang="en-US" dirty="0" smtClean="0">
                <a:latin typeface="Book Antiqua" panose="02040602050305030304" pitchFamily="18" charset="0"/>
              </a:rPr>
              <a:t>variation </a:t>
            </a:r>
            <a:r>
              <a:rPr lang="en-US" dirty="0" smtClean="0">
                <a:latin typeface="Book Antiqua" panose="02040602050305030304" pitchFamily="18" charset="0"/>
              </a:rPr>
              <a:t>(m</a:t>
            </a:r>
            <a:r>
              <a:rPr lang="en-US" baseline="-25000" dirty="0" smtClean="0">
                <a:latin typeface="Book Antiqua" panose="02040602050305030304" pitchFamily="18" charset="0"/>
              </a:rPr>
              <a:t>l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Shape-based </a:t>
            </a:r>
            <a:r>
              <a:rPr lang="en-US" dirty="0" smtClean="0">
                <a:latin typeface="Book Antiqua" panose="02040602050305030304" pitchFamily="18" charset="0"/>
              </a:rPr>
              <a:t>metric </a:t>
            </a:r>
            <a:r>
              <a:rPr lang="en-US" dirty="0" smtClean="0">
                <a:latin typeface="Book Antiqua" panose="02040602050305030304" pitchFamily="18" charset="0"/>
              </a:rPr>
              <a:t>(</a:t>
            </a:r>
            <a:r>
              <a:rPr lang="en-US" dirty="0" err="1" smtClean="0">
                <a:latin typeface="Book Antiqua" panose="02040602050305030304" pitchFamily="18" charset="0"/>
              </a:rPr>
              <a:t>m</a:t>
            </a:r>
            <a:r>
              <a:rPr lang="en-US" baseline="-25000" dirty="0" err="1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9479" y="1546044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Book Antiqua" panose="02040602050305030304" pitchFamily="18" charset="0"/>
              </a:rPr>
              <a:t>Asthetic</a:t>
            </a:r>
            <a:r>
              <a:rPr lang="en-US" sz="2400" b="1" dirty="0" smtClean="0">
                <a:latin typeface="Book Antiqua" panose="02040602050305030304" pitchFamily="18" charset="0"/>
              </a:rPr>
              <a:t> metrics</a:t>
            </a:r>
            <a:r>
              <a:rPr lang="en-US" sz="2400" b="1" dirty="0" smtClean="0">
                <a:latin typeface="Book Antiqua" panose="02040602050305030304" pitchFamily="18" charset="0"/>
              </a:rPr>
              <a:t>:</a:t>
            </a:r>
            <a:endParaRPr lang="en-US" sz="2400" b="1" dirty="0" smtClean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0291" y="1639471"/>
            <a:ext cx="2399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i="0" dirty="0" err="1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raphlet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sampling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0291" y="2103324"/>
            <a:ext cx="3259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Random vertex sampling (RV)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Random </a:t>
            </a:r>
            <a:r>
              <a:rPr lang="en-US" dirty="0">
                <a:latin typeface="Book Antiqua" panose="02040602050305030304" pitchFamily="18" charset="0"/>
              </a:rPr>
              <a:t>walk sampling (RW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69" y="1329022"/>
            <a:ext cx="9883765" cy="327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060" y="232012"/>
            <a:ext cx="461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Results</a:t>
            </a:r>
            <a:endParaRPr 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060" y="232012"/>
            <a:ext cx="461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Results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64261" y="1293125"/>
            <a:ext cx="5732060" cy="3237931"/>
            <a:chOff x="2402006" y="1525138"/>
            <a:chExt cx="4435523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762" t="18981" r="95685" b="25860"/>
            <a:stretch/>
          </p:blipFill>
          <p:spPr>
            <a:xfrm>
              <a:off x="2402006" y="1733266"/>
              <a:ext cx="232011" cy="23201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91714" t="29801" b="33880"/>
            <a:stretch/>
          </p:blipFill>
          <p:spPr>
            <a:xfrm>
              <a:off x="5595583" y="1992572"/>
              <a:ext cx="1241946" cy="153245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2721175" y="1525138"/>
              <a:ext cx="2634018" cy="2743200"/>
              <a:chOff x="2721175" y="1525138"/>
              <a:chExt cx="2634018" cy="27432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l="34989" r="37979"/>
              <a:stretch/>
            </p:blipFill>
            <p:spPr>
              <a:xfrm>
                <a:off x="2721175" y="1525138"/>
                <a:ext cx="2634018" cy="274320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111690" y="1651379"/>
                <a:ext cx="245659" cy="2320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1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3887" y="2661314"/>
            <a:ext cx="286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Thank you</a:t>
            </a:r>
            <a:endParaRPr lang="en-US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118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surya</cp:lastModifiedBy>
  <cp:revision>28</cp:revision>
  <dcterms:created xsi:type="dcterms:W3CDTF">2018-03-26T14:46:59Z</dcterms:created>
  <dcterms:modified xsi:type="dcterms:W3CDTF">2018-03-26T19:29:04Z</dcterms:modified>
</cp:coreProperties>
</file>