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02" r:id="rId4"/>
    <p:sldId id="299" r:id="rId5"/>
    <p:sldId id="300" r:id="rId6"/>
    <p:sldId id="338" r:id="rId7"/>
    <p:sldId id="261" r:id="rId8"/>
    <p:sldId id="262" r:id="rId9"/>
    <p:sldId id="259" r:id="rId10"/>
    <p:sldId id="258" r:id="rId11"/>
    <p:sldId id="293" r:id="rId12"/>
    <p:sldId id="301" r:id="rId13"/>
    <p:sldId id="260" r:id="rId14"/>
    <p:sldId id="263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03" r:id="rId23"/>
    <p:sldId id="264" r:id="rId24"/>
    <p:sldId id="319" r:id="rId25"/>
    <p:sldId id="305" r:id="rId26"/>
    <p:sldId id="306" r:id="rId27"/>
    <p:sldId id="307" r:id="rId28"/>
    <p:sldId id="308" r:id="rId29"/>
    <p:sldId id="309" r:id="rId30"/>
    <p:sldId id="315" r:id="rId31"/>
    <p:sldId id="310" r:id="rId32"/>
    <p:sldId id="344" r:id="rId33"/>
    <p:sldId id="339" r:id="rId34"/>
    <p:sldId id="340" r:id="rId35"/>
    <p:sldId id="341" r:id="rId36"/>
    <p:sldId id="342" r:id="rId37"/>
    <p:sldId id="311" r:id="rId38"/>
    <p:sldId id="312" r:id="rId39"/>
    <p:sldId id="313" r:id="rId40"/>
    <p:sldId id="314" r:id="rId41"/>
    <p:sldId id="329" r:id="rId42"/>
    <p:sldId id="316" r:id="rId43"/>
    <p:sldId id="317" r:id="rId44"/>
    <p:sldId id="318" r:id="rId45"/>
    <p:sldId id="322" r:id="rId46"/>
    <p:sldId id="323" r:id="rId47"/>
    <p:sldId id="324" r:id="rId48"/>
    <p:sldId id="326" r:id="rId49"/>
    <p:sldId id="325" r:id="rId50"/>
    <p:sldId id="327" r:id="rId51"/>
    <p:sldId id="320" r:id="rId52"/>
    <p:sldId id="321" r:id="rId53"/>
    <p:sldId id="328" r:id="rId54"/>
    <p:sldId id="330" r:id="rId55"/>
    <p:sldId id="343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6096-CDF3-4A83-8535-8828B1784732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C6AC8-3C74-4968-839A-4FF6FA7E4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2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0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6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8698-BFA9-48A1-B66A-4B3AB50F31C3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owto.com/ru" TargetMode="External"/><Relationship Id="rId2" Type="http://schemas.openxmlformats.org/officeDocument/2006/relationships/hyperlink" Target="http://blog.regolit.com/2016/10/26/git-in-real-lif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" TargetMode="External"/><Relationship Id="rId4" Type="http://schemas.openxmlformats.org/officeDocument/2006/relationships/hyperlink" Target="https://proglib.io/p/git-for-half-an-hour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bstu-microprocessors/lecture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060848"/>
            <a:ext cx="6400800" cy="17526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Хаза</a:t>
            </a:r>
            <a:r>
              <a:rPr lang="el-GR" dirty="0">
                <a:solidFill>
                  <a:schemeClr val="tx1"/>
                </a:solidFill>
              </a:rPr>
              <a:t>́</a:t>
            </a:r>
            <a:r>
              <a:rPr lang="ru-RU" dirty="0" err="1">
                <a:solidFill>
                  <a:schemeClr val="tx1"/>
                </a:solidFill>
              </a:rPr>
              <a:t>нский</a:t>
            </a:r>
            <a:r>
              <a:rPr lang="ru-RU" dirty="0">
                <a:solidFill>
                  <a:schemeClr val="tx1"/>
                </a:solidFill>
              </a:rPr>
              <a:t> Роман </a:t>
            </a:r>
            <a:r>
              <a:rPr lang="ru-RU" dirty="0" err="1">
                <a:solidFill>
                  <a:schemeClr val="tx1"/>
                </a:solidFill>
              </a:rPr>
              <a:t>Роле́нович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amomum@yandex.ru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/>
          <a:lstStyle/>
          <a:p>
            <a:r>
              <a:rPr lang="ru-RU" dirty="0" smtClean="0"/>
              <a:t>Популярные ошибки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92888" cy="43924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1"/>
                </a:solidFill>
              </a:rPr>
              <a:t>Копипаста</a:t>
            </a:r>
            <a:r>
              <a:rPr lang="ru-RU" sz="2400" dirty="0" smtClean="0">
                <a:solidFill>
                  <a:schemeClr val="tx1"/>
                </a:solidFill>
              </a:rPr>
              <a:t> (карается индивидуальным заданием).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Бессмысленное посещение пар.</a:t>
            </a:r>
            <a:endParaRPr lang="ru-RU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«Ничего не понятно, но вопросов задавать не буду».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Неправильные </a:t>
            </a:r>
            <a:r>
              <a:rPr lang="ru-RU" sz="2400" dirty="0">
                <a:solidFill>
                  <a:srgbClr val="FF0000"/>
                </a:solidFill>
              </a:rPr>
              <a:t>отступы (задание не принимается</a:t>
            </a:r>
            <a:r>
              <a:rPr lang="ru-RU" sz="2400" dirty="0" smtClean="0">
                <a:solidFill>
                  <a:srgbClr val="FF0000"/>
                </a:solidFill>
              </a:rPr>
              <a:t>).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Зачем проверять себя, наверняка все правильно.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6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92888" cy="4392488"/>
          </a:xfrm>
        </p:spPr>
        <p:txBody>
          <a:bodyPr>
            <a:normAutofit/>
          </a:bodyPr>
          <a:lstStyle/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Инициатива должна исходить от вас!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«Курсовой проект» вместо домашних заданий.</a:t>
            </a:r>
          </a:p>
          <a:p>
            <a:endParaRPr lang="ru-RU" sz="2400" dirty="0" smtClean="0"/>
          </a:p>
          <a:p>
            <a:r>
              <a:rPr lang="ru-RU" sz="2400" dirty="0" smtClean="0"/>
              <a:t>Условия обговариваются индивидуально, но в целом, он должен покрывать те же темы, что и </a:t>
            </a:r>
            <a:r>
              <a:rPr lang="ru-RU" sz="2400" dirty="0" err="1" smtClean="0"/>
              <a:t>д.з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585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/>
          <a:lstStyle/>
          <a:p>
            <a:r>
              <a:rPr lang="ru-RU" dirty="0" smtClean="0"/>
              <a:t>Краткое содержание курса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92888" cy="482453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Таймер </a:t>
            </a:r>
            <a:r>
              <a:rPr lang="en-US" sz="2400" dirty="0" err="1" smtClean="0">
                <a:solidFill>
                  <a:schemeClr val="tx1"/>
                </a:solidFill>
              </a:rPr>
              <a:t>SysTick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Стандартная периферийная библиотека.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Параллельные порты + матричная клавиатура.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Таймеры общего назначения.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Последовательные интерфейсы (</a:t>
            </a:r>
            <a:r>
              <a:rPr lang="en-US" sz="2400" dirty="0" smtClean="0">
                <a:solidFill>
                  <a:schemeClr val="tx1"/>
                </a:solidFill>
              </a:rPr>
              <a:t>UART)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ОСРВ (операционные системы реального времени).</a:t>
            </a:r>
          </a:p>
          <a:p>
            <a:pPr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Краткое содержание текущей серии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7992888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Отгадки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git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и </a:t>
            </a:r>
            <a:r>
              <a:rPr lang="en-US" sz="2800" dirty="0" err="1" smtClean="0">
                <a:solidFill>
                  <a:schemeClr val="tx1"/>
                </a:solidFill>
              </a:rPr>
              <a:t>github</a:t>
            </a:r>
            <a:endParaRPr lang="ru-RU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Подсчет единичных бит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064896" cy="417646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Запросы для </a:t>
            </a:r>
            <a:r>
              <a:rPr lang="ru-RU" sz="2400" dirty="0" err="1" smtClean="0">
                <a:solidFill>
                  <a:schemeClr val="tx1"/>
                </a:solidFill>
              </a:rPr>
              <a:t>гугла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Population count (</a:t>
            </a:r>
            <a:r>
              <a:rPr lang="en-US" sz="2400" dirty="0" err="1" smtClean="0">
                <a:solidFill>
                  <a:schemeClr val="tx1"/>
                </a:solidFill>
              </a:rPr>
              <a:t>popcount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Hamming </a:t>
            </a:r>
            <a:r>
              <a:rPr lang="en-US" sz="2400" dirty="0" smtClean="0">
                <a:solidFill>
                  <a:schemeClr val="tx1"/>
                </a:solidFill>
              </a:rPr>
              <a:t>weight</a:t>
            </a:r>
          </a:p>
          <a:p>
            <a:pPr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Магия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int32_t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popcount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(uint32_t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- ((x &gt;&gt; 1) &amp; 0x55555555);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(x &amp; 0x33333333) + ((x &gt;&gt; 2) &amp; 0x33333333);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(x + (x &gt;&gt; 4)) &amp; 0x0F0F0F0F;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+ (x &gt;&gt; 8);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+ (x &gt;&gt; 16);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x &amp; 0x0000003F;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3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Подсчет ведущих нулей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</a:rPr>
              <a:t>Запросы для </a:t>
            </a:r>
            <a:r>
              <a:rPr lang="ru-RU" sz="2400" dirty="0" err="1">
                <a:solidFill>
                  <a:schemeClr val="tx1"/>
                </a:solidFill>
              </a:rPr>
              <a:t>гугла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Count leading zeros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Number of leading zeros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Find first set (</a:t>
            </a:r>
            <a:r>
              <a:rPr lang="ru-RU" sz="2400" dirty="0" smtClean="0">
                <a:solidFill>
                  <a:schemeClr val="tx1"/>
                </a:solidFill>
              </a:rPr>
              <a:t>близкая задача)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8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Магия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nlz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(uint32_t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32;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((x &gt;&gt; 16) == 0) {n = n +16; x = x &lt;&lt;16;}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((x &gt;&gt; 24) == 0) {n = n + 8; x = x &lt;&lt; 8;}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((x &gt;&gt; 28) == 0) {n = n + 4; x = x &lt;&lt; 4;}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((x &gt;&gt; 30) == 0) {n = n + 2; x = x &lt;&lt; 2;}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n - (x &gt;&gt; 31);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</a:t>
            </a:r>
            <a:r>
              <a:rPr lang="en-US" dirty="0"/>
              <a:t>k</a:t>
            </a:r>
            <a:r>
              <a:rPr lang="en-US" dirty="0" smtClean="0"/>
              <a:t>-</a:t>
            </a:r>
            <a:r>
              <a:rPr lang="ru-RU" dirty="0" smtClean="0"/>
              <a:t>порядковой статистики за О(</a:t>
            </a:r>
            <a:r>
              <a:rPr lang="en-US" dirty="0" smtClean="0"/>
              <a:t>n)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Запросы для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гугла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k-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порядковая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статистика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Selection algorithm – 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алгоритм выбора</a:t>
            </a:r>
            <a:endParaRPr lang="ru-RU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Как получить зачет?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064896" cy="446449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Зачеты и автоматы выставляются за домашние задания.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Каждое задание оценивается в 10 баллов максимум (+ доп. баллы).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На каждое задание отводится 2 недели!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За опоздание на каждую неделю – минус 2 балла.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Всего </a:t>
            </a:r>
            <a:r>
              <a:rPr lang="en-US" sz="2000" dirty="0" smtClean="0">
                <a:solidFill>
                  <a:schemeClr val="tx1"/>
                </a:solidFill>
              </a:rPr>
              <a:t>5 </a:t>
            </a:r>
            <a:r>
              <a:rPr lang="ru-RU" sz="2000" dirty="0" smtClean="0">
                <a:solidFill>
                  <a:schemeClr val="tx1"/>
                </a:solidFill>
              </a:rPr>
              <a:t>заданий (приблизительно).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Претенденты получают индивидуальные задания.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ru-RU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Вывод: тянуть до конца семестра – плохая идея.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</a:rPr>
              <a:t>Очень. Плохая. Идея.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Quickselect</a:t>
            </a:r>
            <a:endParaRPr lang="en-US" sz="2400" dirty="0" smtClean="0"/>
          </a:p>
          <a:p>
            <a:r>
              <a:rPr lang="en-US" sz="2400" dirty="0" smtClean="0"/>
              <a:t>Median of medians (BFPRT</a:t>
            </a:r>
            <a:r>
              <a:rPr lang="ru-RU" sz="2400" dirty="0" smtClean="0"/>
              <a:t>-алгоритм)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16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err="1" smtClean="0"/>
              <a:t>Гримуары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stackoverflow.com</a:t>
            </a:r>
            <a:endParaRPr lang="ru-RU" sz="2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tackoverflow.ru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Роберт </a:t>
            </a:r>
            <a:r>
              <a:rPr lang="ru-RU" sz="20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Седжвик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– «Алгоритмы на С++»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Robert Sedgewick – “Algorithms in C++”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Генри Уоррен – «Алгоритмические трюки для программиста»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Henry </a:t>
            </a:r>
            <a:r>
              <a:rPr lang="en-US" sz="1600" dirty="0">
                <a:solidFill>
                  <a:schemeClr val="tx1"/>
                </a:solidFill>
              </a:rPr>
              <a:t>S. </a:t>
            </a:r>
            <a:r>
              <a:rPr lang="en-US" sz="1600" dirty="0" smtClean="0">
                <a:solidFill>
                  <a:schemeClr val="tx1"/>
                </a:solidFill>
              </a:rPr>
              <a:t>Warren – “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Hacker’s delight” </a:t>
            </a:r>
            <a:endParaRPr lang="ru-RU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«Вчера ночью все работало, а сегодня уже нет»</a:t>
            </a:r>
          </a:p>
          <a:p>
            <a:pPr marL="0" indent="0">
              <a:buNone/>
            </a:pPr>
            <a:r>
              <a:rPr lang="ru-RU" sz="2000" dirty="0" smtClean="0"/>
              <a:t>«Сегодня все работает, но я не помню, что я сделал»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 коде что-то изменилось, но вы не помните, что именно.</a:t>
            </a:r>
          </a:p>
          <a:p>
            <a:pPr marL="0" indent="0">
              <a:buNone/>
            </a:pPr>
            <a:r>
              <a:rPr lang="ru-RU" sz="2000" dirty="0" smtClean="0"/>
              <a:t>Что делать?</a:t>
            </a:r>
            <a:endParaRPr lang="en-US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Смириться и страдать.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Архивы с датами.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Dropbox/Google Disc/</a:t>
            </a:r>
            <a:r>
              <a:rPr lang="en-US" sz="2000" dirty="0" err="1" smtClean="0"/>
              <a:t>Onedrive</a:t>
            </a:r>
            <a:r>
              <a:rPr lang="en-US" sz="2000" dirty="0" smtClean="0"/>
              <a:t>/Mega/</a:t>
            </a:r>
            <a:r>
              <a:rPr lang="ru-RU" sz="2000" dirty="0" smtClean="0"/>
              <a:t>Автоматические </a:t>
            </a:r>
            <a:r>
              <a:rPr lang="ru-RU" sz="2000" dirty="0" err="1" smtClean="0"/>
              <a:t>бекапы</a:t>
            </a:r>
            <a:r>
              <a:rPr lang="ru-RU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Системы контроля версий.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1" y="3789040"/>
            <a:ext cx="31432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4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008112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Системы контроля версий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700808"/>
            <a:ext cx="7992888" cy="4248472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Это софт, позволяющий удобно хранить версии файлов.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Каждая версия создается пользователем (</a:t>
            </a:r>
            <a:r>
              <a:rPr lang="ru-RU" sz="2000" b="1" dirty="0" smtClean="0">
                <a:solidFill>
                  <a:schemeClr val="tx1"/>
                </a:solidFill>
              </a:rPr>
              <a:t>не автоматически).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Каждую версию нужно снабдить комментарием.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Это как «архивы с датами», но удобно и с плюшками.</a:t>
            </a:r>
          </a:p>
          <a:p>
            <a:pPr algn="l"/>
            <a:endParaRPr lang="ru-RU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Файлы могут быть любыми, но большинство СКВ предназначено для текстовых файлов (потому что их легко сравнивать).</a:t>
            </a:r>
          </a:p>
          <a:p>
            <a:pPr algn="l"/>
            <a:endParaRPr lang="ru-RU" sz="2000" dirty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Какую систему контроля версий выбрать?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Это сильно зависит от ваших задач и программного окружения.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9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.redd.it/05b6u19pseo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6840760" cy="64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«Выбор профессиональных разработчиков» по результатам опроса на </a:t>
            </a:r>
            <a:r>
              <a:rPr lang="en-US" sz="2800" dirty="0" err="1" smtClean="0"/>
              <a:t>stackoverflow</a:t>
            </a:r>
            <a:r>
              <a:rPr lang="ru-RU" sz="2800" dirty="0" smtClean="0"/>
              <a:t> в 2017 г.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0688"/>
            <a:ext cx="65532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623731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insights.stackoverflow.com/survey/2017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7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очевиден</a:t>
            </a:r>
            <a:endParaRPr lang="ru-RU" dirty="0"/>
          </a:p>
        </p:txBody>
      </p:sp>
      <p:pic>
        <p:nvPicPr>
          <p:cNvPr id="4098" name="Picture 2" descr="Картинки по запросу git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74" y="1412776"/>
            <a:ext cx="40957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4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 самом деле,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решает еще многие проблемы:</a:t>
            </a:r>
          </a:p>
          <a:p>
            <a:r>
              <a:rPr lang="ru-RU" sz="2400" dirty="0" smtClean="0"/>
              <a:t>удобные резервные копии кода</a:t>
            </a:r>
          </a:p>
          <a:p>
            <a:r>
              <a:rPr lang="ru-RU" sz="2400" dirty="0" smtClean="0"/>
              <a:t>работа в команде</a:t>
            </a:r>
            <a:endParaRPr lang="en-US" sz="2400" dirty="0" smtClean="0"/>
          </a:p>
          <a:p>
            <a:r>
              <a:rPr lang="ru-RU" sz="2400" dirty="0" smtClean="0"/>
              <a:t>работа с разных устройств</a:t>
            </a:r>
          </a:p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и множество проблем, которых не должно было быть в принципе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установить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sudo</a:t>
            </a:r>
            <a:r>
              <a:rPr lang="en-US" sz="2000" dirty="0" smtClean="0"/>
              <a:t> apt install </a:t>
            </a:r>
            <a:r>
              <a:rPr lang="en-US" sz="2000" dirty="0" err="1" smtClean="0"/>
              <a:t>git</a:t>
            </a:r>
            <a:r>
              <a:rPr lang="ru-RU" sz="2000" dirty="0" smtClean="0"/>
              <a:t> ой не то окно</a:t>
            </a:r>
          </a:p>
          <a:p>
            <a:r>
              <a:rPr lang="ru-RU" sz="2000" dirty="0" err="1" smtClean="0"/>
              <a:t>окей</a:t>
            </a:r>
            <a:r>
              <a:rPr lang="ru-RU" sz="2000" dirty="0" smtClean="0"/>
              <a:t> </a:t>
            </a:r>
            <a:r>
              <a:rPr lang="ru-RU" sz="2000" dirty="0" err="1" smtClean="0"/>
              <a:t>гугл</a:t>
            </a:r>
            <a:r>
              <a:rPr lang="ru-RU" sz="2000" dirty="0" smtClean="0"/>
              <a:t>, </a:t>
            </a:r>
            <a:r>
              <a:rPr lang="en-US" sz="2000" dirty="0" err="1" smtClean="0"/>
              <a:t>git</a:t>
            </a:r>
            <a:r>
              <a:rPr lang="en-US" sz="2000" dirty="0" smtClean="0"/>
              <a:t> for windows</a:t>
            </a:r>
            <a:endParaRPr lang="ru-RU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Внезапно, </a:t>
            </a:r>
            <a:r>
              <a:rPr lang="en-US" sz="2000" dirty="0" err="1" smtClean="0"/>
              <a:t>git</a:t>
            </a:r>
            <a:r>
              <a:rPr lang="en-US" sz="2000" dirty="0" smtClean="0"/>
              <a:t> – </a:t>
            </a:r>
            <a:r>
              <a:rPr lang="ru-RU" sz="2000" dirty="0" smtClean="0"/>
              <a:t>это консольное приложение. Если вы не любите консоль, то вам нужен графический клиент:</a:t>
            </a:r>
          </a:p>
          <a:p>
            <a:r>
              <a:rPr lang="en-US" sz="2000" dirty="0" err="1" smtClean="0"/>
              <a:t>git-gui</a:t>
            </a:r>
            <a:endParaRPr lang="en-US" sz="2000" dirty="0" smtClean="0"/>
          </a:p>
          <a:p>
            <a:r>
              <a:rPr lang="en-US" sz="2000" dirty="0" err="1" smtClean="0"/>
              <a:t>TortoiseGit</a:t>
            </a:r>
            <a:endParaRPr lang="en-US" sz="2000" dirty="0" smtClean="0"/>
          </a:p>
          <a:p>
            <a:r>
              <a:rPr lang="en-US" sz="2000" dirty="0" smtClean="0"/>
              <a:t>Source Tree</a:t>
            </a:r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client</a:t>
            </a:r>
            <a:endParaRPr lang="ru-RU" sz="2000" dirty="0" smtClean="0"/>
          </a:p>
          <a:p>
            <a:r>
              <a:rPr lang="en-US" sz="2000" dirty="0" err="1" smtClean="0"/>
              <a:t>GitKraken</a:t>
            </a:r>
            <a:endParaRPr lang="en-US" sz="2000" dirty="0" smtClean="0"/>
          </a:p>
          <a:p>
            <a:r>
              <a:rPr lang="en-US" sz="2000" dirty="0" smtClean="0"/>
              <a:t>...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Вы можете использовать любой, какой вам больше нравится.</a:t>
            </a:r>
          </a:p>
          <a:p>
            <a:pPr marL="0" indent="0">
              <a:buNone/>
            </a:pPr>
            <a:r>
              <a:rPr lang="ru-RU" sz="2000" dirty="0" smtClean="0"/>
              <a:t>Далее я привожу примеры для консольного клиента.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70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поставил </a:t>
            </a:r>
            <a:r>
              <a:rPr lang="en-US" dirty="0" err="1" smtClean="0"/>
              <a:t>git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 таки что теперь?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err="1" smtClean="0"/>
              <a:t>версирует</a:t>
            </a:r>
            <a:r>
              <a:rPr lang="ru-RU" sz="2400" dirty="0" smtClean="0"/>
              <a:t> только файлы внутри </a:t>
            </a:r>
            <a:r>
              <a:rPr lang="ru-RU" sz="2400" i="1" dirty="0" err="1" smtClean="0"/>
              <a:t>репозиториев</a:t>
            </a:r>
            <a:r>
              <a:rPr lang="en-US" sz="2400" i="1" dirty="0" smtClean="0"/>
              <a:t> (repository)</a:t>
            </a:r>
            <a:r>
              <a:rPr lang="ru-RU" sz="2400" i="1" dirty="0" smtClean="0"/>
              <a:t>.</a:t>
            </a:r>
            <a:r>
              <a:rPr lang="ru-RU" sz="2400" dirty="0" smtClean="0"/>
              <a:t> У каждого </a:t>
            </a:r>
            <a:r>
              <a:rPr lang="ru-RU" sz="2400" dirty="0" err="1" smtClean="0"/>
              <a:t>репозитория</a:t>
            </a:r>
            <a:r>
              <a:rPr lang="ru-RU" sz="2400" dirty="0" smtClean="0"/>
              <a:t> своя история версий.</a:t>
            </a:r>
          </a:p>
          <a:p>
            <a:endParaRPr lang="ru-RU" sz="2400" dirty="0" smtClean="0"/>
          </a:p>
          <a:p>
            <a:r>
              <a:rPr lang="ru-RU" sz="2400" dirty="0" smtClean="0"/>
              <a:t>Как правило, </a:t>
            </a:r>
            <a:r>
              <a:rPr lang="ru-RU" sz="2400" dirty="0" err="1" smtClean="0"/>
              <a:t>репозиторий</a:t>
            </a:r>
            <a:r>
              <a:rPr lang="ru-RU" sz="2400" dirty="0" smtClean="0"/>
              <a:t> – это </a:t>
            </a:r>
            <a:r>
              <a:rPr lang="ru-RU" sz="2400" i="1" dirty="0" smtClean="0"/>
              <a:t>проект. </a:t>
            </a:r>
            <a:r>
              <a:rPr lang="ru-RU" sz="2400" dirty="0" smtClean="0"/>
              <a:t>По сути, это просто папка у вас на компе.</a:t>
            </a:r>
          </a:p>
          <a:p>
            <a:endParaRPr lang="ru-RU" sz="2400" dirty="0" smtClean="0"/>
          </a:p>
          <a:p>
            <a:r>
              <a:rPr lang="ru-RU" sz="2400" dirty="0" smtClean="0"/>
              <a:t>Чтобы создать </a:t>
            </a:r>
            <a:r>
              <a:rPr lang="ru-RU" sz="2400" dirty="0" err="1" smtClean="0"/>
              <a:t>репозиторий</a:t>
            </a:r>
            <a:r>
              <a:rPr lang="ru-RU" sz="2400" dirty="0" smtClean="0"/>
              <a:t>, нужно открыть папку и сделать внутри нее </a:t>
            </a:r>
            <a:r>
              <a:rPr lang="en-US" sz="2400" dirty="0" smtClean="0"/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0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Как получить зачет?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608512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Задания нужно защищать на практических занятиях. </a:t>
            </a:r>
          </a:p>
          <a:p>
            <a:pPr algn="l"/>
            <a:r>
              <a:rPr lang="ru-RU" sz="1800" dirty="0" smtClean="0">
                <a:solidFill>
                  <a:srgbClr val="FF0000"/>
                </a:solidFill>
              </a:rPr>
              <a:t>Защита – это беседа о коде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ru-RU" sz="1800" dirty="0" smtClean="0">
                <a:solidFill>
                  <a:srgbClr val="FF0000"/>
                </a:solidFill>
              </a:rPr>
              <a:t>не более 10 минут на человека.</a:t>
            </a:r>
            <a:endParaRPr lang="en-US" sz="1800" dirty="0" smtClean="0">
              <a:solidFill>
                <a:srgbClr val="FF0000"/>
              </a:solidFill>
            </a:endParaRPr>
          </a:p>
          <a:p>
            <a:pPr algn="l"/>
            <a:endParaRPr lang="ru-RU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Успешная защита трех заданий дает возможность сдавать остальные задания удаленно.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Полностью проваленная защита — индивидуальное задание.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На каждое задание дается </a:t>
            </a:r>
            <a:r>
              <a:rPr lang="en-US" sz="1800" dirty="0" smtClean="0">
                <a:solidFill>
                  <a:srgbClr val="FF0000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попытки для исправления в течении 6 недель после публикации задания.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FF0000"/>
                </a:solidFill>
              </a:rPr>
              <a:t>Код с неправильными отступами не принимается.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FF0000"/>
                </a:solidFill>
              </a:rPr>
              <a:t>Github</a:t>
            </a:r>
            <a:r>
              <a:rPr lang="en-US" sz="1800" dirty="0" smtClean="0">
                <a:solidFill>
                  <a:srgbClr val="FF0000"/>
                </a:solidFill>
              </a:rPr>
              <a:t>!</a:t>
            </a:r>
            <a:endParaRPr lang="ru-RU" sz="18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algn="l"/>
            <a:endParaRPr lang="ru-RU" sz="1800" dirty="0" smtClean="0">
              <a:solidFill>
                <a:schemeClr val="tx1"/>
              </a:solidFill>
            </a:endParaRPr>
          </a:p>
          <a:p>
            <a:pPr algn="l"/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Немножко подробностей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1600200"/>
            <a:ext cx="4690864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Когда вы создаете </a:t>
            </a:r>
            <a:r>
              <a:rPr lang="ru-RU" sz="2400" i="1" dirty="0" smtClean="0"/>
              <a:t>локальный </a:t>
            </a:r>
            <a:r>
              <a:rPr lang="ru-RU" sz="2400" i="1" dirty="0" err="1" smtClean="0"/>
              <a:t>репозиторий</a:t>
            </a:r>
            <a:r>
              <a:rPr lang="ru-RU" sz="2400" dirty="0" smtClean="0"/>
              <a:t>,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создает в нем скрытую папку </a:t>
            </a:r>
            <a:r>
              <a:rPr lang="en-US" sz="2400" dirty="0" smtClean="0"/>
              <a:t>“</a:t>
            </a:r>
            <a:r>
              <a:rPr lang="ru-RU" sz="2400" dirty="0" smtClean="0"/>
              <a:t>.</a:t>
            </a:r>
            <a:r>
              <a:rPr lang="en-US" sz="2400" dirty="0" err="1" smtClean="0"/>
              <a:t>git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В папке </a:t>
            </a:r>
            <a:r>
              <a:rPr lang="en-US" sz="2400" dirty="0" smtClean="0"/>
              <a:t>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и хранится вся история. Не теряйте ее при копировании!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290664" cy="37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96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в </a:t>
            </a:r>
            <a:r>
              <a:rPr lang="en-US" dirty="0" err="1" smtClean="0"/>
              <a:t>git’e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Каждая версия называется </a:t>
            </a:r>
            <a:r>
              <a:rPr lang="ru-RU" sz="2000" i="1" dirty="0" err="1" smtClean="0"/>
              <a:t>коммит</a:t>
            </a:r>
            <a:r>
              <a:rPr lang="en-US" sz="2000" i="1" dirty="0" smtClean="0"/>
              <a:t> (commit)</a:t>
            </a:r>
            <a:r>
              <a:rPr lang="ru-RU" sz="2000" i="1" dirty="0" smtClean="0"/>
              <a:t>. </a:t>
            </a:r>
          </a:p>
          <a:p>
            <a:endParaRPr lang="ru-RU" sz="2000" i="1" dirty="0" smtClean="0"/>
          </a:p>
          <a:p>
            <a:r>
              <a:rPr lang="ru-RU" sz="2000" dirty="0" smtClean="0"/>
              <a:t>Каждый </a:t>
            </a:r>
            <a:r>
              <a:rPr lang="ru-RU" sz="2000" dirty="0" err="1" smtClean="0"/>
              <a:t>коммит</a:t>
            </a:r>
            <a:r>
              <a:rPr lang="ru-RU" sz="2000" dirty="0" smtClean="0"/>
              <a:t> нужно создавать вручную, «само» ничего не произойдет!</a:t>
            </a:r>
          </a:p>
          <a:p>
            <a:endParaRPr lang="ru-RU" sz="2000" dirty="0" smtClean="0"/>
          </a:p>
          <a:p>
            <a:r>
              <a:rPr lang="ru-RU" sz="2000" dirty="0" smtClean="0"/>
              <a:t>Перед этим нужно рассказать </a:t>
            </a:r>
            <a:r>
              <a:rPr lang="en-US" sz="2000" dirty="0" err="1" smtClean="0"/>
              <a:t>git</a:t>
            </a:r>
            <a:r>
              <a:rPr lang="en-US" sz="2000" dirty="0" smtClean="0"/>
              <a:t>’</a:t>
            </a:r>
            <a:r>
              <a:rPr lang="ru-RU" sz="2000" dirty="0" smtClean="0"/>
              <a:t>у немножко о себе – имя пользователя и почту. Это можно сделать один раз, после установки </a:t>
            </a:r>
            <a:r>
              <a:rPr lang="en-US" sz="2000" dirty="0" err="1" smtClean="0"/>
              <a:t>git’a</a:t>
            </a:r>
            <a:r>
              <a:rPr lang="ru-RU" sz="2000" dirty="0"/>
              <a:t> </a:t>
            </a:r>
            <a:r>
              <a:rPr lang="ru-RU" sz="2000" dirty="0" smtClean="0"/>
              <a:t>(на всю систему), но можно и индивидуально для каждого </a:t>
            </a:r>
            <a:r>
              <a:rPr lang="ru-RU" sz="2000" dirty="0" err="1" smtClean="0"/>
              <a:t>репозитория</a:t>
            </a:r>
            <a:r>
              <a:rPr lang="ru-RU" sz="2000" dirty="0" smtClean="0"/>
              <a:t>.</a:t>
            </a:r>
          </a:p>
          <a:p>
            <a:endParaRPr lang="en-US" sz="2000" dirty="0" smtClean="0"/>
          </a:p>
          <a:p>
            <a:r>
              <a:rPr lang="ru-RU" sz="2000" dirty="0" smtClean="0"/>
              <a:t>Каждый </a:t>
            </a:r>
            <a:r>
              <a:rPr lang="ru-RU" sz="2000" dirty="0" err="1" smtClean="0"/>
              <a:t>коммит</a:t>
            </a:r>
            <a:r>
              <a:rPr lang="ru-RU" sz="2000" dirty="0" smtClean="0"/>
              <a:t> необходимо снабдить комментарием. </a:t>
            </a:r>
          </a:p>
          <a:p>
            <a:pPr marL="0" indent="0">
              <a:buNone/>
            </a:pPr>
            <a:r>
              <a:rPr lang="ru-RU" sz="2000" b="1" dirty="0" smtClean="0"/>
              <a:t>Комментарий должен отражать смысл изменений так, чтобы </a:t>
            </a:r>
            <a:r>
              <a:rPr lang="ru-RU" sz="2000" b="1" i="1" dirty="0" smtClean="0"/>
              <a:t>вы</a:t>
            </a:r>
            <a:r>
              <a:rPr lang="ru-RU" sz="2000" b="1" dirty="0" smtClean="0"/>
              <a:t> понимали их!</a:t>
            </a:r>
          </a:p>
          <a:p>
            <a:endParaRPr lang="ru-RU" sz="2000" dirty="0" smtClean="0"/>
          </a:p>
          <a:p>
            <a:r>
              <a:rPr lang="ru-RU" sz="2000" dirty="0" smtClean="0"/>
              <a:t>Для каждого </a:t>
            </a:r>
            <a:r>
              <a:rPr lang="ru-RU" sz="2000" dirty="0" err="1" smtClean="0"/>
              <a:t>коммита</a:t>
            </a:r>
            <a:r>
              <a:rPr lang="ru-RU" sz="2000" dirty="0" smtClean="0"/>
              <a:t> нужно выбрать, какие </a:t>
            </a:r>
            <a:r>
              <a:rPr lang="ru-RU" sz="2000" i="1" dirty="0" smtClean="0"/>
              <a:t>изменения</a:t>
            </a:r>
            <a:r>
              <a:rPr lang="ru-RU" sz="2000" dirty="0" smtClean="0"/>
              <a:t> вы хотите </a:t>
            </a:r>
            <a:r>
              <a:rPr lang="ru-RU" sz="2000" i="1" dirty="0" err="1" smtClean="0"/>
              <a:t>закоммитить</a:t>
            </a:r>
            <a:r>
              <a:rPr lang="ru-RU" sz="2000" i="1" dirty="0" smtClean="0"/>
              <a:t>.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735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Комментарий к </a:t>
            </a:r>
            <a:r>
              <a:rPr lang="ru-RU" dirty="0" err="1" smtClean="0"/>
              <a:t>коммиту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418680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Плохо:</a:t>
            </a:r>
          </a:p>
          <a:p>
            <a:r>
              <a:rPr lang="ru-RU" sz="2400" dirty="0" smtClean="0"/>
              <a:t>«</a:t>
            </a:r>
            <a:r>
              <a:rPr lang="ru-RU" sz="2400" dirty="0" err="1" smtClean="0"/>
              <a:t>чё</a:t>
            </a:r>
            <a:r>
              <a:rPr lang="ru-RU" sz="2400" dirty="0" smtClean="0"/>
              <a:t>-то сделал»</a:t>
            </a:r>
          </a:p>
          <a:p>
            <a:r>
              <a:rPr lang="ru-RU" sz="2400" dirty="0" smtClean="0"/>
              <a:t>«станцевал с гитом»</a:t>
            </a:r>
          </a:p>
          <a:p>
            <a:r>
              <a:rPr lang="ru-RU" sz="2400" dirty="0" smtClean="0"/>
              <a:t>«</a:t>
            </a:r>
            <a:r>
              <a:rPr lang="ru-RU" sz="2400" dirty="0" err="1" smtClean="0"/>
              <a:t>ывлаофыжлдаоы</a:t>
            </a:r>
            <a:r>
              <a:rPr lang="ru-RU" sz="2400" dirty="0" smtClean="0"/>
              <a:t>»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33664" y="1567333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Хорошо:</a:t>
            </a:r>
          </a:p>
          <a:p>
            <a:r>
              <a:rPr lang="ru-RU" sz="2400" dirty="0" smtClean="0"/>
              <a:t>«добавил параметр в скрипт»</a:t>
            </a:r>
          </a:p>
          <a:p>
            <a:r>
              <a:rPr lang="ru-RU" sz="2400" dirty="0" smtClean="0"/>
              <a:t>«починил проблему с авторизацией»</a:t>
            </a:r>
          </a:p>
          <a:p>
            <a:r>
              <a:rPr lang="ru-RU" sz="2400" dirty="0" smtClean="0"/>
              <a:t>«аргумент теперь подсвечивается»</a:t>
            </a:r>
          </a:p>
        </p:txBody>
      </p:sp>
    </p:spTree>
    <p:extLst>
      <p:ext uri="{BB962C8B-B14F-4D97-AF65-F5344CB8AC3E}">
        <p14:creationId xmlns:p14="http://schemas.microsoft.com/office/powerpoint/2010/main" val="42400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7952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Команда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 </a:t>
            </a:r>
            <a:r>
              <a:rPr lang="ru-RU" sz="2400" dirty="0" smtClean="0"/>
              <a:t>показывает... статус.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20293"/>
            <a:ext cx="4624191" cy="100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313584"/>
            <a:ext cx="8748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Коммитить</a:t>
            </a:r>
            <a:r>
              <a:rPr lang="ru-RU" sz="2400" dirty="0" smtClean="0"/>
              <a:t> нечего, ничего не изменилось с последнего </a:t>
            </a:r>
            <a:r>
              <a:rPr lang="ru-RU" sz="2400" dirty="0" err="1" smtClean="0"/>
              <a:t>коммита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5776432"/>
            <a:ext cx="778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Изменился файл </a:t>
            </a:r>
            <a:r>
              <a:rPr lang="en-US" sz="2400" dirty="0" smtClean="0"/>
              <a:t>main.cpp;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  <a:r>
              <a:rPr lang="en-US" sz="2400" dirty="0" smtClean="0"/>
              <a:t> </a:t>
            </a:r>
            <a:r>
              <a:rPr lang="ru-RU" sz="2400" dirty="0" smtClean="0"/>
              <a:t>покажет изменения</a:t>
            </a:r>
            <a:endParaRPr lang="ru-RU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65798"/>
            <a:ext cx="57721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1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328592" cy="303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3350" y="5013176"/>
            <a:ext cx="545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Не слишком интуитивно, но привыкнуть можно.</a:t>
            </a:r>
          </a:p>
          <a:p>
            <a:r>
              <a:rPr lang="ru-RU" sz="2000" dirty="0" smtClean="0"/>
              <a:t>А можно взять программу с </a:t>
            </a:r>
            <a:r>
              <a:rPr lang="en-US" sz="2000" dirty="0" smtClean="0"/>
              <a:t>GUI.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128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TortoiseGit</a:t>
            </a:r>
            <a:r>
              <a:rPr lang="en-US" dirty="0" smtClean="0"/>
              <a:t> diff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8" y="1700808"/>
            <a:ext cx="7884938" cy="271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1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Meld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693868" cy="424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9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</a:t>
            </a:r>
            <a:r>
              <a:rPr lang="ru-RU" dirty="0" err="1" smtClean="0"/>
              <a:t>коммит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самый первый раз: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user.name “</a:t>
            </a:r>
            <a:r>
              <a:rPr lang="ru-RU" sz="2400" dirty="0" smtClean="0"/>
              <a:t>мой логин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(можно с –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global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</a:t>
            </a:r>
            <a:r>
              <a:rPr lang="en-US" sz="2400" dirty="0" err="1" smtClean="0"/>
              <a:t>user.email</a:t>
            </a:r>
            <a:r>
              <a:rPr lang="en-US" sz="2400" dirty="0" smtClean="0"/>
              <a:t> “</a:t>
            </a:r>
            <a:r>
              <a:rPr lang="ru-RU" sz="2400" dirty="0" smtClean="0"/>
              <a:t>мой почта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Каждый раз: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add &lt;</a:t>
            </a:r>
            <a:r>
              <a:rPr lang="ru-RU" sz="2400" dirty="0" smtClean="0"/>
              <a:t>список файлов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commit -m “</a:t>
            </a:r>
            <a:r>
              <a:rPr lang="ru-RU" sz="2400" dirty="0" smtClean="0"/>
              <a:t>Комментарий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ru-RU" sz="2400" dirty="0" smtClean="0"/>
              <a:t>ИЛИ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commit -a -m “</a:t>
            </a:r>
            <a:r>
              <a:rPr lang="ru-RU" sz="2400" dirty="0" smtClean="0"/>
              <a:t>Комментарий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pPr lvl="1"/>
            <a:r>
              <a:rPr lang="ru-RU" sz="2000" dirty="0" smtClean="0"/>
              <a:t>-а добавляет </a:t>
            </a:r>
            <a:r>
              <a:rPr lang="ru-RU" sz="2000" i="1" dirty="0" smtClean="0"/>
              <a:t>все</a:t>
            </a:r>
            <a:r>
              <a:rPr lang="ru-RU" sz="2000" dirty="0" smtClean="0"/>
              <a:t> изменения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43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</a:t>
            </a:r>
            <a:r>
              <a:rPr lang="en-US" dirty="0" smtClean="0"/>
              <a:t> (</a:t>
            </a:r>
            <a:r>
              <a:rPr lang="en-US" dirty="0" err="1" smtClean="0"/>
              <a:t>TortoiseGit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5" y="1700808"/>
            <a:ext cx="866691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72000" y="2132856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6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47053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Отступы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212977"/>
            <a:ext cx="8229600" cy="30963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Отступ</a:t>
            </a:r>
            <a:r>
              <a:rPr lang="en-US" sz="2400" dirty="0" smtClean="0"/>
              <a:t> (indentation)</a:t>
            </a:r>
            <a:r>
              <a:rPr lang="ru-RU" sz="2400" dirty="0" smtClean="0"/>
              <a:t> – символ табуляции или 4 (2) пробела после </a:t>
            </a:r>
            <a:r>
              <a:rPr lang="en-US" sz="2400" dirty="0" smtClean="0"/>
              <a:t>{ </a:t>
            </a:r>
            <a:r>
              <a:rPr lang="ru-RU" sz="2400" dirty="0" smtClean="0"/>
              <a:t>и до соответствующей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/>
              <a:t>Keil</a:t>
            </a:r>
            <a:r>
              <a:rPr lang="en-US" sz="2400" dirty="0" smtClean="0"/>
              <a:t> -&gt; Edit -&gt; Configuration -&gt; Auto Indent = Block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100" dirty="0" smtClean="0"/>
              <a:t>Можно поправить с помощью </a:t>
            </a:r>
            <a:endParaRPr lang="en-US" sz="2100" dirty="0" smtClean="0"/>
          </a:p>
          <a:p>
            <a:r>
              <a:rPr lang="en-US" sz="2100" dirty="0" smtClean="0"/>
              <a:t>Notepad++ (</a:t>
            </a:r>
            <a:r>
              <a:rPr lang="en-US" sz="2100" dirty="0" err="1" smtClean="0"/>
              <a:t>TextFx</a:t>
            </a:r>
            <a:r>
              <a:rPr lang="en-US" sz="2100" dirty="0" smtClean="0"/>
              <a:t> -&gt; </a:t>
            </a:r>
            <a:r>
              <a:rPr lang="en-US" sz="2100" dirty="0" err="1" smtClean="0"/>
              <a:t>TextFxEdit</a:t>
            </a:r>
            <a:r>
              <a:rPr lang="en-US" sz="2100" dirty="0" smtClean="0"/>
              <a:t> -&gt; </a:t>
            </a:r>
            <a:r>
              <a:rPr lang="en-US" sz="2100" dirty="0" err="1" smtClean="0"/>
              <a:t>Reindent</a:t>
            </a:r>
            <a:r>
              <a:rPr lang="en-US" sz="2100" dirty="0" smtClean="0"/>
              <a:t> C++ Code)</a:t>
            </a:r>
          </a:p>
          <a:p>
            <a:r>
              <a:rPr lang="en-US" sz="2100" dirty="0" err="1" smtClean="0"/>
              <a:t>astyle</a:t>
            </a:r>
            <a:endParaRPr lang="en-US" sz="2100" dirty="0" smtClean="0"/>
          </a:p>
          <a:p>
            <a:r>
              <a:rPr lang="en-US" sz="2100" dirty="0" smtClean="0"/>
              <a:t>Okay</a:t>
            </a:r>
            <a:r>
              <a:rPr lang="en-US" sz="2100" dirty="0"/>
              <a:t>, google, online </a:t>
            </a:r>
            <a:r>
              <a:rPr lang="en-US" sz="2100" dirty="0" err="1"/>
              <a:t>c++</a:t>
            </a:r>
            <a:r>
              <a:rPr lang="en-US" sz="2100" dirty="0"/>
              <a:t> code indent</a:t>
            </a:r>
            <a:endParaRPr lang="en-US" sz="21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268761"/>
            <a:ext cx="3960440" cy="177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3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--branches=* --graph --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--decorate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–all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pretty=format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:'%C(yellow)%h %ad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[%an]%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n%s%C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(auto)%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628800"/>
            <a:ext cx="60198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076056" y="2708920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2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файлы не нужно </a:t>
            </a:r>
            <a:r>
              <a:rPr lang="ru-RU" dirty="0" err="1" smtClean="0"/>
              <a:t>версировать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Все файлы, которые можно сгенерировать из других.</a:t>
            </a:r>
          </a:p>
          <a:p>
            <a:pPr lvl="1"/>
            <a:r>
              <a:rPr lang="ru-RU" sz="2400" dirty="0" smtClean="0"/>
              <a:t>например, листинги компилятора и бинарные файлы</a:t>
            </a:r>
          </a:p>
          <a:p>
            <a:pPr lvl="1"/>
            <a:endParaRPr lang="ru-RU" sz="2400" dirty="0" smtClean="0"/>
          </a:p>
          <a:p>
            <a:r>
              <a:rPr lang="ru-RU" sz="2400" dirty="0" smtClean="0"/>
              <a:t>Временные файлы </a:t>
            </a:r>
            <a:r>
              <a:rPr lang="en-US" sz="2400" dirty="0" smtClean="0"/>
              <a:t>IDE.</a:t>
            </a: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ru-RU" sz="2400" dirty="0" smtClean="0"/>
              <a:t>Файлы, которые к проекту не относятся.</a:t>
            </a:r>
          </a:p>
          <a:p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Чтобы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игнорировал файл </a:t>
            </a:r>
            <a:r>
              <a:rPr lang="en-US" sz="2400" dirty="0" smtClean="0"/>
              <a:t>“</a:t>
            </a:r>
            <a:r>
              <a:rPr lang="ru-RU" sz="2400" dirty="0" smtClean="0"/>
              <a:t>А</a:t>
            </a:r>
            <a:r>
              <a:rPr lang="en-US" sz="2400" dirty="0" smtClean="0"/>
              <a:t>”</a:t>
            </a:r>
            <a:r>
              <a:rPr lang="ru-RU" sz="2400" dirty="0" smtClean="0"/>
              <a:t>, нужно в файл </a:t>
            </a:r>
            <a:r>
              <a:rPr lang="en-US" sz="2400" dirty="0" smtClean="0"/>
              <a:t>.</a:t>
            </a:r>
            <a:r>
              <a:rPr lang="en-US" sz="2400" dirty="0" err="1" smtClean="0"/>
              <a:t>gitignore</a:t>
            </a:r>
            <a:r>
              <a:rPr lang="en-US" sz="2400" dirty="0" smtClean="0"/>
              <a:t> </a:t>
            </a:r>
            <a:r>
              <a:rPr lang="ru-RU" sz="2400" dirty="0" smtClean="0"/>
              <a:t>добавить строку </a:t>
            </a:r>
            <a:r>
              <a:rPr lang="en-US" sz="2400" dirty="0" smtClean="0"/>
              <a:t>“</a:t>
            </a:r>
            <a:r>
              <a:rPr lang="ru-RU" sz="2400" dirty="0" smtClean="0"/>
              <a:t>А</a:t>
            </a:r>
            <a:r>
              <a:rPr lang="en-US" sz="2400" dirty="0" smtClean="0"/>
              <a:t>”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4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dirty="0" smtClean="0"/>
              <a:t>Как поделиться своим кодом?</a:t>
            </a:r>
            <a:endParaRPr lang="ru-RU" dirty="0"/>
          </a:p>
        </p:txBody>
      </p:sp>
      <p:pic>
        <p:nvPicPr>
          <p:cNvPr id="8194" name="Picture 2" descr="Картинки по запросу git ме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456384" cy="512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поделиться кодом?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– </a:t>
            </a:r>
            <a:r>
              <a:rPr lang="ru-RU" sz="2400" dirty="0" smtClean="0"/>
              <a:t>это распределенная система контроля версий. </a:t>
            </a:r>
          </a:p>
          <a:p>
            <a:pPr marL="0" indent="0">
              <a:buNone/>
            </a:pPr>
            <a:r>
              <a:rPr lang="ru-RU" sz="2400" dirty="0" smtClean="0"/>
              <a:t>Это всего лишь значит, что вы можете использовать </a:t>
            </a:r>
            <a:r>
              <a:rPr lang="ru-RU" sz="2400" i="1" dirty="0" smtClean="0"/>
              <a:t>удаленные </a:t>
            </a:r>
            <a:r>
              <a:rPr lang="ru-RU" sz="2400" i="1" dirty="0" err="1" smtClean="0"/>
              <a:t>репозитории</a:t>
            </a:r>
            <a:r>
              <a:rPr lang="ru-RU" sz="2400" i="1" dirty="0" smtClean="0"/>
              <a:t> (</a:t>
            </a:r>
            <a:r>
              <a:rPr lang="en-US" sz="2400" i="1" dirty="0" smtClean="0"/>
              <a:t>remotes)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Remote </a:t>
            </a:r>
            <a:r>
              <a:rPr lang="ru-RU" sz="2400" dirty="0" smtClean="0"/>
              <a:t>может быть просто другой папкой у вас на компе или полноценным сервером.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Где же взять сервер?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59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хостинги для </a:t>
            </a:r>
            <a:r>
              <a:rPr lang="en-US" dirty="0" err="1" smtClean="0"/>
              <a:t>git’a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github.com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наш выбор на этот семестр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ru-RU" dirty="0" smtClean="0"/>
              <a:t>Бесплатные публичные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pPr lvl="1"/>
            <a:r>
              <a:rPr lang="ru-RU" dirty="0" smtClean="0"/>
              <a:t>Платные приватные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pPr lvl="1"/>
            <a:r>
              <a:rPr lang="ru-RU" dirty="0" smtClean="0"/>
              <a:t>Есть </a:t>
            </a:r>
            <a:r>
              <a:rPr lang="ru-RU" i="1" dirty="0" smtClean="0"/>
              <a:t>халява</a:t>
            </a:r>
            <a:r>
              <a:rPr lang="ru-RU" dirty="0" smtClean="0"/>
              <a:t> для студентов</a:t>
            </a:r>
          </a:p>
          <a:p>
            <a:pPr lvl="1"/>
            <a:endParaRPr lang="ru-RU" dirty="0" smtClean="0"/>
          </a:p>
          <a:p>
            <a:r>
              <a:rPr lang="en-US" dirty="0" smtClean="0"/>
              <a:t>bitbucket.org</a:t>
            </a:r>
          </a:p>
          <a:p>
            <a:pPr lvl="1"/>
            <a:r>
              <a:rPr lang="ru-RU" dirty="0" smtClean="0"/>
              <a:t>Бесплатные публичные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pPr lvl="1"/>
            <a:r>
              <a:rPr lang="ru-RU" dirty="0" smtClean="0"/>
              <a:t>Пять бесплатных приватных </a:t>
            </a:r>
            <a:r>
              <a:rPr lang="ru-RU" dirty="0" err="1" smtClean="0"/>
              <a:t>репозиториев</a:t>
            </a:r>
            <a:endParaRPr lang="ru-RU" dirty="0" smtClean="0"/>
          </a:p>
          <a:p>
            <a:pPr lvl="1"/>
            <a:r>
              <a:rPr lang="ru-RU" dirty="0" smtClean="0"/>
              <a:t>Есть </a:t>
            </a:r>
            <a:r>
              <a:rPr lang="ru-RU" i="1" dirty="0" smtClean="0"/>
              <a:t>халява</a:t>
            </a:r>
            <a:r>
              <a:rPr lang="ru-RU" dirty="0" smtClean="0"/>
              <a:t> для студентов</a:t>
            </a:r>
          </a:p>
          <a:p>
            <a:pPr lvl="1"/>
            <a:endParaRPr lang="ru-RU" dirty="0" smtClean="0"/>
          </a:p>
          <a:p>
            <a:r>
              <a:rPr lang="en-US" dirty="0" smtClean="0"/>
              <a:t>savannah.gnu.org</a:t>
            </a:r>
          </a:p>
          <a:p>
            <a:pPr lvl="1"/>
            <a:r>
              <a:rPr lang="ru-RU" dirty="0" smtClean="0"/>
              <a:t>Бесплатные </a:t>
            </a:r>
            <a:r>
              <a:rPr lang="ru-RU" dirty="0" err="1" smtClean="0"/>
              <a:t>репозитории</a:t>
            </a:r>
            <a:r>
              <a:rPr lang="ru-RU" dirty="0" smtClean="0"/>
              <a:t> для свободного ПО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7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пользоваться </a:t>
            </a:r>
            <a:r>
              <a:rPr lang="ru-RU" dirty="0" err="1" smtClean="0"/>
              <a:t>ремоутом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remote add </a:t>
            </a:r>
            <a:r>
              <a:rPr lang="en-US" sz="2400" dirty="0" smtClean="0"/>
              <a:t>&lt;</a:t>
            </a:r>
            <a:r>
              <a:rPr lang="en-US" sz="2400" dirty="0" smtClean="0"/>
              <a:t>name</a:t>
            </a:r>
            <a:r>
              <a:rPr lang="en-US" sz="2400" dirty="0"/>
              <a:t>&gt; &lt;</a:t>
            </a:r>
            <a:r>
              <a:rPr lang="en-US" sz="2400" dirty="0" err="1"/>
              <a:t>url</a:t>
            </a:r>
            <a:r>
              <a:rPr lang="en-US" sz="2400"/>
              <a:t>&gt;</a:t>
            </a:r>
            <a:endParaRPr lang="en-US" sz="2400" dirty="0" smtClean="0"/>
          </a:p>
          <a:p>
            <a:pPr lvl="1"/>
            <a:r>
              <a:rPr lang="ru-RU" sz="2000" dirty="0" smtClean="0"/>
              <a:t>традиционно, если </a:t>
            </a:r>
            <a:r>
              <a:rPr lang="en-US" sz="2000" dirty="0" smtClean="0"/>
              <a:t>remote </a:t>
            </a:r>
            <a:r>
              <a:rPr lang="ru-RU" sz="2000" dirty="0" smtClean="0"/>
              <a:t>только один, его называют «</a:t>
            </a:r>
            <a:r>
              <a:rPr lang="en-US" sz="2000" dirty="0" smtClean="0"/>
              <a:t>origin</a:t>
            </a:r>
            <a:r>
              <a:rPr lang="ru-RU" sz="2000" dirty="0" smtClean="0"/>
              <a:t>»</a:t>
            </a:r>
          </a:p>
          <a:p>
            <a:endParaRPr lang="en-US" sz="2400" dirty="0" smtClean="0"/>
          </a:p>
          <a:p>
            <a:r>
              <a:rPr lang="ru-RU" sz="2400" dirty="0" smtClean="0"/>
              <a:t>Чтобы отправить код на </a:t>
            </a:r>
            <a:r>
              <a:rPr lang="en-US" sz="2400" dirty="0" smtClean="0"/>
              <a:t>remote, </a:t>
            </a:r>
            <a:r>
              <a:rPr lang="ru-RU" sz="2400" dirty="0" smtClean="0"/>
              <a:t>вы делаете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&lt;name&gt;</a:t>
            </a:r>
          </a:p>
          <a:p>
            <a:pPr lvl="1"/>
            <a:r>
              <a:rPr lang="ru-RU" sz="2000" dirty="0" smtClean="0"/>
              <a:t>Разумеется, при этом на </a:t>
            </a:r>
            <a:r>
              <a:rPr lang="en-US" sz="2000" dirty="0" smtClean="0"/>
              <a:t>remote </a:t>
            </a:r>
            <a:r>
              <a:rPr lang="ru-RU" sz="2000" dirty="0" smtClean="0"/>
              <a:t>отправится только уже сделанные </a:t>
            </a:r>
            <a:r>
              <a:rPr lang="ru-RU" sz="2000" dirty="0" err="1" smtClean="0"/>
              <a:t>коммиты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ru-RU" sz="2400" dirty="0" smtClean="0"/>
              <a:t>Чтобы взять код с </a:t>
            </a:r>
            <a:r>
              <a:rPr lang="en-US" sz="2400" dirty="0" smtClean="0"/>
              <a:t>remote, </a:t>
            </a:r>
            <a:r>
              <a:rPr lang="ru-RU" sz="2400" dirty="0" smtClean="0"/>
              <a:t>вы делаете </a:t>
            </a:r>
            <a:r>
              <a:rPr lang="en-US" sz="2400" dirty="0" err="1" smtClean="0"/>
              <a:t>git</a:t>
            </a:r>
            <a:r>
              <a:rPr lang="en-US" sz="2400" dirty="0" smtClean="0"/>
              <a:t> fetch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Т.е. если вы пишете код на нескольких компах, вы не таскаете его на </a:t>
            </a:r>
            <a:r>
              <a:rPr lang="ru-RU" sz="2400" dirty="0" err="1" smtClean="0"/>
              <a:t>флешке</a:t>
            </a:r>
            <a:r>
              <a:rPr lang="ru-RU" sz="2400" dirty="0" smtClean="0"/>
              <a:t> и не кладете в </a:t>
            </a:r>
            <a:r>
              <a:rPr lang="ru-RU" sz="2400" dirty="0" err="1" smtClean="0"/>
              <a:t>дропбокс</a:t>
            </a:r>
            <a:r>
              <a:rPr lang="ru-RU" sz="2400" dirty="0" smtClean="0"/>
              <a:t>, а просто делаете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12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Проблема: вы хотите попробовать два варианта, но еще не знаете, какой лучше.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Решение: ветки (это как альтернативные истории).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Каждая последовательность связанных </a:t>
            </a:r>
            <a:r>
              <a:rPr lang="ru-RU" sz="2000" dirty="0" err="1" smtClean="0"/>
              <a:t>коммитов</a:t>
            </a:r>
            <a:r>
              <a:rPr lang="ru-RU" sz="2000" dirty="0" smtClean="0"/>
              <a:t> называется </a:t>
            </a:r>
            <a:r>
              <a:rPr lang="ru-RU" sz="2000" i="1" dirty="0" smtClean="0"/>
              <a:t>веткой</a:t>
            </a:r>
            <a:r>
              <a:rPr lang="ru-RU" sz="2000" dirty="0" smtClean="0"/>
              <a:t> </a:t>
            </a:r>
            <a:r>
              <a:rPr lang="en-US" sz="2000" dirty="0" smtClean="0"/>
              <a:t>(branch).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Каждая ветка должна иметь имя; ветки без имен удаляются сборщиком мусора.</a:t>
            </a:r>
            <a:r>
              <a:rPr lang="en-US" sz="2000" dirty="0" smtClean="0"/>
              <a:t> </a:t>
            </a:r>
            <a:r>
              <a:rPr lang="ru-RU" sz="2000" dirty="0" smtClean="0"/>
              <a:t>Имя ветки прилеплено к последнему </a:t>
            </a:r>
            <a:r>
              <a:rPr lang="ru-RU" sz="2000" dirty="0" err="1" smtClean="0"/>
              <a:t>коммиту</a:t>
            </a:r>
            <a:r>
              <a:rPr lang="ru-RU" sz="2000" dirty="0" smtClean="0"/>
              <a:t> в ней.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Традиционно, «главная» ветка называется </a:t>
            </a:r>
            <a:r>
              <a:rPr lang="ru-RU" sz="2000" i="1" dirty="0" smtClean="0"/>
              <a:t>мастер </a:t>
            </a:r>
            <a:r>
              <a:rPr lang="en-US" sz="2000" i="1" dirty="0" smtClean="0"/>
              <a:t>(master)</a:t>
            </a:r>
            <a:r>
              <a:rPr lang="ru-RU" sz="2000" i="1" dirty="0" smtClean="0"/>
              <a:t>.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При необходимости можно производить </a:t>
            </a:r>
            <a:r>
              <a:rPr lang="ru-RU" sz="2000" i="1" dirty="0" smtClean="0"/>
              <a:t>слияние веток (</a:t>
            </a:r>
            <a:r>
              <a:rPr lang="en-US" sz="2000" i="1" dirty="0" smtClean="0"/>
              <a:t>merge).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66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pic>
        <p:nvPicPr>
          <p:cNvPr id="12290" name="Picture 2" descr="Картинки по запросу git branch 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44481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3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86311" cy="423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6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Выберите стиль и следуйте ему.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smtClean="0"/>
              <a:t>Чтобы добавить отступ – выделите блок текста и нажмите </a:t>
            </a:r>
            <a:r>
              <a:rPr lang="en-US" sz="2800" dirty="0" smtClean="0"/>
              <a:t>Tab.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Чтобы убрать отступ – выделите блок текста и нажмите </a:t>
            </a:r>
            <a:r>
              <a:rPr lang="en-US" sz="2800" dirty="0" err="1" smtClean="0"/>
              <a:t>Shift+Tab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Включите режим </a:t>
            </a:r>
            <a:r>
              <a:rPr lang="en-US" sz="2800" dirty="0" smtClean="0"/>
              <a:t>block (</a:t>
            </a:r>
            <a:r>
              <a:rPr lang="ru-RU" sz="2800" dirty="0" smtClean="0"/>
              <a:t>иначе </a:t>
            </a:r>
            <a:r>
              <a:rPr lang="ru-RU" sz="2800" dirty="0" err="1" smtClean="0"/>
              <a:t>Кейл</a:t>
            </a:r>
            <a:r>
              <a:rPr lang="ru-RU" sz="2800" dirty="0" smtClean="0"/>
              <a:t> будет мешать вам).</a:t>
            </a:r>
          </a:p>
          <a:p>
            <a:endParaRPr lang="ru-RU" sz="2800" dirty="0" smtClean="0"/>
          </a:p>
          <a:p>
            <a:r>
              <a:rPr lang="ru-RU" sz="2800" dirty="0" smtClean="0"/>
              <a:t>Не ставьте </a:t>
            </a:r>
            <a:r>
              <a:rPr lang="en-US" sz="2800" dirty="0" smtClean="0"/>
              <a:t>tab </a:t>
            </a:r>
            <a:r>
              <a:rPr lang="ru-RU" sz="2800" dirty="0" smtClean="0"/>
              <a:t>и пробелы вперемешку.</a:t>
            </a:r>
          </a:p>
          <a:p>
            <a:endParaRPr lang="ru-RU" sz="2800" dirty="0"/>
          </a:p>
          <a:p>
            <a:r>
              <a:rPr lang="ru-RU" sz="2800" dirty="0" smtClean="0"/>
              <a:t>Включите </a:t>
            </a:r>
            <a:r>
              <a:rPr lang="en-US" sz="2800" dirty="0" smtClean="0"/>
              <a:t>“use spaces for tabs”, </a:t>
            </a:r>
            <a:r>
              <a:rPr lang="ru-RU" sz="2800" dirty="0" smtClean="0"/>
              <a:t>если боитесь.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93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ru-RU" dirty="0" smtClean="0"/>
              <a:t> сложный и не всегда логичный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Польза оправдывает сложность.</a:t>
            </a:r>
          </a:p>
          <a:p>
            <a:endParaRPr lang="ru-RU" sz="2400" dirty="0" smtClean="0"/>
          </a:p>
          <a:p>
            <a:pPr algn="just"/>
            <a:r>
              <a:rPr lang="ru-RU" sz="2400" dirty="0" smtClean="0"/>
              <a:t>Поскольку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очень популярен, мануалов и статьей написано огромное количество; на все вопросы уже есть ответы.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Среди вас </a:t>
            </a:r>
            <a:r>
              <a:rPr lang="ru-RU" sz="2400" i="1" dirty="0" smtClean="0"/>
              <a:t>уже </a:t>
            </a:r>
            <a:r>
              <a:rPr lang="ru-RU" sz="2400" dirty="0" smtClean="0"/>
              <a:t>есть пользователи </a:t>
            </a:r>
            <a:r>
              <a:rPr lang="en-US" sz="2400" dirty="0" err="1" smtClean="0"/>
              <a:t>git’a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algn="just"/>
            <a:endParaRPr lang="ru-RU" sz="2400" dirty="0"/>
          </a:p>
          <a:p>
            <a:pPr marL="0" indent="0" algn="just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blog.regolit.com/2016/10/26/git-in-real-life</a:t>
            </a:r>
            <a:endParaRPr lang="ru-RU" sz="2400" dirty="0" smtClean="0"/>
          </a:p>
          <a:p>
            <a:pPr marL="0" indent="0" algn="just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githowto.com/ru</a:t>
            </a:r>
            <a:endParaRPr lang="ru-RU" sz="2400" dirty="0" smtClean="0"/>
          </a:p>
          <a:p>
            <a:pPr marL="0" indent="0" algn="just">
              <a:buNone/>
            </a:pPr>
            <a:r>
              <a:rPr lang="en-US" sz="2400" dirty="0">
                <a:hlinkClick r:id="rId4"/>
              </a:rPr>
              <a:t>https://proglib.io/p/git-for-half-an-hour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pPr marL="0" indent="0" algn="just">
              <a:buNone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www.atlassian.com/git</a:t>
            </a:r>
            <a:endParaRPr lang="ru-RU" sz="2400" dirty="0" smtClean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93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сдавать домашние задания?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Каждому студенту нужно зарегистрироваться на </a:t>
            </a:r>
            <a:r>
              <a:rPr lang="en-US" sz="2400" dirty="0" smtClean="0"/>
              <a:t>github.com</a:t>
            </a:r>
            <a:r>
              <a:rPr lang="ru-RU" sz="2400" dirty="0" smtClean="0"/>
              <a:t> и сообщить старостам вот такую строку:</a:t>
            </a:r>
          </a:p>
          <a:p>
            <a:pPr marL="0" indent="0">
              <a:buNone/>
            </a:pPr>
            <a:r>
              <a:rPr lang="ru-RU" sz="2400" dirty="0" smtClean="0"/>
              <a:t>Фамилия </a:t>
            </a:r>
            <a:r>
              <a:rPr lang="ru-RU" sz="2400" dirty="0" err="1" smtClean="0"/>
              <a:t>Имя,Транскрипция,Почта,Логин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Например:</a:t>
            </a:r>
          </a:p>
          <a:p>
            <a:pPr marL="0" indent="0">
              <a:buNone/>
            </a:pPr>
            <a:r>
              <a:rPr lang="ru-RU" sz="1800" dirty="0" err="1"/>
              <a:t>Дженериков</a:t>
            </a:r>
            <a:r>
              <a:rPr lang="ru-RU" sz="1800" dirty="0"/>
              <a:t> Массив,</a:t>
            </a:r>
            <a:r>
              <a:rPr lang="en-US" sz="1800" dirty="0" err="1" smtClean="0"/>
              <a:t>generikov_massiv,m.generikov@mail.ru,generic_array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err="1"/>
              <a:t>Госпожова</a:t>
            </a:r>
            <a:r>
              <a:rPr lang="ru-RU" sz="1800" dirty="0"/>
              <a:t> Сабина,</a:t>
            </a:r>
            <a:r>
              <a:rPr lang="en-US" sz="1800" dirty="0" err="1" smtClean="0"/>
              <a:t>gospozhova_sabina,s.gospozhova@gmail.com,mistress_sabina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2400" dirty="0" smtClean="0"/>
              <a:t>Логин – какой вам хочется.</a:t>
            </a:r>
          </a:p>
          <a:p>
            <a:pPr marL="0" indent="0">
              <a:buNone/>
            </a:pPr>
            <a:r>
              <a:rPr lang="ru-RU" sz="2400" dirty="0" smtClean="0"/>
              <a:t>Транскрипция – как вам больше нравится, но так, чтобы читалось.</a:t>
            </a:r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Старостам нужно отправить такой список мне.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1347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Как сдавать домашние задания?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При выдаче задания, вам на почту придет автоматическое оповещение: </a:t>
            </a:r>
          </a:p>
          <a:p>
            <a:pPr marL="0" indent="0">
              <a:buNone/>
            </a:pPr>
            <a:r>
              <a:rPr lang="en-US" sz="2000" dirty="0"/>
              <a:t>@roman-</a:t>
            </a:r>
            <a:r>
              <a:rPr lang="en-US" sz="2000" dirty="0" err="1"/>
              <a:t>khazanskii</a:t>
            </a:r>
            <a:r>
              <a:rPr lang="en-US" sz="2000" dirty="0"/>
              <a:t> has invited you to collaborate on the</a:t>
            </a:r>
            <a:br>
              <a:rPr lang="en-US" sz="2000" dirty="0"/>
            </a:br>
            <a:r>
              <a:rPr lang="en-US" sz="2000" b="1" dirty="0" err="1" smtClean="0"/>
              <a:t>spbstu</a:t>
            </a:r>
            <a:r>
              <a:rPr lang="en-US" sz="2000" b="1" dirty="0" smtClean="0"/>
              <a:t>-microprocessors/assignment_1_massiv_generikov</a:t>
            </a:r>
            <a:r>
              <a:rPr lang="en-US" sz="2000" dirty="0" smtClean="0"/>
              <a:t> repository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ru-RU" sz="2000" dirty="0" smtClean="0"/>
              <a:t>Вы переходите по ссылке в письме и соглашаетесь. Теперь у вас есть  доступ к вашему </a:t>
            </a:r>
            <a:r>
              <a:rPr lang="ru-RU" sz="2000" dirty="0" err="1" smtClean="0"/>
              <a:t>репозиторию</a:t>
            </a:r>
            <a:r>
              <a:rPr lang="ru-RU" sz="2000" dirty="0" smtClean="0"/>
              <a:t> для текущего задания.</a:t>
            </a:r>
          </a:p>
          <a:p>
            <a:endParaRPr lang="ru-RU" sz="2000" dirty="0" smtClean="0"/>
          </a:p>
          <a:p>
            <a:r>
              <a:rPr lang="ru-RU" sz="2000" dirty="0" smtClean="0"/>
              <a:t>Этот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содержит текст задания, пустой проект и несколько </a:t>
            </a:r>
            <a:r>
              <a:rPr lang="ru-RU" sz="2000" i="1" dirty="0" smtClean="0"/>
              <a:t>волшебных</a:t>
            </a:r>
            <a:r>
              <a:rPr lang="ru-RU" sz="2000" dirty="0" smtClean="0"/>
              <a:t> файлов.</a:t>
            </a:r>
          </a:p>
          <a:p>
            <a:endParaRPr lang="ru-RU" sz="2000" dirty="0" smtClean="0"/>
          </a:p>
          <a:p>
            <a:r>
              <a:rPr lang="ru-RU" sz="2000" dirty="0"/>
              <a:t>Вы </a:t>
            </a:r>
            <a:r>
              <a:rPr lang="ru-RU" sz="2000" i="1" dirty="0"/>
              <a:t>клонируете</a:t>
            </a:r>
            <a:r>
              <a:rPr lang="ru-RU" sz="2000" dirty="0"/>
              <a:t> (</a:t>
            </a:r>
            <a:r>
              <a:rPr lang="en-US" sz="2000" dirty="0" err="1"/>
              <a:t>git</a:t>
            </a:r>
            <a:r>
              <a:rPr lang="en-US" sz="2000" dirty="0"/>
              <a:t> clone) </a:t>
            </a:r>
            <a:r>
              <a:rPr lang="ru-RU" sz="2000" dirty="0"/>
              <a:t>этот </a:t>
            </a:r>
            <a:r>
              <a:rPr lang="ru-RU" sz="2000" dirty="0" err="1"/>
              <a:t>репозиторий</a:t>
            </a:r>
            <a:r>
              <a:rPr lang="ru-RU" sz="2000" dirty="0"/>
              <a:t> к себе на комп:</a:t>
            </a:r>
          </a:p>
          <a:p>
            <a:pPr marL="0" indent="0">
              <a:buNone/>
            </a:pPr>
            <a:r>
              <a:rPr lang="en-US" sz="2000" dirty="0" err="1"/>
              <a:t>git</a:t>
            </a:r>
            <a:r>
              <a:rPr lang="en-US" sz="2000" dirty="0"/>
              <a:t> clone &lt;</a:t>
            </a:r>
            <a:r>
              <a:rPr lang="en-US" sz="2000" dirty="0" err="1" smtClean="0"/>
              <a:t>url</a:t>
            </a:r>
            <a:r>
              <a:rPr lang="en-US" sz="2000" dirty="0" smtClean="0"/>
              <a:t>&gt; </a:t>
            </a:r>
            <a:r>
              <a:rPr lang="en-US" sz="2000" dirty="0"/>
              <a:t>-b </a:t>
            </a:r>
            <a:r>
              <a:rPr lang="en-US" sz="2000" dirty="0" smtClean="0"/>
              <a:t>student</a:t>
            </a:r>
            <a:endParaRPr lang="ru-RU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ru-RU" sz="2000" dirty="0"/>
              <a:t>Работаете в ветке </a:t>
            </a:r>
            <a:r>
              <a:rPr lang="en-US" sz="2000" dirty="0"/>
              <a:t>student, </a:t>
            </a:r>
            <a:r>
              <a:rPr lang="ru-RU" sz="2000" dirty="0"/>
              <a:t>делаете </a:t>
            </a:r>
            <a:r>
              <a:rPr lang="ru-RU" sz="2000" dirty="0" err="1" smtClean="0"/>
              <a:t>коммиты</a:t>
            </a:r>
            <a:r>
              <a:rPr lang="ru-RU" sz="2000" dirty="0" smtClean="0"/>
              <a:t> и пуши (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 push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 smtClean="0"/>
              <a:t>При желании, делаете столько веток, сколько вам захочется.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92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 сдавать домашние задания?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Когда вы решаете, что все готово, вам нужно сделать «</a:t>
            </a:r>
            <a:r>
              <a:rPr lang="ru-RU" i="1" dirty="0" smtClean="0"/>
              <a:t>запрос слияния</a:t>
            </a:r>
            <a:r>
              <a:rPr lang="ru-RU" dirty="0" smtClean="0"/>
              <a:t>» (</a:t>
            </a:r>
            <a:r>
              <a:rPr lang="en-US" dirty="0" smtClean="0"/>
              <a:t>pull request)</a:t>
            </a:r>
            <a:r>
              <a:rPr lang="ru-RU" dirty="0" smtClean="0"/>
              <a:t> в ветку мастер.</a:t>
            </a:r>
          </a:p>
          <a:p>
            <a:endParaRPr lang="ru-RU" dirty="0" smtClean="0"/>
          </a:p>
          <a:p>
            <a:r>
              <a:rPr lang="en-US" dirty="0" smtClean="0"/>
              <a:t>build-server </a:t>
            </a:r>
            <a:r>
              <a:rPr lang="ru-RU" dirty="0" smtClean="0"/>
              <a:t>проверит ваш код:</a:t>
            </a:r>
          </a:p>
          <a:p>
            <a:pPr lvl="1"/>
            <a:r>
              <a:rPr lang="ru-RU" dirty="0" smtClean="0"/>
              <a:t>правильно ли вы расставили отступы</a:t>
            </a:r>
          </a:p>
          <a:p>
            <a:pPr lvl="1"/>
            <a:r>
              <a:rPr lang="ru-RU" dirty="0" smtClean="0"/>
              <a:t>не опоздали ли вы со сдачей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возможно, еще что-нибудь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 smtClean="0"/>
              <a:t>Если проверки не пройдены, вы можете </a:t>
            </a:r>
            <a:r>
              <a:rPr lang="ru-RU" i="1" dirty="0" smtClean="0"/>
              <a:t>сразу</a:t>
            </a:r>
            <a:r>
              <a:rPr lang="ru-RU" dirty="0" smtClean="0"/>
              <a:t> посмотреть, почему.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В комментарии к </a:t>
            </a:r>
            <a:r>
              <a:rPr lang="en-US" dirty="0" smtClean="0"/>
              <a:t>pull-request’</a:t>
            </a:r>
            <a:r>
              <a:rPr lang="ru-RU" dirty="0" smtClean="0"/>
              <a:t>у вы получите отзыв преподавателя.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 smtClean="0"/>
              <a:t>pull-request </a:t>
            </a:r>
            <a:r>
              <a:rPr lang="ru-RU" dirty="0" smtClean="0"/>
              <a:t>одобрен, значит задание принято.</a:t>
            </a:r>
          </a:p>
        </p:txBody>
      </p:sp>
    </p:spTree>
    <p:extLst>
      <p:ext uri="{BB962C8B-B14F-4D97-AF65-F5344CB8AC3E}">
        <p14:creationId xmlns:p14="http://schemas.microsoft.com/office/powerpoint/2010/main" val="27471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Все презентации и дополнительные материалы будут размещаться в приватном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github.com/spbstu-microprocessors/lectures</a:t>
            </a:r>
            <a:r>
              <a:rPr lang="ru-RU" sz="2400" dirty="0" smtClean="0"/>
              <a:t>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Правда</a:t>
            </a:r>
            <a:r>
              <a:rPr lang="en-US" sz="2400" dirty="0"/>
              <a:t>,</a:t>
            </a:r>
            <a:r>
              <a:rPr lang="ru-RU" sz="2400" dirty="0" smtClean="0"/>
              <a:t> его не будет видно, пока я не дам вам к нему доступ.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31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Оговорка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Вся эта схема с гитом применяется мной впервые, поэтому весьма вероятны тупые ошибки!</a:t>
            </a:r>
            <a:endParaRPr lang="ru-RU" dirty="0"/>
          </a:p>
        </p:txBody>
      </p:sp>
      <p:pic>
        <p:nvPicPr>
          <p:cNvPr id="6146" name="Picture 2" descr="Картинки по запросу work in prog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2882094" cy="38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Допустимые 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allman</a:t>
            </a:r>
            <a:endParaRPr lang="ru-RU" sz="2400" dirty="0" smtClean="0"/>
          </a:p>
          <a:p>
            <a:r>
              <a:rPr lang="en-US" sz="2400" dirty="0" smtClean="0"/>
              <a:t>java</a:t>
            </a:r>
            <a:endParaRPr lang="ru-RU" sz="2400" dirty="0" smtClean="0"/>
          </a:p>
          <a:p>
            <a:r>
              <a:rPr lang="ru-RU" sz="2400" dirty="0"/>
              <a:t>?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Отступы:</a:t>
            </a:r>
            <a:endParaRPr lang="en-US" sz="2400" dirty="0"/>
          </a:p>
          <a:p>
            <a:r>
              <a:rPr lang="en-US" sz="2400" dirty="0" smtClean="0"/>
              <a:t>2 </a:t>
            </a:r>
            <a:r>
              <a:rPr lang="ru-RU" sz="2400" dirty="0" smtClean="0"/>
              <a:t>пробела</a:t>
            </a:r>
            <a:r>
              <a:rPr lang="ru-RU" sz="2400" dirty="0"/>
              <a:t> </a:t>
            </a:r>
            <a:endParaRPr lang="ru-RU" sz="2400" dirty="0" smtClean="0"/>
          </a:p>
          <a:p>
            <a:r>
              <a:rPr lang="ru-RU" sz="2400" dirty="0" smtClean="0"/>
              <a:t>4 пробела</a:t>
            </a:r>
          </a:p>
          <a:p>
            <a:r>
              <a:rPr lang="en-US" sz="2400" dirty="0" smtClean="0"/>
              <a:t>tab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941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 почему только </a:t>
            </a:r>
            <a:r>
              <a:rPr lang="en-US" dirty="0" smtClean="0"/>
              <a:t>3 </a:t>
            </a:r>
            <a:r>
              <a:rPr lang="ru-RU" dirty="0" smtClean="0"/>
              <a:t>исправления?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064896" cy="417646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Домашние задания в этом семестре – это программы, которые должны соответствовать спецификации.</a:t>
            </a:r>
          </a:p>
          <a:p>
            <a:pPr algn="l"/>
            <a:endParaRPr lang="ru-RU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Вы должны уметь проверять корректность программы самостоятельно!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952328"/>
          </a:xfrm>
        </p:spPr>
        <p:txBody>
          <a:bodyPr>
            <a:normAutofit/>
          </a:bodyPr>
          <a:lstStyle/>
          <a:p>
            <a:r>
              <a:rPr lang="ru-RU" dirty="0" smtClean="0"/>
              <a:t>Вы по-прежнему можете задавать неограниченное количество вопросов!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 том числе, если в задании что-то неясно или неоднозначно.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Лучше спросить, чем угадывать!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008112"/>
          </a:xfrm>
        </p:spPr>
        <p:txBody>
          <a:bodyPr/>
          <a:lstStyle/>
          <a:p>
            <a:r>
              <a:rPr lang="ru-RU" dirty="0" smtClean="0"/>
              <a:t>Так как же получить зачет?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4080"/>
              </p:ext>
            </p:extLst>
          </p:nvPr>
        </p:nvGraphicFramePr>
        <p:xfrm>
          <a:off x="611560" y="1916832"/>
          <a:ext cx="7776864" cy="2592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065"/>
                <a:gridCol w="3961799"/>
              </a:tblGrid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Средний балл за все задания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Результат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меньше</a:t>
                      </a:r>
                      <a:r>
                        <a:rPr lang="en-US" dirty="0" smtClean="0"/>
                        <a:t> 7,5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Претендент</a:t>
                      </a:r>
                      <a:r>
                        <a:rPr lang="ru-RU" baseline="0" dirty="0" smtClean="0"/>
                        <a:t> на зачет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Зачет,  претендент на 4 автоматом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r>
                        <a:rPr lang="ru-RU" baseline="0" dirty="0" smtClean="0"/>
                        <a:t> автоматом, претендент на 5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4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 автоматом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A5A5A5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1935</Words>
  <Application>Microsoft Office PowerPoint</Application>
  <PresentationFormat>Экран (4:3)</PresentationFormat>
  <Paragraphs>365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Тема Office</vt:lpstr>
      <vt:lpstr>Презентация PowerPoint</vt:lpstr>
      <vt:lpstr>Как получить зачет?</vt:lpstr>
      <vt:lpstr>Как получить зачет?</vt:lpstr>
      <vt:lpstr>Отступы</vt:lpstr>
      <vt:lpstr>Отступы</vt:lpstr>
      <vt:lpstr>Допустимые стили</vt:lpstr>
      <vt:lpstr>Но почему только 3 исправления?</vt:lpstr>
      <vt:lpstr>Вы по-прежнему можете задавать неограниченное количество вопросов!</vt:lpstr>
      <vt:lpstr>Так как же получить зачет?</vt:lpstr>
      <vt:lpstr>Популярные ошибки</vt:lpstr>
      <vt:lpstr>Самое главное</vt:lpstr>
      <vt:lpstr>Альтернатива</vt:lpstr>
      <vt:lpstr>Краткое содержание курса</vt:lpstr>
      <vt:lpstr>Краткое содержание текущей серии</vt:lpstr>
      <vt:lpstr>Подсчет единичных бит</vt:lpstr>
      <vt:lpstr>Магия</vt:lpstr>
      <vt:lpstr>Подсчет ведущих нулей</vt:lpstr>
      <vt:lpstr>Магия</vt:lpstr>
      <vt:lpstr>Нахождение k-порядковой статистики за О(n)</vt:lpstr>
      <vt:lpstr>Возможные решения</vt:lpstr>
      <vt:lpstr>Гримуары</vt:lpstr>
      <vt:lpstr>Проблемы</vt:lpstr>
      <vt:lpstr>Системы контроля версий</vt:lpstr>
      <vt:lpstr>Презентация PowerPoint</vt:lpstr>
      <vt:lpstr>«Выбор профессиональных разработчиков» по результатам опроса на stackoverflow в 2017 г.</vt:lpstr>
      <vt:lpstr>Выбор очевиден</vt:lpstr>
      <vt:lpstr>Презентация PowerPoint</vt:lpstr>
      <vt:lpstr>Как установить git</vt:lpstr>
      <vt:lpstr>Я поставил git. И таки что теперь?</vt:lpstr>
      <vt:lpstr>Немножко подробностей</vt:lpstr>
      <vt:lpstr>Версии в git’e</vt:lpstr>
      <vt:lpstr>Комментарий к коммиту</vt:lpstr>
      <vt:lpstr>Статус</vt:lpstr>
      <vt:lpstr>git diff</vt:lpstr>
      <vt:lpstr>TortoiseGit diff</vt:lpstr>
      <vt:lpstr>Meld</vt:lpstr>
      <vt:lpstr>Как сделать коммит</vt:lpstr>
      <vt:lpstr>Лог (TortoiseGit)</vt:lpstr>
      <vt:lpstr>git log</vt:lpstr>
      <vt:lpstr>git log --branches=* --graph --oneline --decorate –all  --pretty=format:'%C(yellow)%h %ad (%ar) [%an]%n%s%C(auto)%d%n'</vt:lpstr>
      <vt:lpstr>Какие файлы не нужно версировать?</vt:lpstr>
      <vt:lpstr>Как поделиться своим кодом?</vt:lpstr>
      <vt:lpstr>Как поделиться кодом?</vt:lpstr>
      <vt:lpstr>Бесплатные хостинги для git’a</vt:lpstr>
      <vt:lpstr>Как пользоваться ремоутом?</vt:lpstr>
      <vt:lpstr>Ветки</vt:lpstr>
      <vt:lpstr>Ветки</vt:lpstr>
      <vt:lpstr>Ветки</vt:lpstr>
      <vt:lpstr>Ветки</vt:lpstr>
      <vt:lpstr>git сложный и не всегда логичный</vt:lpstr>
      <vt:lpstr>Как сдавать домашние задания?</vt:lpstr>
      <vt:lpstr>Как сдавать домашние задания?</vt:lpstr>
      <vt:lpstr>Как сдавать домашние задания?</vt:lpstr>
      <vt:lpstr>Презентации</vt:lpstr>
      <vt:lpstr>Оговорка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Mbzyab</dc:creator>
  <cp:lastModifiedBy>Mbzyab</cp:lastModifiedBy>
  <cp:revision>385</cp:revision>
  <dcterms:created xsi:type="dcterms:W3CDTF">2014-09-07T23:02:32Z</dcterms:created>
  <dcterms:modified xsi:type="dcterms:W3CDTF">2018-02-09T18:41:57Z</dcterms:modified>
</cp:coreProperties>
</file>