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8" r:id="rId3"/>
    <p:sldId id="316" r:id="rId4"/>
    <p:sldId id="317" r:id="rId5"/>
    <p:sldId id="318" r:id="rId6"/>
    <p:sldId id="319" r:id="rId7"/>
    <p:sldId id="320" r:id="rId8"/>
    <p:sldId id="32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6"/>
    <p:restoredTop sz="94646"/>
  </p:normalViewPr>
  <p:slideViewPr>
    <p:cSldViewPr snapToGrid="0" snapToObjects="1">
      <p:cViewPr varScale="1">
        <p:scale>
          <a:sx n="115" d="100"/>
          <a:sy n="115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9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6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0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8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7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3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9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7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257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s.surveymonkey.com/r/WTBTWX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CAFF-FCA4-D848-9F88-403ABFC84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703" y="378499"/>
            <a:ext cx="9039282" cy="1475013"/>
          </a:xfrm>
        </p:spPr>
        <p:txBody>
          <a:bodyPr>
            <a:normAutofit/>
          </a:bodyPr>
          <a:lstStyle/>
          <a:p>
            <a:r>
              <a:rPr lang="es-ES_tradnl" sz="3200" dirty="0"/>
              <a:t>Modelación de la Ingeniería con Matemáticas Computacionales (TC1003B)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FDFBF-9B62-2743-9D23-495D2584A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9703" y="1853512"/>
            <a:ext cx="8920750" cy="925125"/>
          </a:xfrm>
        </p:spPr>
        <p:txBody>
          <a:bodyPr>
            <a:normAutofit/>
          </a:bodyPr>
          <a:lstStyle/>
          <a:p>
            <a:r>
              <a:rPr lang="en-US" sz="2000" dirty="0"/>
              <a:t>PRESENTACIÓN DE RETO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2EF8F-637B-2A43-B3BB-F22A1D37D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2" y="723437"/>
            <a:ext cx="2260150" cy="2260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681DB8-1B19-134D-BE4D-D7888F600333}"/>
              </a:ext>
            </a:extLst>
          </p:cNvPr>
          <p:cNvSpPr txBox="1"/>
          <p:nvPr/>
        </p:nvSpPr>
        <p:spPr>
          <a:xfrm>
            <a:off x="4528914" y="4844377"/>
            <a:ext cx="705153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000" dirty="0">
                <a:solidFill>
                  <a:schemeClr val="bg1"/>
                </a:solidFill>
              </a:rPr>
              <a:t>M.C. Xavier F. C. Sánchez Díaz</a:t>
            </a:r>
          </a:p>
          <a:p>
            <a:pPr algn="r"/>
            <a:r>
              <a:rPr lang="es-ES_tradnl" sz="2000" dirty="0">
                <a:solidFill>
                  <a:schemeClr val="bg1"/>
                </a:solidFill>
              </a:rPr>
              <a:t>sax@tec.mx</a:t>
            </a:r>
          </a:p>
          <a:p>
            <a:pPr algn="r"/>
            <a:endParaRPr lang="es-ES_tradnl" sz="2000" dirty="0">
              <a:solidFill>
                <a:schemeClr val="bg1"/>
              </a:solidFill>
            </a:endParaRPr>
          </a:p>
          <a:p>
            <a:pPr algn="r"/>
            <a:r>
              <a:rPr lang="es-ES_tradnl" sz="1600" dirty="0">
                <a:solidFill>
                  <a:schemeClr val="bg1"/>
                </a:solidFill>
              </a:rPr>
              <a:t>Adaptado con autorización de Ing. Elvia Rosas Herrera</a:t>
            </a:r>
          </a:p>
          <a:p>
            <a:pPr algn="r"/>
            <a:r>
              <a:rPr lang="es-ES_tradnl" sz="1600" dirty="0">
                <a:solidFill>
                  <a:schemeClr val="bg1"/>
                </a:solidFill>
              </a:rPr>
              <a:t>elviarosas@tec.mx </a:t>
            </a:r>
          </a:p>
        </p:txBody>
      </p:sp>
    </p:spTree>
    <p:extLst>
      <p:ext uri="{BB962C8B-B14F-4D97-AF65-F5344CB8AC3E}">
        <p14:creationId xmlns:p14="http://schemas.microsoft.com/office/powerpoint/2010/main" val="160194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B918-F3FD-964B-8ED0-F59835B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PLAN DE EVALUACIÓN MÓDULO 3 Y RETO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7BF399-22BA-8546-A9DB-DA9961A32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61544"/>
              </p:ext>
            </p:extLst>
          </p:nvPr>
        </p:nvGraphicFramePr>
        <p:xfrm>
          <a:off x="1820127" y="225853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142668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33345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MÓDULO (Contenidos)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24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M1 Lógica matemática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M2 Conjuntos, relaciones y funciones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06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M3 Modelación mediante Álgebra lineal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4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8173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1C7541-E080-6C42-A43B-B9865B2DE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996810"/>
              </p:ext>
            </p:extLst>
          </p:nvPr>
        </p:nvGraphicFramePr>
        <p:xfrm>
          <a:off x="1820127" y="466925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691537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13217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Evidencia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9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Bitácora individual del Reto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Examen Argumentativo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02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016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91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8675-25BB-9B46-9C1D-639B9169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Plan evaluación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6324-46B7-C240-B2E6-5ABA47F5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01" y="2377793"/>
            <a:ext cx="11029615" cy="2438112"/>
          </a:xfrm>
        </p:spPr>
        <p:txBody>
          <a:bodyPr>
            <a:normAutofit/>
          </a:bodyPr>
          <a:lstStyle/>
          <a:p>
            <a:r>
              <a:rPr lang="es-ES_tradnl" sz="2400" dirty="0"/>
              <a:t>MÓDULO 3</a:t>
            </a:r>
          </a:p>
          <a:p>
            <a:pPr lvl="1"/>
            <a:r>
              <a:rPr lang="es-ES_tradnl" sz="2800" dirty="0"/>
              <a:t>50% Actividades</a:t>
            </a:r>
          </a:p>
          <a:p>
            <a:pPr lvl="1"/>
            <a:r>
              <a:rPr lang="es-ES_tradnl" sz="2800" dirty="0"/>
              <a:t>20% </a:t>
            </a:r>
            <a:r>
              <a:rPr lang="es-ES_tradnl" sz="2800" dirty="0" err="1"/>
              <a:t>Quizzes</a:t>
            </a:r>
            <a:endParaRPr lang="es-ES_tradnl" sz="2800" dirty="0"/>
          </a:p>
          <a:p>
            <a:pPr lvl="1"/>
            <a:r>
              <a:rPr lang="es-ES_tradnl" sz="2800" dirty="0"/>
              <a:t>30% Examen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66441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2AEA-5A93-3944-96E2-E1E13E5D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78" y="702156"/>
            <a:ext cx="11463250" cy="1013800"/>
          </a:xfrm>
        </p:spPr>
        <p:txBody>
          <a:bodyPr>
            <a:noAutofit/>
          </a:bodyPr>
          <a:lstStyle/>
          <a:p>
            <a:r>
              <a:rPr lang="es-ES_tradnl" sz="2600" dirty="0"/>
              <a:t>Reto:</a:t>
            </a:r>
            <a:br>
              <a:rPr lang="es-ES_tradnl" sz="2600" dirty="0"/>
            </a:br>
            <a:r>
              <a:rPr lang="es-ES_tradnl" sz="2600" dirty="0"/>
              <a:t>innovación en el diseño de producto de la industria vidriera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BB72-FAF4-0D49-AA0B-7CD534D7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Industria</a:t>
            </a:r>
            <a:r>
              <a:rPr lang="en-US" dirty="0"/>
              <a:t> </a:t>
            </a:r>
            <a:r>
              <a:rPr lang="en-US" dirty="0" err="1"/>
              <a:t>vidriera</a:t>
            </a:r>
            <a:endParaRPr lang="en-US" dirty="0"/>
          </a:p>
          <a:p>
            <a:r>
              <a:rPr lang="en-US" dirty="0"/>
              <a:t>Una </a:t>
            </a:r>
            <a:r>
              <a:rPr lang="en-US" dirty="0" err="1"/>
              <a:t>empresa</a:t>
            </a:r>
            <a:r>
              <a:rPr lang="en-US" dirty="0"/>
              <a:t> de la </a:t>
            </a:r>
            <a:r>
              <a:rPr lang="en-US" dirty="0" err="1"/>
              <a:t>industria</a:t>
            </a:r>
            <a:r>
              <a:rPr lang="en-US" dirty="0"/>
              <a:t> </a:t>
            </a:r>
            <a:r>
              <a:rPr lang="en-US" dirty="0" err="1"/>
              <a:t>vidriera</a:t>
            </a:r>
            <a:r>
              <a:rPr lang="en-US" dirty="0"/>
              <a:t> ha </a:t>
            </a:r>
            <a:r>
              <a:rPr lang="en-US" dirty="0" err="1"/>
              <a:t>decidido</a:t>
            </a:r>
            <a:r>
              <a:rPr lang="en-US" dirty="0"/>
              <a:t> </a:t>
            </a:r>
            <a:r>
              <a:rPr lang="en-US" dirty="0" err="1"/>
              <a:t>incursionar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nicho</a:t>
            </a:r>
            <a:r>
              <a:rPr lang="en-US" dirty="0"/>
              <a:t> de </a:t>
            </a:r>
            <a:r>
              <a:rPr lang="en-US" dirty="0" err="1"/>
              <a:t>vasos</a:t>
            </a:r>
            <a:r>
              <a:rPr lang="en-US" dirty="0"/>
              <a:t> </a:t>
            </a:r>
            <a:r>
              <a:rPr lang="en-US" dirty="0" err="1"/>
              <a:t>exóticos</a:t>
            </a:r>
            <a:r>
              <a:rPr lang="en-US" dirty="0"/>
              <a:t> para </a:t>
            </a:r>
            <a:r>
              <a:rPr lang="en-US" dirty="0" err="1"/>
              <a:t>coctelería</a:t>
            </a:r>
            <a:r>
              <a:rPr lang="en-US" dirty="0"/>
              <a:t>, </a:t>
            </a:r>
            <a:r>
              <a:rPr lang="en-US" dirty="0" err="1"/>
              <a:t>así</a:t>
            </a:r>
            <a:r>
              <a:rPr lang="en-US" dirty="0"/>
              <a:t> que ha </a:t>
            </a:r>
            <a:r>
              <a:rPr lang="en-US" dirty="0" err="1"/>
              <a:t>decidido</a:t>
            </a:r>
            <a:r>
              <a:rPr lang="en-US" dirty="0"/>
              <a:t> </a:t>
            </a:r>
            <a:r>
              <a:rPr lang="en-US" dirty="0" err="1"/>
              <a:t>diseñar</a:t>
            </a:r>
            <a:r>
              <a:rPr lang="en-US" dirty="0"/>
              <a:t> </a:t>
            </a:r>
            <a:r>
              <a:rPr lang="en-US" dirty="0" err="1"/>
              <a:t>vasos</a:t>
            </a:r>
            <a:r>
              <a:rPr lang="en-US" dirty="0"/>
              <a:t> </a:t>
            </a:r>
            <a:r>
              <a:rPr lang="en-US" dirty="0" err="1"/>
              <a:t>inspirados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catálogo</a:t>
            </a:r>
            <a:r>
              <a:rPr lang="en-US" dirty="0"/>
              <a:t> de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matemáticas</a:t>
            </a:r>
            <a:r>
              <a:rPr lang="en-US" dirty="0"/>
              <a:t>. </a:t>
            </a:r>
          </a:p>
          <a:p>
            <a:r>
              <a:rPr lang="en-US" dirty="0"/>
              <a:t>Con el </a:t>
            </a:r>
            <a:r>
              <a:rPr lang="en-US" dirty="0" err="1"/>
              <a:t>propósito</a:t>
            </a:r>
            <a:r>
              <a:rPr lang="en-US" dirty="0"/>
              <a:t> de </a:t>
            </a:r>
            <a:r>
              <a:rPr lang="en-US" dirty="0" err="1"/>
              <a:t>incursionar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innovación</a:t>
            </a:r>
            <a:r>
              <a:rPr lang="en-US" dirty="0"/>
              <a:t> de sus </a:t>
            </a:r>
            <a:r>
              <a:rPr lang="en-US" dirty="0" err="1"/>
              <a:t>productos</a:t>
            </a:r>
            <a:r>
              <a:rPr lang="en-US" dirty="0"/>
              <a:t>, 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solicita</a:t>
            </a:r>
            <a:r>
              <a:rPr lang="en-US" dirty="0"/>
              <a:t> un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diseñar</a:t>
            </a:r>
            <a:r>
              <a:rPr lang="en-US" dirty="0"/>
              <a:t> y </a:t>
            </a:r>
            <a:r>
              <a:rPr lang="en-US" dirty="0" err="1"/>
              <a:t>visualizar</a:t>
            </a:r>
            <a:r>
              <a:rPr lang="en-US" dirty="0"/>
              <a:t> los </a:t>
            </a:r>
            <a:r>
              <a:rPr lang="en-US" dirty="0" err="1"/>
              <a:t>vasos</a:t>
            </a:r>
            <a:r>
              <a:rPr lang="en-US" dirty="0"/>
              <a:t> antes de </a:t>
            </a:r>
            <a:r>
              <a:rPr lang="en-US" dirty="0" err="1"/>
              <a:t>enviarlos</a:t>
            </a:r>
            <a:r>
              <a:rPr lang="en-US" dirty="0"/>
              <a:t> a </a:t>
            </a:r>
            <a:r>
              <a:rPr lang="en-US" dirty="0" err="1"/>
              <a:t>producción</a:t>
            </a:r>
            <a:r>
              <a:rPr lang="en-US" dirty="0"/>
              <a:t>. </a:t>
            </a:r>
          </a:p>
          <a:p>
            <a:r>
              <a:rPr lang="en-US" dirty="0"/>
              <a:t>El </a:t>
            </a:r>
            <a:r>
              <a:rPr lang="en-US" dirty="0" err="1"/>
              <a:t>catálogo</a:t>
            </a:r>
            <a:r>
              <a:rPr lang="en-US" dirty="0"/>
              <a:t> </a:t>
            </a:r>
            <a:r>
              <a:rPr lang="en-US" dirty="0" err="1"/>
              <a:t>deberá</a:t>
            </a:r>
            <a:r>
              <a:rPr lang="en-US" dirty="0"/>
              <a:t> </a:t>
            </a:r>
            <a:r>
              <a:rPr lang="en-US" dirty="0" err="1"/>
              <a:t>definirse</a:t>
            </a:r>
            <a:r>
              <a:rPr lang="en-US" dirty="0"/>
              <a:t> </a:t>
            </a:r>
            <a:r>
              <a:rPr lang="en-US" dirty="0" err="1"/>
              <a:t>tomando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un </a:t>
            </a:r>
            <a:r>
              <a:rPr lang="en-US" dirty="0" err="1"/>
              <a:t>estudio</a:t>
            </a:r>
            <a:r>
              <a:rPr lang="en-US" dirty="0"/>
              <a:t> de mercado que </a:t>
            </a:r>
            <a:r>
              <a:rPr lang="en-US" dirty="0" err="1"/>
              <a:t>considere</a:t>
            </a:r>
            <a:r>
              <a:rPr lang="en-US" dirty="0"/>
              <a:t> las </a:t>
            </a:r>
            <a:r>
              <a:rPr lang="en-US" dirty="0" err="1"/>
              <a:t>preferencias</a:t>
            </a:r>
            <a:r>
              <a:rPr lang="en-US" dirty="0"/>
              <a:t> de las personas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cuanto</a:t>
            </a:r>
            <a:r>
              <a:rPr lang="en-US" dirty="0"/>
              <a:t> a la </a:t>
            </a:r>
            <a:r>
              <a:rPr lang="en-US" dirty="0" err="1"/>
              <a:t>innovación</a:t>
            </a:r>
            <a:r>
              <a:rPr lang="en-US" dirty="0"/>
              <a:t> de los </a:t>
            </a:r>
            <a:r>
              <a:rPr lang="en-US" dirty="0" err="1"/>
              <a:t>vasos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particular, les </a:t>
            </a:r>
            <a:r>
              <a:rPr lang="en-US" dirty="0" err="1"/>
              <a:t>interesan</a:t>
            </a:r>
            <a:r>
              <a:rPr lang="en-US" dirty="0"/>
              <a:t> </a:t>
            </a:r>
            <a:r>
              <a:rPr lang="en-US" dirty="0" err="1"/>
              <a:t>jóvenes</a:t>
            </a:r>
            <a:r>
              <a:rPr lang="en-US" dirty="0"/>
              <a:t> (18 a 29 </a:t>
            </a:r>
            <a:r>
              <a:rPr lang="en-US" dirty="0" err="1"/>
              <a:t>años</a:t>
            </a:r>
            <a:r>
              <a:rPr lang="en-US" dirty="0"/>
              <a:t>), </a:t>
            </a:r>
            <a:r>
              <a:rPr lang="en-US" dirty="0" err="1"/>
              <a:t>adultos</a:t>
            </a:r>
            <a:r>
              <a:rPr lang="en-US" dirty="0"/>
              <a:t> (30 a 59 </a:t>
            </a:r>
            <a:r>
              <a:rPr lang="en-US" dirty="0" err="1"/>
              <a:t>años</a:t>
            </a:r>
            <a:r>
              <a:rPr lang="en-US" dirty="0"/>
              <a:t>) y </a:t>
            </a:r>
            <a:r>
              <a:rPr lang="en-US" dirty="0" err="1"/>
              <a:t>adultos</a:t>
            </a:r>
            <a:r>
              <a:rPr lang="en-US" dirty="0"/>
              <a:t> </a:t>
            </a:r>
            <a:r>
              <a:rPr lang="en-US" dirty="0" err="1"/>
              <a:t>mayores</a:t>
            </a:r>
            <a:r>
              <a:rPr lang="en-US" dirty="0"/>
              <a:t> (60 </a:t>
            </a:r>
            <a:r>
              <a:rPr lang="en-US" dirty="0" err="1"/>
              <a:t>años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adelante</a:t>
            </a:r>
            <a:r>
              <a:rPr lang="en-US" dirty="0"/>
              <a:t>).</a:t>
            </a:r>
          </a:p>
          <a:p>
            <a:r>
              <a:rPr lang="en-US" dirty="0" err="1"/>
              <a:t>Además</a:t>
            </a:r>
            <a:r>
              <a:rPr lang="en-US" dirty="0"/>
              <a:t> del Sistema, se </a:t>
            </a:r>
            <a:r>
              <a:rPr lang="en-US" dirty="0" err="1"/>
              <a:t>solicita</a:t>
            </a:r>
            <a:r>
              <a:rPr lang="en-US" dirty="0"/>
              <a:t> un </a:t>
            </a:r>
            <a:r>
              <a:rPr lang="en-US" dirty="0" err="1"/>
              <a:t>análisis</a:t>
            </a:r>
            <a:r>
              <a:rPr lang="en-US" dirty="0"/>
              <a:t> de los </a:t>
            </a:r>
            <a:r>
              <a:rPr lang="en-US" dirty="0" err="1"/>
              <a:t>costos</a:t>
            </a:r>
            <a:r>
              <a:rPr lang="en-US" dirty="0"/>
              <a:t> de </a:t>
            </a:r>
            <a:r>
              <a:rPr lang="en-US" dirty="0" err="1"/>
              <a:t>producción</a:t>
            </a:r>
            <a:r>
              <a:rPr lang="en-US" dirty="0"/>
              <a:t> con base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elegido</a:t>
            </a:r>
            <a:r>
              <a:rPr lang="en-US" dirty="0"/>
              <a:t>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730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CCC1-DB2D-D24F-960C-506A329B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Etapas y entregables del reto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C49FC3-5B25-524B-BC85-4D2E93CD6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367353"/>
              </p:ext>
            </p:extLst>
          </p:nvPr>
        </p:nvGraphicFramePr>
        <p:xfrm>
          <a:off x="314047" y="2053243"/>
          <a:ext cx="11563906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271">
                  <a:extLst>
                    <a:ext uri="{9D8B030D-6E8A-4147-A177-3AD203B41FA5}">
                      <a16:colId xmlns:a16="http://schemas.microsoft.com/office/drawing/2014/main" val="788829850"/>
                    </a:ext>
                  </a:extLst>
                </a:gridCol>
                <a:gridCol w="3683953">
                  <a:extLst>
                    <a:ext uri="{9D8B030D-6E8A-4147-A177-3AD203B41FA5}">
                      <a16:colId xmlns:a16="http://schemas.microsoft.com/office/drawing/2014/main" val="776788018"/>
                    </a:ext>
                  </a:extLst>
                </a:gridCol>
                <a:gridCol w="1511808">
                  <a:extLst>
                    <a:ext uri="{9D8B030D-6E8A-4147-A177-3AD203B41FA5}">
                      <a16:colId xmlns:a16="http://schemas.microsoft.com/office/drawing/2014/main" val="2976017909"/>
                    </a:ext>
                  </a:extLst>
                </a:gridCol>
                <a:gridCol w="2142046">
                  <a:extLst>
                    <a:ext uri="{9D8B030D-6E8A-4147-A177-3AD203B41FA5}">
                      <a16:colId xmlns:a16="http://schemas.microsoft.com/office/drawing/2014/main" val="2887785740"/>
                    </a:ext>
                  </a:extLst>
                </a:gridCol>
                <a:gridCol w="1108828">
                  <a:extLst>
                    <a:ext uri="{9D8B030D-6E8A-4147-A177-3AD203B41FA5}">
                      <a16:colId xmlns:a16="http://schemas.microsoft.com/office/drawing/2014/main" val="3640162745"/>
                    </a:ext>
                  </a:extLst>
                </a:gridCol>
              </a:tblGrid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Etapa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Entregable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Trabajamos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Entregamos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/>
                        <a:t>Puntos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25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ETAPA 0</a:t>
                      </a:r>
                    </a:p>
                    <a:p>
                      <a:pPr algn="ctr"/>
                      <a:r>
                        <a:rPr lang="es-ES_tradnl" dirty="0"/>
                        <a:t>Diseño de encuesta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Encuesta diseñada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10 de febrero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12 de febrero (vie)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90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ETAPA I</a:t>
                      </a:r>
                    </a:p>
                    <a:p>
                      <a:pPr algn="ctr"/>
                      <a:r>
                        <a:rPr lang="es-ES_tradnl" dirty="0"/>
                        <a:t>Análisis de encuesta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Informe análisis de encuesta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17 de febrero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21 de febrero (</a:t>
                      </a:r>
                      <a:r>
                        <a:rPr lang="es-ES_tradnl" dirty="0" err="1"/>
                        <a:t>dom</a:t>
                      </a:r>
                      <a:r>
                        <a:rPr lang="es-ES_tradnl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06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ETAPA 2</a:t>
                      </a:r>
                    </a:p>
                    <a:p>
                      <a:pPr algn="ctr"/>
                      <a:r>
                        <a:rPr lang="es-ES_tradnl" dirty="0"/>
                        <a:t>Diseño de compuertas con base en encuesta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Informe diseño de compuertas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19 de febrero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21 de febrero (</a:t>
                      </a:r>
                      <a:r>
                        <a:rPr lang="es-ES_tradnl" dirty="0" err="1"/>
                        <a:t>dom</a:t>
                      </a:r>
                      <a:r>
                        <a:rPr lang="es-ES_tradnl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48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ETAPA 3</a:t>
                      </a:r>
                    </a:p>
                    <a:p>
                      <a:pPr algn="ctr"/>
                      <a:r>
                        <a:rPr lang="es-ES_tradnl" dirty="0"/>
                        <a:t>Ecuaciones del contorno y solidos en revolución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Programa con diseño de vaso elegido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24 de febrero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28 de febrero (</a:t>
                      </a:r>
                      <a:r>
                        <a:rPr lang="es-ES_tradnl" dirty="0" err="1"/>
                        <a:t>dom</a:t>
                      </a:r>
                      <a:r>
                        <a:rPr lang="es-ES_tradnl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38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ETAPA 4</a:t>
                      </a:r>
                    </a:p>
                    <a:p>
                      <a:pPr algn="ctr"/>
                      <a:r>
                        <a:rPr lang="es-ES_tradnl" dirty="0"/>
                        <a:t>Análisis de costos y producción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Informe análisis de costos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3 de marzo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7 de marzo (</a:t>
                      </a:r>
                      <a:r>
                        <a:rPr lang="es-ES_tradnl" dirty="0" err="1"/>
                        <a:t>dom</a:t>
                      </a:r>
                      <a:r>
                        <a:rPr lang="es-ES_tradnl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27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PRESENTACIÓN 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Presentación y programa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12 de marzo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12 de marzo (vie)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080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21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B4C0-ECC6-5942-8391-61A00769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 DE encuesta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6444-765D-4C46-9D93-4DA43CD1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08" y="2331098"/>
            <a:ext cx="5910996" cy="3678303"/>
          </a:xfrm>
        </p:spPr>
        <p:txBody>
          <a:bodyPr/>
          <a:lstStyle/>
          <a:p>
            <a:r>
              <a:rPr lang="es-ES_tradnl" dirty="0"/>
              <a:t>Para contestar la encuesta entra a esta liga: </a:t>
            </a:r>
            <a:r>
              <a:rPr lang="es-ES_tradnl" dirty="0">
                <a:hlinkClick r:id="rId2"/>
              </a:rPr>
              <a:t>https://es.surveymonkey.com/r/WTBTWXS</a:t>
            </a:r>
            <a:endParaRPr lang="es-ES_tradnl" dirty="0"/>
          </a:p>
          <a:p>
            <a:endParaRPr lang="es-ES_tradnl" dirty="0"/>
          </a:p>
          <a:p>
            <a:r>
              <a:rPr lang="es-ES_tradnl" dirty="0"/>
              <a:t>Sin embargo, la plataforma sugerida es </a:t>
            </a:r>
            <a:r>
              <a:rPr lang="es-ES_tradnl" b="1" dirty="0"/>
              <a:t>Google </a:t>
            </a:r>
            <a:r>
              <a:rPr lang="es-ES_tradnl" b="1" dirty="0" err="1"/>
              <a:t>Forms</a:t>
            </a:r>
            <a:endParaRPr lang="es-ES_tradnl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A1F12-7E1C-1C48-AB9A-F19DF940D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57028"/>
            <a:ext cx="5454495" cy="41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44AE-3CCA-E746-84A4-74BCA0FF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_tradnl" dirty="0"/>
              <a:t>ANÁLISIS DE LA ENCUESTA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FF8B-38C7-8741-9D5D-AD2C71BD6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Realizar perfil de los encuestados en cuanto a edad y preferencias en un marco general: (En el ejemplo se muestran ejemplos de los obtenidos de </a:t>
            </a:r>
            <a:r>
              <a:rPr lang="es-ES_tradnl" dirty="0" err="1"/>
              <a:t>surveymonkey</a:t>
            </a:r>
            <a:r>
              <a:rPr lang="es-ES_tradnl" dirty="0"/>
              <a:t>).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6DF60-2090-5F42-A83A-B3A47748B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47" y="3300153"/>
            <a:ext cx="5518950" cy="2855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D3F407-788C-E541-BE45-8884B4C87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189" y="3300153"/>
            <a:ext cx="5555618" cy="285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2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1282-5F3A-5541-B335-2435F9FB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Análisis de la encuesta aplicando teoría de conjuntos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C093-4512-9D4B-8574-95513808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79846"/>
            <a:ext cx="11029615" cy="916408"/>
          </a:xfrm>
        </p:spPr>
        <p:txBody>
          <a:bodyPr/>
          <a:lstStyle/>
          <a:p>
            <a:r>
              <a:rPr lang="es-ES_tradnl" dirty="0"/>
              <a:t>Utiliza los conceptos que viste en clase sobre teoría de conjuntos y mapea los resultados de la encuesta</a:t>
            </a:r>
          </a:p>
          <a:p>
            <a:r>
              <a:rPr lang="es-ES_tradnl" dirty="0"/>
              <a:t>Propuesta: realizar un diagrama de </a:t>
            </a:r>
            <a:r>
              <a:rPr lang="es-ES_tradnl" dirty="0" err="1"/>
              <a:t>Venn</a:t>
            </a:r>
            <a:r>
              <a:rPr lang="es-ES_tradnl" dirty="0"/>
              <a:t> por cada tipo de vaso propuesto en la encuesta (función matemática)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BD5E5F-33C6-1943-8504-FBD89A5FB2B7}"/>
              </a:ext>
            </a:extLst>
          </p:cNvPr>
          <p:cNvSpPr/>
          <p:nvPr/>
        </p:nvSpPr>
        <p:spPr>
          <a:xfrm>
            <a:off x="1108364" y="3255818"/>
            <a:ext cx="2272146" cy="21474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3E25D3-7C40-6D41-BAE9-631B50E10A0C}"/>
              </a:ext>
            </a:extLst>
          </p:cNvPr>
          <p:cNvSpPr/>
          <p:nvPr/>
        </p:nvSpPr>
        <p:spPr>
          <a:xfrm>
            <a:off x="2770909" y="3255818"/>
            <a:ext cx="2272146" cy="21474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A422D2-A4B3-1948-AACB-1C7F7ADEDFAB}"/>
              </a:ext>
            </a:extLst>
          </p:cNvPr>
          <p:cNvSpPr/>
          <p:nvPr/>
        </p:nvSpPr>
        <p:spPr>
          <a:xfrm>
            <a:off x="2105890" y="4248333"/>
            <a:ext cx="2272146" cy="21474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27FB3-E8AF-EC4F-9A24-79E95B56BC16}"/>
              </a:ext>
            </a:extLst>
          </p:cNvPr>
          <p:cNvSpPr/>
          <p:nvPr/>
        </p:nvSpPr>
        <p:spPr>
          <a:xfrm>
            <a:off x="457201" y="3136793"/>
            <a:ext cx="5638799" cy="3499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40A391-D652-454F-B50F-702BC33DF0AB}"/>
              </a:ext>
            </a:extLst>
          </p:cNvPr>
          <p:cNvSpPr/>
          <p:nvPr/>
        </p:nvSpPr>
        <p:spPr>
          <a:xfrm>
            <a:off x="7038808" y="3255818"/>
            <a:ext cx="2272146" cy="21474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2CCB11-CA3E-1246-A12D-E558F65F16DD}"/>
              </a:ext>
            </a:extLst>
          </p:cNvPr>
          <p:cNvSpPr/>
          <p:nvPr/>
        </p:nvSpPr>
        <p:spPr>
          <a:xfrm>
            <a:off x="8701353" y="3255818"/>
            <a:ext cx="2272146" cy="21474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4B2C9B-4B8C-4D41-A156-DF454C9B744E}"/>
              </a:ext>
            </a:extLst>
          </p:cNvPr>
          <p:cNvSpPr/>
          <p:nvPr/>
        </p:nvSpPr>
        <p:spPr>
          <a:xfrm>
            <a:off x="8036334" y="4248333"/>
            <a:ext cx="2272146" cy="21474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7BE96-E170-9D44-8B87-42E108E1A91C}"/>
              </a:ext>
            </a:extLst>
          </p:cNvPr>
          <p:cNvSpPr/>
          <p:nvPr/>
        </p:nvSpPr>
        <p:spPr>
          <a:xfrm>
            <a:off x="6387645" y="3136793"/>
            <a:ext cx="5458691" cy="3499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E122C6-59F7-1B4C-AF97-A8843EB7F634}"/>
              </a:ext>
            </a:extLst>
          </p:cNvPr>
          <p:cNvSpPr txBox="1"/>
          <p:nvPr/>
        </p:nvSpPr>
        <p:spPr>
          <a:xfrm>
            <a:off x="5432380" y="320092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81710-AEE7-184D-A7D2-DC82DF4CA13B}"/>
              </a:ext>
            </a:extLst>
          </p:cNvPr>
          <p:cNvSpPr txBox="1"/>
          <p:nvPr/>
        </p:nvSpPr>
        <p:spPr>
          <a:xfrm>
            <a:off x="11386626" y="311942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391D7-9C89-1247-8EE5-4D1CC337258E}"/>
              </a:ext>
            </a:extLst>
          </p:cNvPr>
          <p:cNvSpPr txBox="1"/>
          <p:nvPr/>
        </p:nvSpPr>
        <p:spPr>
          <a:xfrm>
            <a:off x="507799" y="3429000"/>
            <a:ext cx="95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Material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2655CC-4E46-0F42-B3A6-0CF40CBAA932}"/>
              </a:ext>
            </a:extLst>
          </p:cNvPr>
          <p:cNvSpPr txBox="1"/>
          <p:nvPr/>
        </p:nvSpPr>
        <p:spPr>
          <a:xfrm>
            <a:off x="5043055" y="3920836"/>
            <a:ext cx="108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Tipo Vaso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E7425-D01F-7747-BE6D-4F661F5D4127}"/>
              </a:ext>
            </a:extLst>
          </p:cNvPr>
          <p:cNvSpPr txBox="1"/>
          <p:nvPr/>
        </p:nvSpPr>
        <p:spPr>
          <a:xfrm>
            <a:off x="4378036" y="6026727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Luz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4B8A98-451C-7347-A8E4-2E91647B7706}"/>
              </a:ext>
            </a:extLst>
          </p:cNvPr>
          <p:cNvSpPr txBox="1"/>
          <p:nvPr/>
        </p:nvSpPr>
        <p:spPr>
          <a:xfrm>
            <a:off x="1704109" y="39208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4358E-CE6A-5C44-8074-2DF024728A12}"/>
              </a:ext>
            </a:extLst>
          </p:cNvPr>
          <p:cNvSpPr txBox="1"/>
          <p:nvPr/>
        </p:nvSpPr>
        <p:spPr>
          <a:xfrm>
            <a:off x="2863247" y="42433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B6D496-1CA5-514A-B20B-F73371C33BDC}"/>
              </a:ext>
            </a:extLst>
          </p:cNvPr>
          <p:cNvSpPr txBox="1"/>
          <p:nvPr/>
        </p:nvSpPr>
        <p:spPr>
          <a:xfrm>
            <a:off x="2903157" y="44978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6C4C9F-9E78-6F4A-997E-758305680128}"/>
              </a:ext>
            </a:extLst>
          </p:cNvPr>
          <p:cNvSpPr txBox="1"/>
          <p:nvPr/>
        </p:nvSpPr>
        <p:spPr>
          <a:xfrm>
            <a:off x="3034214" y="5486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E3</a:t>
            </a:r>
          </a:p>
        </p:txBody>
      </p:sp>
    </p:spTree>
    <p:extLst>
      <p:ext uri="{BB962C8B-B14F-4D97-AF65-F5344CB8AC3E}">
        <p14:creationId xmlns:p14="http://schemas.microsoft.com/office/powerpoint/2010/main" val="17075521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{16C897D7-08AC-5149-AB85-E7D9A2A97973}tf10001123</Template>
  <TotalTime>13228</TotalTime>
  <Words>498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Modelación de la Ingeniería con Matemáticas Computacionales (TC1003B)</vt:lpstr>
      <vt:lpstr>PLAN DE EVALUACIÓN MÓDULO 3 Y RETO</vt:lpstr>
      <vt:lpstr>Plan evaluación</vt:lpstr>
      <vt:lpstr>Reto: innovación en el diseño de producto de la industria vidriera</vt:lpstr>
      <vt:lpstr>Etapas y entregables del reto</vt:lpstr>
      <vt:lpstr>Ejemplo DE encuesta</vt:lpstr>
      <vt:lpstr>ANÁLISIS DE LA ENCUESTA</vt:lpstr>
      <vt:lpstr>Análisis de la encuesta aplicando teoría de conjuntos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de Avenida Computación y Tecnologías de Información </dc:title>
  <dc:creator>Elvia Itzamná Rosas Herrera</dc:creator>
  <cp:lastModifiedBy>Xavier Fernando Cuauhtémoc Sánchez Díaz</cp:lastModifiedBy>
  <cp:revision>112</cp:revision>
  <dcterms:created xsi:type="dcterms:W3CDTF">2019-08-18T01:18:15Z</dcterms:created>
  <dcterms:modified xsi:type="dcterms:W3CDTF">2021-02-07T21:30:37Z</dcterms:modified>
</cp:coreProperties>
</file>