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98" r:id="rId3"/>
    <p:sldId id="300" r:id="rId4"/>
    <p:sldId id="301" r:id="rId5"/>
    <p:sldId id="302" r:id="rId6"/>
    <p:sldId id="303" r:id="rId7"/>
    <p:sldId id="309" r:id="rId8"/>
    <p:sldId id="31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Yuan Lin" initials="SYL" lastIdx="1" clrIdx="0">
    <p:extLst>
      <p:ext uri="{19B8F6BF-5375-455C-9EA6-DF929625EA0E}">
        <p15:presenceInfo xmlns:p15="http://schemas.microsoft.com/office/powerpoint/2012/main" userId="Shao Yua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392-D6CB-4FD3-83B5-A5E32912EA72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3900" y="1155700"/>
            <a:ext cx="10426700" cy="2611628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認識演算法</a:t>
            </a:r>
            <a:endParaRPr lang="zh-TW" altLang="en-US" sz="8000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69664"/>
            <a:ext cx="9144000" cy="1813851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林劭原老師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2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認識演算法</a:t>
            </a:r>
            <a:r>
              <a:rPr lang="en-US" altLang="zh-TW" sz="6000" dirty="0" smtClean="0">
                <a:solidFill>
                  <a:prstClr val="white"/>
                </a:solidFill>
                <a:latin typeface="Calibri"/>
              </a:rPr>
              <a:t>(Algorithm)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lt"/>
              </a:rPr>
              <a:t>Before there were computers, there were algorithm. But now that there are computers, there are even more algorithms, and algorithms lie at the heart of computing.</a:t>
            </a:r>
          </a:p>
          <a:p>
            <a:pPr algn="just"/>
            <a:r>
              <a:rPr lang="zh-TW" altLang="en-US" dirty="0" smtClean="0">
                <a:latin typeface="+mn-lt"/>
              </a:rPr>
              <a:t>演算法</a:t>
            </a:r>
            <a:r>
              <a:rPr lang="zh-TW" altLang="en-US" dirty="0">
                <a:latin typeface="+mn-lt"/>
              </a:rPr>
              <a:t>舉例：厄拉托西尼篩</a:t>
            </a:r>
            <a:r>
              <a:rPr lang="zh-TW" altLang="en-US" dirty="0" smtClean="0">
                <a:latin typeface="+mn-lt"/>
              </a:rPr>
              <a:t>法</a:t>
            </a:r>
            <a:r>
              <a:rPr lang="zh-TW" altLang="en-US" dirty="0">
                <a:latin typeface="+mn-lt"/>
              </a:rPr>
              <a:t>、</a:t>
            </a:r>
            <a:r>
              <a:rPr lang="zh-TW" altLang="en-US" dirty="0" smtClean="0">
                <a:latin typeface="+mn-lt"/>
              </a:rPr>
              <a:t>輾轉相除法</a:t>
            </a:r>
            <a:endParaRPr lang="en-US" altLang="zh-TW" dirty="0" smtClean="0">
              <a:latin typeface="+mn-lt"/>
            </a:endParaRPr>
          </a:p>
          <a:p>
            <a:pPr algn="just"/>
            <a:endParaRPr lang="en-US" altLang="zh-TW" dirty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Algorithms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--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The </a:t>
            </a:r>
            <a:r>
              <a:rPr lang="en-US" altLang="zh-TW" b="1" dirty="0">
                <a:latin typeface="+mn-lt"/>
              </a:rPr>
              <a:t>Design</a:t>
            </a:r>
            <a:r>
              <a:rPr lang="en-US" altLang="zh-TW" dirty="0">
                <a:latin typeface="+mn-lt"/>
              </a:rPr>
              <a:t> and </a:t>
            </a:r>
            <a:r>
              <a:rPr lang="en-US" altLang="zh-TW" b="1" dirty="0">
                <a:latin typeface="+mn-lt"/>
              </a:rPr>
              <a:t>Analysis</a:t>
            </a:r>
            <a:r>
              <a:rPr lang="en-US" altLang="zh-TW" dirty="0">
                <a:latin typeface="+mn-lt"/>
              </a:rPr>
              <a:t> of Computer Algorithms</a:t>
            </a:r>
          </a:p>
          <a:p>
            <a:pPr algn="just"/>
            <a:r>
              <a:rPr lang="zh-TW" altLang="en-US" dirty="0" smtClean="0">
                <a:latin typeface="+mn-lt"/>
              </a:rPr>
              <a:t>演算法精確</a:t>
            </a:r>
            <a:r>
              <a:rPr lang="zh-TW" altLang="en-US" dirty="0">
                <a:latin typeface="+mn-lt"/>
              </a:rPr>
              <a:t>的</a:t>
            </a:r>
            <a:r>
              <a:rPr lang="zh-TW" altLang="en-US" dirty="0" smtClean="0">
                <a:latin typeface="+mn-lt"/>
              </a:rPr>
              <a:t>說就是 </a:t>
            </a:r>
            <a:r>
              <a:rPr lang="en-US" altLang="zh-TW" dirty="0">
                <a:latin typeface="+mn-lt"/>
              </a:rPr>
              <a:t>-- </a:t>
            </a:r>
            <a:r>
              <a:rPr lang="zh-TW" altLang="en-US" dirty="0">
                <a:latin typeface="+mn-lt"/>
              </a:rPr>
              <a:t>計算機方法「設計」與「分析</a:t>
            </a:r>
            <a:r>
              <a:rPr lang="zh-TW" altLang="en-US" dirty="0" smtClean="0">
                <a:latin typeface="+mn-lt"/>
              </a:rPr>
              <a:t>」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en-US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認識</a:t>
            </a:r>
            <a:r>
              <a:rPr lang="zh-TW" altLang="zh-TW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演算法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24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認識演算法</a:t>
            </a:r>
            <a:r>
              <a:rPr lang="en-US" altLang="zh-TW" sz="6000" dirty="0">
                <a:solidFill>
                  <a:prstClr val="white"/>
                </a:solidFill>
                <a:latin typeface="Calibri"/>
              </a:rPr>
              <a:t>(Algorithm)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20644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In formally, an </a:t>
            </a:r>
            <a:r>
              <a:rPr lang="en-US" altLang="zh-TW" b="1" dirty="0">
                <a:latin typeface="+mn-lt"/>
              </a:rPr>
              <a:t>algorithm</a:t>
            </a:r>
            <a:r>
              <a:rPr lang="en-US" altLang="zh-TW" dirty="0">
                <a:latin typeface="+mn-lt"/>
              </a:rPr>
              <a:t> is any well-defined computational procedure that takes some </a:t>
            </a:r>
            <a:r>
              <a:rPr lang="en-US" altLang="zh-TW" dirty="0" smtClean="0">
                <a:latin typeface="+mn-lt"/>
              </a:rPr>
              <a:t>value,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or </a:t>
            </a:r>
            <a:r>
              <a:rPr lang="en-US" altLang="zh-TW" dirty="0">
                <a:latin typeface="+mn-lt"/>
              </a:rPr>
              <a:t>set of values, as </a:t>
            </a:r>
            <a:r>
              <a:rPr lang="en-US" altLang="zh-TW" b="1" dirty="0">
                <a:latin typeface="+mn-lt"/>
              </a:rPr>
              <a:t>input</a:t>
            </a:r>
            <a:r>
              <a:rPr lang="en-US" altLang="zh-TW" dirty="0">
                <a:latin typeface="+mn-lt"/>
              </a:rPr>
              <a:t> and produces some value, or set of values, as </a:t>
            </a:r>
            <a:r>
              <a:rPr lang="en-US" altLang="zh-TW" b="1" dirty="0">
                <a:latin typeface="+mn-lt"/>
              </a:rPr>
              <a:t>output</a:t>
            </a:r>
            <a:r>
              <a:rPr lang="en-US" altLang="zh-TW" dirty="0" smtClean="0">
                <a:latin typeface="+mn-lt"/>
              </a:rPr>
              <a:t>.</a:t>
            </a:r>
          </a:p>
          <a:p>
            <a:endParaRPr lang="en-US" altLang="zh-TW" dirty="0">
              <a:latin typeface="+mn-lt"/>
            </a:endParaRPr>
          </a:p>
          <a:p>
            <a:pPr algn="just"/>
            <a:r>
              <a:rPr lang="en-US" altLang="zh-TW" dirty="0">
                <a:latin typeface="+mn-lt"/>
              </a:rPr>
              <a:t>An algorithm is thus </a:t>
            </a:r>
            <a:r>
              <a:rPr lang="en-US" altLang="zh-TW" u="sng" dirty="0">
                <a:latin typeface="+mn-lt"/>
              </a:rPr>
              <a:t>a sequence of computational steps</a:t>
            </a:r>
            <a:r>
              <a:rPr lang="en-US" altLang="zh-TW" dirty="0">
                <a:latin typeface="+mn-lt"/>
              </a:rPr>
              <a:t> that </a:t>
            </a:r>
            <a:r>
              <a:rPr lang="en-US" altLang="zh-TW" u="sng" dirty="0">
                <a:latin typeface="+mn-lt"/>
              </a:rPr>
              <a:t>transform the input into </a:t>
            </a:r>
            <a:r>
              <a:rPr lang="en-US" altLang="zh-TW" u="sng" dirty="0" smtClean="0">
                <a:latin typeface="+mn-lt"/>
              </a:rPr>
              <a:t>the</a:t>
            </a:r>
            <a:r>
              <a:rPr lang="zh-TW" altLang="en-US" u="sng" dirty="0" smtClean="0">
                <a:latin typeface="+mn-lt"/>
              </a:rPr>
              <a:t> </a:t>
            </a:r>
            <a:r>
              <a:rPr lang="en-US" altLang="zh-TW" u="sng" dirty="0" smtClean="0">
                <a:latin typeface="+mn-lt"/>
              </a:rPr>
              <a:t>output</a:t>
            </a:r>
            <a:r>
              <a:rPr lang="en-US" altLang="zh-TW" dirty="0" smtClean="0">
                <a:latin typeface="+mn-lt"/>
              </a:rPr>
              <a:t>.</a:t>
            </a:r>
          </a:p>
          <a:p>
            <a:r>
              <a:rPr lang="en-US" altLang="zh-TW" dirty="0" smtClean="0">
                <a:latin typeface="+mn-lt"/>
              </a:rPr>
              <a:t>input</a:t>
            </a:r>
            <a:r>
              <a:rPr lang="zh-TW" altLang="en-US" dirty="0" smtClean="0">
                <a:latin typeface="+mn-lt"/>
              </a:rPr>
              <a:t>→</a:t>
            </a:r>
            <a:r>
              <a:rPr lang="en-US" altLang="zh-TW" b="1" dirty="0" smtClean="0">
                <a:latin typeface="+mn-lt"/>
              </a:rPr>
              <a:t>algorithm</a:t>
            </a:r>
            <a:r>
              <a:rPr lang="zh-TW" altLang="en-US" dirty="0" smtClean="0">
                <a:latin typeface="+mn-lt"/>
              </a:rPr>
              <a:t>→</a:t>
            </a:r>
            <a:r>
              <a:rPr lang="en-US" altLang="zh-TW" dirty="0" smtClean="0">
                <a:latin typeface="+mn-lt"/>
              </a:rPr>
              <a:t>output</a:t>
            </a:r>
          </a:p>
          <a:p>
            <a:endParaRPr lang="en-US" altLang="zh-TW" dirty="0" smtClean="0">
              <a:latin typeface="+mn-lt"/>
            </a:endParaRPr>
          </a:p>
          <a:p>
            <a:r>
              <a:rPr lang="zh-TW" altLang="en-US" dirty="0">
                <a:latin typeface="+mn-lt"/>
              </a:rPr>
              <a:t>例</a:t>
            </a:r>
            <a:r>
              <a:rPr lang="zh-TW" altLang="en-US" dirty="0" smtClean="0">
                <a:latin typeface="+mn-lt"/>
              </a:rPr>
              <a:t>如：</a:t>
            </a:r>
            <a:r>
              <a:rPr lang="zh-TW" altLang="en-US" dirty="0" smtClean="0">
                <a:latin typeface="+mn-lt"/>
              </a:rPr>
              <a:t>輾轉相除法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en-US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認識</a:t>
            </a:r>
            <a:r>
              <a:rPr lang="zh-TW" altLang="zh-TW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演算法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0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認識演算法</a:t>
            </a:r>
            <a:r>
              <a:rPr lang="en-US" altLang="zh-TW" sz="6000" dirty="0">
                <a:solidFill>
                  <a:prstClr val="white"/>
                </a:solidFill>
                <a:latin typeface="Calibri"/>
              </a:rPr>
              <a:t>(Algorithm)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We can also view an </a:t>
            </a:r>
            <a:r>
              <a:rPr lang="en-US" altLang="zh-TW" b="1" dirty="0">
                <a:latin typeface="+mn-lt"/>
              </a:rPr>
              <a:t>algorithm</a:t>
            </a:r>
            <a:r>
              <a:rPr lang="en-US" altLang="zh-TW" dirty="0">
                <a:latin typeface="+mn-lt"/>
              </a:rPr>
              <a:t> as a tool for solving a well-specified computational </a:t>
            </a:r>
            <a:r>
              <a:rPr lang="en-US" altLang="zh-TW" dirty="0" smtClean="0">
                <a:latin typeface="+mn-lt"/>
              </a:rPr>
              <a:t>problem. The </a:t>
            </a:r>
            <a:r>
              <a:rPr lang="en-US" altLang="zh-TW" dirty="0">
                <a:latin typeface="+mn-lt"/>
              </a:rPr>
              <a:t>statement of the problem specifies the desired input/output </a:t>
            </a:r>
            <a:r>
              <a:rPr lang="en-US" altLang="zh-TW" dirty="0" smtClean="0">
                <a:latin typeface="+mn-lt"/>
              </a:rPr>
              <a:t>relationship. The </a:t>
            </a:r>
            <a:r>
              <a:rPr lang="en-US" altLang="zh-TW" dirty="0">
                <a:latin typeface="+mn-lt"/>
              </a:rPr>
              <a:t>algorithm describes a specific computational procedure for achieving that </a:t>
            </a:r>
            <a:r>
              <a:rPr lang="en-US" altLang="zh-TW" dirty="0" smtClean="0">
                <a:latin typeface="+mn-lt"/>
              </a:rPr>
              <a:t>input/output relationship.</a:t>
            </a:r>
          </a:p>
          <a:p>
            <a:pPr algn="just"/>
            <a:endParaRPr lang="en-US" altLang="zh-TW" dirty="0">
              <a:latin typeface="+mn-lt"/>
            </a:endParaRPr>
          </a:p>
          <a:p>
            <a:pPr algn="just"/>
            <a:r>
              <a:rPr lang="en-US" altLang="zh-TW" dirty="0">
                <a:latin typeface="+mn-lt"/>
              </a:rPr>
              <a:t>Algorithms as a technology </a:t>
            </a:r>
            <a:r>
              <a:rPr lang="zh-TW" altLang="en-US" dirty="0">
                <a:latin typeface="+mn-lt"/>
              </a:rPr>
              <a:t>演算法比硬體設備來得重要</a:t>
            </a:r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en-US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認識</a:t>
            </a:r>
            <a:r>
              <a:rPr lang="zh-TW" altLang="zh-TW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演算法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8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Calibri"/>
              </a:rPr>
              <a:t>For example, </a:t>
            </a:r>
            <a:r>
              <a:rPr lang="en-US" altLang="zh-TW" sz="6000" dirty="0" smtClean="0"/>
              <a:t>The </a:t>
            </a:r>
            <a:r>
              <a:rPr lang="en-US" altLang="zh-TW" sz="6000" b="1" dirty="0"/>
              <a:t>sorting </a:t>
            </a:r>
            <a:r>
              <a:rPr lang="en-US" altLang="zh-TW" sz="6000" b="1" dirty="0" smtClean="0"/>
              <a:t>problem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b="1" dirty="0" smtClean="0">
                    <a:latin typeface="+mn-lt"/>
                  </a:rPr>
                  <a:t>Inpu</a:t>
                </a:r>
                <a:r>
                  <a:rPr lang="en-US" altLang="zh-TW" dirty="0">
                    <a:latin typeface="+mn-lt"/>
                  </a:rPr>
                  <a:t>t: A sequence of </a:t>
                </a:r>
                <a:r>
                  <a:rPr lang="en-US" altLang="zh-TW" i="1" dirty="0">
                    <a:latin typeface="+mn-lt"/>
                  </a:rPr>
                  <a:t>n</a:t>
                </a:r>
                <a:r>
                  <a:rPr lang="en-US" altLang="zh-TW" dirty="0">
                    <a:latin typeface="+mn-lt"/>
                  </a:rPr>
                  <a:t> numbers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+mn-lt"/>
                      </a:rPr>
                      <m:t>&lt;</m:t>
                    </m:r>
                    <m:sSub>
                      <m:sSubPr>
                        <m:ctrlPr>
                          <a:rPr lang="en-US" altLang="zh-TW" b="0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+mn-lt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en-US" altLang="zh-TW" b="0" i="1" dirty="0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+mn-lt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+mn-lt"/>
                      </a:rPr>
                      <m:t>,</m:t>
                    </m:r>
                    <m:r>
                      <a:rPr lang="en-US" altLang="zh-TW" b="0" i="1" dirty="0" smtClean="0">
                        <a:latin typeface="+mn-lt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b="0" i="1" dirty="0" smtClean="0">
                            <a:latin typeface="+mn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+mn-lt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+mn-lt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0" dirty="0" smtClean="0">
                        <a:latin typeface="+mn-lt"/>
                      </a:rPr>
                      <m:t>&gt;</m:t>
                    </m:r>
                  </m:oMath>
                </a14:m>
                <a:endParaRPr lang="en-US" altLang="zh-TW" dirty="0">
                  <a:latin typeface="+mn-lt"/>
                </a:endParaRPr>
              </a:p>
              <a:p>
                <a:pPr algn="just"/>
                <a:r>
                  <a:rPr lang="en-US" altLang="zh-TW" b="1" dirty="0" smtClean="0">
                    <a:latin typeface="+mn-lt"/>
                  </a:rPr>
                  <a:t>Output</a:t>
                </a:r>
                <a:r>
                  <a:rPr lang="en-US" altLang="zh-TW" dirty="0">
                    <a:latin typeface="+mn-lt"/>
                  </a:rPr>
                  <a:t>: A permutation (reordering)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+mn-lt"/>
                      </a:rPr>
                      <m:t>&lt;</m:t>
                    </m:r>
                    <m:sSub>
                      <m:sSubPr>
                        <m:ctrlPr>
                          <a:rPr lang="en-US" altLang="zh-TW" i="1" dirty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+mn-lt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+mn-lt"/>
                      </a:rPr>
                      <m:t>‘</m:t>
                    </m:r>
                    <m:r>
                      <a:rPr lang="en-US" altLang="zh-TW" i="1" dirty="0"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+mn-lt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+mn-lt"/>
                      </a:rPr>
                      <m:t>’</m:t>
                    </m:r>
                    <m:r>
                      <a:rPr lang="en-US" altLang="zh-TW" i="1" dirty="0">
                        <a:latin typeface="+mn-lt"/>
                      </a:rPr>
                      <m:t>,</m:t>
                    </m:r>
                    <m:r>
                      <a:rPr lang="en-US" altLang="zh-TW" i="1" dirty="0">
                        <a:latin typeface="+mn-lt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i="1" dirty="0">
                            <a:latin typeface="+mn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+mn-lt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+mn-lt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+mn-lt"/>
                        <a:ea typeface="Cambria Math" panose="02040503050406030204" pitchFamily="18" charset="0"/>
                      </a:rPr>
                      <m:t>‘</m:t>
                    </m:r>
                    <m:r>
                      <a:rPr lang="en-US" altLang="zh-TW" dirty="0">
                        <a:latin typeface="+mn-lt"/>
                      </a:rPr>
                      <m:t>&gt;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</a:t>
                </a:r>
                <a:r>
                  <a:rPr lang="en-US" altLang="zh-TW" dirty="0">
                    <a:latin typeface="+mn-lt"/>
                  </a:rPr>
                  <a:t>of the input sequence such </a:t>
                </a:r>
                <a:r>
                  <a:rPr lang="en-US" altLang="zh-TW" dirty="0" smtClean="0">
                    <a:latin typeface="+mn-lt"/>
                  </a:rPr>
                  <a:t>that</a:t>
                </a:r>
                <a:r>
                  <a:rPr lang="zh-TW" alt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+mn-lt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+mn-lt"/>
                      </a:rPr>
                      <m:t>′</m:t>
                    </m:r>
                    <m:r>
                      <a:rPr lang="en-US" altLang="zh-TW" i="1" dirty="0" smtClean="0">
                        <a:latin typeface="+mn-lt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 dirty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+mn-lt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+mn-lt"/>
                      </a:rPr>
                      <m:t>′</m:t>
                    </m:r>
                    <m:r>
                      <a:rPr lang="en-US" altLang="zh-TW" i="1" dirty="0">
                        <a:latin typeface="+mn-lt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TW" i="1" dirty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+mn-lt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+mn-lt"/>
                          </a:rPr>
                          <m:t>𝑛</m:t>
                        </m:r>
                      </m:sub>
                    </m:sSub>
                    <m:r>
                      <a:rPr lang="en-US" altLang="zh-TW" i="1" dirty="0">
                        <a:latin typeface="+mn-lt"/>
                      </a:rPr>
                      <m:t>′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.</a:t>
                </a:r>
                <a:endParaRPr lang="en-US" altLang="zh-TW" dirty="0" smtClean="0">
                  <a:latin typeface="+mn-lt"/>
                </a:endParaRPr>
              </a:p>
              <a:p>
                <a:pPr algn="just"/>
                <a:endParaRPr lang="en-US" altLang="zh-TW" dirty="0">
                  <a:latin typeface="+mn-lt"/>
                </a:endParaRPr>
              </a:p>
              <a:p>
                <a:pPr algn="just"/>
                <a:r>
                  <a:rPr lang="en-US" altLang="zh-TW" dirty="0">
                    <a:latin typeface="+mn-lt"/>
                  </a:rPr>
                  <a:t>For example, given the input sequence 〈31, 41, 59, 26, 41, 58〉, a sorting algorithm returns </a:t>
                </a:r>
                <a:r>
                  <a:rPr lang="en-US" altLang="zh-TW" dirty="0" smtClean="0">
                    <a:latin typeface="+mn-lt"/>
                  </a:rPr>
                  <a:t>the output </a:t>
                </a:r>
                <a:r>
                  <a:rPr lang="en-US" altLang="zh-TW" dirty="0">
                    <a:latin typeface="+mn-lt"/>
                  </a:rPr>
                  <a:t>sequence 〈26, 31, 41, 41, 58, 59〉.</a:t>
                </a:r>
              </a:p>
              <a:p>
                <a:pPr algn="just"/>
                <a:endParaRPr lang="en-US" altLang="zh-TW" dirty="0" smtClean="0">
                  <a:latin typeface="+mn-lt"/>
                </a:endParaRPr>
              </a:p>
              <a:p>
                <a:pPr algn="just"/>
                <a:r>
                  <a:rPr lang="en-US" altLang="zh-TW" dirty="0" smtClean="0">
                    <a:latin typeface="+mn-lt"/>
                  </a:rPr>
                  <a:t>Such </a:t>
                </a:r>
                <a:r>
                  <a:rPr lang="en-US" altLang="zh-TW" dirty="0">
                    <a:latin typeface="+mn-lt"/>
                  </a:rPr>
                  <a:t>an input sequence is called an instance of the sorting problem.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 r="-20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en-US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認識</a:t>
            </a:r>
            <a:r>
              <a:rPr lang="zh-TW" altLang="zh-TW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演算法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2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演算法</a:t>
            </a:r>
            <a:r>
              <a:rPr lang="en-US" altLang="zh-TW" sz="6000" dirty="0">
                <a:solidFill>
                  <a:prstClr val="white"/>
                </a:solidFill>
                <a:latin typeface="Calibri"/>
              </a:rPr>
              <a:t>(</a:t>
            </a:r>
            <a:r>
              <a:rPr lang="en-US" altLang="zh-TW" sz="6000" dirty="0" smtClean="0">
                <a:solidFill>
                  <a:prstClr val="white"/>
                </a:solidFill>
                <a:latin typeface="Calibri"/>
              </a:rPr>
              <a:t>Algorithm)</a:t>
            </a: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的三部曲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37147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+mn-lt"/>
              </a:rPr>
              <a:t>1.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Design</a:t>
            </a:r>
            <a:endParaRPr lang="en-US" altLang="zh-TW" dirty="0">
              <a:latin typeface="+mn-lt"/>
            </a:endParaRPr>
          </a:p>
          <a:p>
            <a:pPr marL="0" indent="0" algn="just">
              <a:buNone/>
            </a:pPr>
            <a:r>
              <a:rPr lang="zh-TW" altLang="en-US" dirty="0" smtClean="0">
                <a:latin typeface="+mn-lt"/>
              </a:rPr>
              <a:t>      設計演算法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 smtClean="0">
                <a:latin typeface="+mn-lt"/>
              </a:rPr>
              <a:t>2. Proof of Correctness</a:t>
            </a:r>
          </a:p>
          <a:p>
            <a:pPr marL="0" indent="0" algn="just">
              <a:buNone/>
            </a:pPr>
            <a:r>
              <a:rPr lang="zh-TW" altLang="en-US" dirty="0" smtClean="0">
                <a:latin typeface="+mn-lt"/>
              </a:rPr>
              <a:t>      證明你所設計的演算法是正確的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 smtClean="0">
                <a:latin typeface="+mn-lt"/>
              </a:rPr>
              <a:t>3. Analysis</a:t>
            </a:r>
          </a:p>
          <a:p>
            <a:pPr marL="0" indent="0" algn="just">
              <a:buNone/>
            </a:pPr>
            <a:r>
              <a:rPr lang="zh-TW" altLang="en-US" dirty="0" smtClean="0">
                <a:latin typeface="+mn-lt"/>
              </a:rPr>
              <a:t>      分析</a:t>
            </a:r>
            <a:r>
              <a:rPr lang="zh-TW" altLang="en-US" dirty="0">
                <a:latin typeface="+mn-lt"/>
              </a:rPr>
              <a:t>你所設計的演算法要用掉</a:t>
            </a:r>
            <a:r>
              <a:rPr lang="zh-TW" altLang="en-US" dirty="0" smtClean="0">
                <a:latin typeface="+mn-lt"/>
              </a:rPr>
              <a:t>多少 </a:t>
            </a:r>
            <a:r>
              <a:rPr lang="en-US" altLang="zh-TW" dirty="0" smtClean="0">
                <a:latin typeface="+mn-lt"/>
              </a:rPr>
              <a:t>resources </a:t>
            </a:r>
            <a:r>
              <a:rPr lang="en-US" altLang="zh-TW" dirty="0">
                <a:latin typeface="+mn-lt"/>
              </a:rPr>
              <a:t>-- </a:t>
            </a:r>
            <a:r>
              <a:rPr lang="zh-TW" altLang="en-US" dirty="0">
                <a:latin typeface="+mn-lt"/>
              </a:rPr>
              <a:t>主要是</a:t>
            </a:r>
            <a:r>
              <a:rPr lang="zh-TW" altLang="en-US" dirty="0" smtClean="0">
                <a:latin typeface="+mn-lt"/>
              </a:rPr>
              <a:t>指 </a:t>
            </a:r>
            <a:r>
              <a:rPr lang="en-US" altLang="zh-TW" dirty="0" smtClean="0">
                <a:latin typeface="+mn-lt"/>
              </a:rPr>
              <a:t>time</a:t>
            </a:r>
            <a:endParaRPr lang="en-US" altLang="zh-TW" dirty="0" smtClean="0">
              <a:latin typeface="+mn-lt"/>
            </a:endParaRPr>
          </a:p>
          <a:p>
            <a:pPr algn="just"/>
            <a:endParaRPr lang="en-US" altLang="zh-TW" dirty="0" smtClean="0">
              <a:latin typeface="+mn-lt"/>
            </a:endParaRPr>
          </a:p>
          <a:p>
            <a:pPr algn="just"/>
            <a:r>
              <a:rPr lang="zh-TW" altLang="en-US" dirty="0" smtClean="0">
                <a:latin typeface="+mn-lt"/>
              </a:rPr>
              <a:t>這門課著重</a:t>
            </a:r>
            <a:r>
              <a:rPr lang="zh-TW" altLang="en-US" dirty="0">
                <a:latin typeface="+mn-lt"/>
              </a:rPr>
              <a:t>介紹已</a:t>
            </a:r>
            <a:r>
              <a:rPr lang="zh-TW" altLang="en-US" dirty="0" smtClean="0">
                <a:latin typeface="+mn-lt"/>
              </a:rPr>
              <a:t>知的演算法，正確性證明較少，分析偶爾提到</a:t>
            </a:r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en-US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認識</a:t>
            </a:r>
            <a:r>
              <a:rPr lang="zh-TW" altLang="zh-TW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演算法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4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err="1" smtClean="0">
                <a:solidFill>
                  <a:prstClr val="white"/>
                </a:solidFill>
                <a:latin typeface="Calibri"/>
              </a:rPr>
              <a:t>Appendix:Mathematical</a:t>
            </a:r>
            <a:r>
              <a:rPr lang="en-US" altLang="zh-TW" sz="6000" dirty="0" smtClean="0">
                <a:solidFill>
                  <a:prstClr val="white"/>
                </a:solidFill>
                <a:latin typeface="Calibri"/>
              </a:rPr>
              <a:t> Background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5613"/>
            <a:ext cx="10515600" cy="460921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+mn-lt"/>
              </a:rPr>
              <a:t>A  Summations</a:t>
            </a:r>
            <a:endParaRPr lang="en-US" altLang="zh-TW" dirty="0">
              <a:latin typeface="+mn-lt"/>
            </a:endParaRP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A.1 Summation formulas and properties</a:t>
            </a: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A.2 Bounding summations</a:t>
            </a:r>
          </a:p>
          <a:p>
            <a:pPr algn="just"/>
            <a:r>
              <a:rPr lang="en-US" altLang="zh-TW" dirty="0" smtClean="0">
                <a:latin typeface="+mn-lt"/>
              </a:rPr>
              <a:t>B Sets, Etc.</a:t>
            </a: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B.1 Sets</a:t>
            </a: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B.2 Relations</a:t>
            </a: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B.3 Functions</a:t>
            </a: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B.4 Graphs</a:t>
            </a: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B.5 Trees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en-US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認識</a:t>
            </a:r>
            <a:r>
              <a:rPr lang="zh-TW" altLang="zh-TW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演算法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5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00050"/>
            <a:ext cx="10515600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6000" dirty="0" err="1" smtClean="0">
                <a:solidFill>
                  <a:prstClr val="white"/>
                </a:solidFill>
                <a:latin typeface="Calibri"/>
              </a:rPr>
              <a:t>Appendix:Mathematical</a:t>
            </a:r>
            <a:r>
              <a:rPr lang="en-US" altLang="zh-TW" sz="6000" dirty="0" smtClean="0">
                <a:solidFill>
                  <a:prstClr val="white"/>
                </a:solidFill>
                <a:latin typeface="Calibri"/>
              </a:rPr>
              <a:t> Background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5613"/>
            <a:ext cx="10515600" cy="460921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>
                <a:latin typeface="+mn-lt"/>
              </a:rPr>
              <a:t>C</a:t>
            </a:r>
            <a:r>
              <a:rPr lang="en-US" altLang="zh-TW" dirty="0" smtClean="0">
                <a:latin typeface="+mn-lt"/>
              </a:rPr>
              <a:t>  Counting and Probability</a:t>
            </a:r>
            <a:endParaRPr lang="en-US" altLang="zh-TW" dirty="0">
              <a:latin typeface="+mn-lt"/>
            </a:endParaRP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C.1 Counting</a:t>
            </a: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C.2 Probability</a:t>
            </a:r>
            <a:endParaRPr lang="en-US" altLang="zh-TW" dirty="0">
              <a:latin typeface="+mn-lt"/>
            </a:endParaRPr>
          </a:p>
          <a:p>
            <a:pPr marL="0" indent="0" algn="just">
              <a:buNone/>
            </a:pPr>
            <a:r>
              <a:rPr lang="en-US" altLang="zh-TW" dirty="0">
                <a:latin typeface="+mn-lt"/>
              </a:rPr>
              <a:t>       </a:t>
            </a:r>
            <a:r>
              <a:rPr lang="en-US" altLang="zh-TW" dirty="0" smtClean="0">
                <a:latin typeface="+mn-lt"/>
              </a:rPr>
              <a:t>C.3 Discrete random variables</a:t>
            </a:r>
            <a:endParaRPr lang="en-US" altLang="zh-TW" dirty="0">
              <a:latin typeface="+mn-lt"/>
            </a:endParaRPr>
          </a:p>
          <a:p>
            <a:pPr marL="0" indent="0" algn="just">
              <a:buNone/>
            </a:pPr>
            <a:r>
              <a:rPr lang="en-US" altLang="zh-TW" dirty="0">
                <a:latin typeface="+mn-lt"/>
              </a:rPr>
              <a:t>       </a:t>
            </a:r>
            <a:r>
              <a:rPr lang="en-US" altLang="zh-TW" dirty="0" smtClean="0">
                <a:latin typeface="+mn-lt"/>
              </a:rPr>
              <a:t>C.4 The geometric and binomial distributions</a:t>
            </a: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C.5 The tails of the binomial distribution</a:t>
            </a:r>
          </a:p>
          <a:p>
            <a:pPr algn="just"/>
            <a:r>
              <a:rPr lang="en-US" altLang="zh-TW" dirty="0" smtClean="0">
                <a:latin typeface="+mn-lt"/>
              </a:rPr>
              <a:t>D  Matrices</a:t>
            </a: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D.1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Matrices and matrix operations</a:t>
            </a:r>
          </a:p>
          <a:p>
            <a:pPr marL="0" indent="0" algn="just">
              <a:buNone/>
            </a:pPr>
            <a:r>
              <a:rPr lang="en-US" altLang="zh-TW" dirty="0" smtClean="0">
                <a:latin typeface="+mn-lt"/>
              </a:rPr>
              <a:t>       </a:t>
            </a:r>
            <a:r>
              <a:rPr lang="en-US" altLang="zh-TW" dirty="0">
                <a:latin typeface="+mn-lt"/>
              </a:rPr>
              <a:t>D</a:t>
            </a:r>
            <a:r>
              <a:rPr lang="en-US" altLang="zh-TW" dirty="0" smtClean="0">
                <a:latin typeface="+mn-lt"/>
              </a:rPr>
              <a:t>.2 Basic matrix properties   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en-US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認識</a:t>
            </a:r>
            <a:r>
              <a:rPr lang="zh-TW" altLang="zh-TW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演算法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72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12431</TotalTime>
  <Words>525</Words>
  <Application>Microsoft Office PowerPoint</Application>
  <PresentationFormat>寬螢幕</PresentationFormat>
  <Paragraphs>69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王漢宗顏楷體繁</vt:lpstr>
      <vt:lpstr>新細明體</vt:lpstr>
      <vt:lpstr>Arial</vt:lpstr>
      <vt:lpstr>Calibri</vt:lpstr>
      <vt:lpstr>Cambria Math</vt:lpstr>
      <vt:lpstr>Office 佈景主題</vt:lpstr>
      <vt:lpstr>認識演算法</vt:lpstr>
      <vt:lpstr>認識演算法(Algorithm)</vt:lpstr>
      <vt:lpstr>認識演算法(Algorithm)</vt:lpstr>
      <vt:lpstr>認識演算法(Algorithm)</vt:lpstr>
      <vt:lpstr>For example, The sorting problem</vt:lpstr>
      <vt:lpstr>演算法(Algorithm)的三部曲</vt:lpstr>
      <vt:lpstr>Appendix:Mathematical Background</vt:lpstr>
      <vt:lpstr>Appendix:Mathematical 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數學專題初探</dc:title>
  <dc:creator>林劭原</dc:creator>
  <cp:lastModifiedBy>Shao Yuan Lin</cp:lastModifiedBy>
  <cp:revision>302</cp:revision>
  <dcterms:created xsi:type="dcterms:W3CDTF">2019-12-15T06:05:31Z</dcterms:created>
  <dcterms:modified xsi:type="dcterms:W3CDTF">2021-04-05T04:17:24Z</dcterms:modified>
</cp:coreProperties>
</file>