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9" r:id="rId3"/>
    <p:sldId id="298" r:id="rId4"/>
    <p:sldId id="293" r:id="rId5"/>
    <p:sldId id="302" r:id="rId6"/>
    <p:sldId id="303" r:id="rId7"/>
    <p:sldId id="299" r:id="rId8"/>
    <p:sldId id="305" r:id="rId9"/>
    <p:sldId id="295" r:id="rId10"/>
    <p:sldId id="300" r:id="rId11"/>
    <p:sldId id="30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46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75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3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510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91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9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78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5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D9D1-0AF5-4162-9779-8C6B6215C2F1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A7C1-F7F2-48AF-B11A-B3A13560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1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82650" y="1572306"/>
            <a:ext cx="10426700" cy="2387600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多元選修</a:t>
            </a:r>
            <a:r>
              <a:rPr lang="en-US" altLang="zh-TW" sz="9600" dirty="0" smtClean="0"/>
              <a:t/>
            </a:r>
            <a:br>
              <a:rPr lang="en-US" altLang="zh-TW" sz="9600" dirty="0" smtClean="0"/>
            </a:br>
            <a:r>
              <a:rPr lang="zh-TW" altLang="zh-TW" sz="8000" dirty="0" smtClean="0"/>
              <a:t>基礎</a:t>
            </a:r>
            <a:r>
              <a:rPr lang="zh-TW" altLang="zh-TW" sz="8000" dirty="0"/>
              <a:t>資料結構與演算法</a:t>
            </a:r>
            <a:endParaRPr lang="zh-TW" altLang="en-US" sz="80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2775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共用雲端硬碟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本門</a:t>
            </a:r>
            <a:r>
              <a:rPr lang="zh-TW" altLang="en-US" sz="3200" dirty="0" smtClean="0">
                <a:solidFill>
                  <a:schemeClr val="bg1"/>
                </a:solidFill>
              </a:rPr>
              <a:t>課使用 </a:t>
            </a:r>
            <a:r>
              <a:rPr lang="en-US" altLang="zh-TW" sz="3200" dirty="0" smtClean="0">
                <a:solidFill>
                  <a:schemeClr val="bg1"/>
                </a:solidFill>
              </a:rPr>
              <a:t>google</a:t>
            </a:r>
            <a:r>
              <a:rPr lang="zh-TW" altLang="en-US" sz="3200" dirty="0" smtClean="0">
                <a:solidFill>
                  <a:schemeClr val="bg1"/>
                </a:solidFill>
              </a:rPr>
              <a:t> 共用雲端硬碟放置上課投影片及繳交作業，請同學至以下 </a:t>
            </a:r>
            <a:r>
              <a:rPr lang="en-US" altLang="zh-TW" sz="3200" dirty="0" smtClean="0">
                <a:solidFill>
                  <a:schemeClr val="bg1"/>
                </a:solidFill>
              </a:rPr>
              <a:t>google </a:t>
            </a:r>
            <a:r>
              <a:rPr lang="zh-TW" altLang="en-US" sz="3200" dirty="0" smtClean="0">
                <a:solidFill>
                  <a:schemeClr val="bg1"/>
                </a:solidFill>
              </a:rPr>
              <a:t>表單填寫學校信箱，以利加入共用雲端硬碟。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https://</a:t>
            </a:r>
            <a:r>
              <a:rPr lang="en-US" altLang="zh-TW" sz="3200" dirty="0" smtClean="0">
                <a:solidFill>
                  <a:schemeClr val="bg1"/>
                </a:solidFill>
              </a:rPr>
              <a:t>forms.gle/HXagzDfUswFHZqcL8</a:t>
            </a:r>
          </a:p>
          <a:p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solidFill>
                  <a:schemeClr val="bg1"/>
                </a:solidFill>
              </a:rPr>
              <a:t>基礎資料結構與演算法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219" y="3426658"/>
            <a:ext cx="2960707" cy="29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>
                <a:solidFill>
                  <a:prstClr val="white"/>
                </a:solidFill>
                <a:latin typeface="Calibri"/>
              </a:rPr>
              <a:t>老師</a:t>
            </a: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介紹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數學科</a:t>
            </a:r>
            <a:r>
              <a:rPr lang="zh-TW" altLang="en-US" sz="3200" dirty="0" smtClean="0"/>
              <a:t>老師，</a:t>
            </a:r>
            <a:r>
              <a:rPr lang="zh-TW" altLang="en-US" sz="3200" dirty="0"/>
              <a:t>辦公室在中棟五樓數</a:t>
            </a:r>
            <a:r>
              <a:rPr lang="zh-TW" altLang="en-US" sz="3200" dirty="0" smtClean="0"/>
              <a:t>學科</a:t>
            </a:r>
            <a:endParaRPr lang="en-US" altLang="zh-TW" sz="3200" dirty="0" smtClean="0"/>
          </a:p>
          <a:p>
            <a:r>
              <a:rPr lang="zh-TW" altLang="en-US" sz="3200" dirty="0" smtClean="0"/>
              <a:t>專長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研究領域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為圖論，為組合數學領域</a:t>
            </a:r>
            <a:endParaRPr lang="en-US" altLang="zh-TW" sz="3200" dirty="0"/>
          </a:p>
          <a:p>
            <a:r>
              <a:rPr lang="zh-TW" altLang="en-US" sz="3200" dirty="0" smtClean="0"/>
              <a:t>會</a:t>
            </a:r>
            <a:r>
              <a:rPr lang="zh-TW" altLang="en-US" sz="3200" dirty="0"/>
              <a:t>寫一點點</a:t>
            </a:r>
            <a:r>
              <a:rPr lang="zh-TW" altLang="en-US" sz="3200" dirty="0" smtClean="0"/>
              <a:t>程式，較熟悉圖論演算法</a:t>
            </a:r>
            <a:endParaRPr lang="en-US" altLang="zh-TW" sz="3200" dirty="0"/>
          </a:p>
          <a:p>
            <a:r>
              <a:rPr lang="zh-TW" altLang="en-US" sz="3200" dirty="0"/>
              <a:t>聯絡方式</a:t>
            </a:r>
            <a:r>
              <a:rPr lang="zh-TW" altLang="en-US" sz="3200" dirty="0" smtClean="0"/>
              <a:t>：</a:t>
            </a:r>
            <a:r>
              <a:rPr lang="en-US" altLang="zh-TW" sz="3200" dirty="0" smtClean="0"/>
              <a:t>linshaoyuan@lssh.tp.edu.tw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基礎資料結構與演算法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24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84572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課程</a:t>
            </a:r>
            <a:r>
              <a:rPr lang="zh-TW" altLang="en-US" sz="6000" dirty="0">
                <a:solidFill>
                  <a:prstClr val="white"/>
                </a:solidFill>
                <a:latin typeface="Calibri"/>
              </a:rPr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60071"/>
            <a:ext cx="10515600" cy="4849585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本課程使用語言：</a:t>
            </a:r>
            <a:r>
              <a:rPr lang="en-US" altLang="zh-TW" sz="3200" dirty="0" smtClean="0">
                <a:solidFill>
                  <a:schemeClr val="bg1"/>
                </a:solidFill>
              </a:rPr>
              <a:t>C++</a:t>
            </a: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先備知識：條件判斷、迴圈、陣列、自寫函式</a:t>
            </a: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參考書目：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Introduction to Algorithms by Thomas H. </a:t>
            </a:r>
            <a:r>
              <a:rPr lang="en-US" altLang="zh-TW" sz="3200" dirty="0" err="1">
                <a:solidFill>
                  <a:schemeClr val="bg1"/>
                </a:solidFill>
              </a:rPr>
              <a:t>Cormen</a:t>
            </a:r>
            <a:r>
              <a:rPr lang="en-US" altLang="zh-TW" sz="3200" dirty="0">
                <a:solidFill>
                  <a:schemeClr val="bg1"/>
                </a:solidFill>
              </a:rPr>
              <a:t>, Charles E. </a:t>
            </a:r>
            <a:r>
              <a:rPr lang="en-US" altLang="zh-TW" sz="3200" dirty="0" err="1">
                <a:solidFill>
                  <a:schemeClr val="bg1"/>
                </a:solidFill>
              </a:rPr>
              <a:t>Leiserson</a:t>
            </a:r>
            <a:r>
              <a:rPr lang="en-US" altLang="zh-TW" sz="3200" dirty="0">
                <a:solidFill>
                  <a:schemeClr val="bg1"/>
                </a:solidFill>
              </a:rPr>
              <a:t>, Ronald L. </a:t>
            </a:r>
            <a:r>
              <a:rPr lang="en-US" altLang="zh-TW" sz="3200" dirty="0" err="1">
                <a:solidFill>
                  <a:schemeClr val="bg1"/>
                </a:solidFill>
              </a:rPr>
              <a:t>Rivest</a:t>
            </a:r>
            <a:r>
              <a:rPr lang="en-US" altLang="zh-TW" sz="3200" dirty="0">
                <a:solidFill>
                  <a:schemeClr val="bg1"/>
                </a:solidFill>
              </a:rPr>
              <a:t>, and Clifford Stein.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Introduction to Graph Theory by D. B. </a:t>
            </a:r>
            <a:r>
              <a:rPr lang="en-US" altLang="zh-TW" sz="3200" dirty="0" smtClean="0">
                <a:solidFill>
                  <a:schemeClr val="bg1"/>
                </a:solidFill>
              </a:rPr>
              <a:t>West</a:t>
            </a:r>
          </a:p>
          <a:p>
            <a:r>
              <a:rPr lang="zh-TW" altLang="en-US" sz="3200" dirty="0">
                <a:solidFill>
                  <a:schemeClr val="bg1"/>
                </a:solidFill>
              </a:rPr>
              <a:t>基礎</a:t>
            </a:r>
            <a:r>
              <a:rPr lang="zh-TW" altLang="en-US" sz="3200" dirty="0" smtClean="0">
                <a:solidFill>
                  <a:schemeClr val="bg1"/>
                </a:solidFill>
              </a:rPr>
              <a:t>資料結構－使用</a:t>
            </a:r>
            <a:r>
              <a:rPr lang="en-US" altLang="zh-TW" sz="3200" dirty="0" smtClean="0">
                <a:solidFill>
                  <a:schemeClr val="bg1"/>
                </a:solidFill>
              </a:rPr>
              <a:t>C++</a:t>
            </a:r>
            <a:r>
              <a:rPr lang="zh-TW" altLang="en-US" sz="3200" dirty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by </a:t>
            </a:r>
            <a:r>
              <a:rPr lang="en-US" altLang="zh-TW" sz="3200" dirty="0">
                <a:solidFill>
                  <a:schemeClr val="bg1"/>
                </a:solidFill>
              </a:rPr>
              <a:t>Horowitz, </a:t>
            </a:r>
            <a:r>
              <a:rPr lang="en-US" altLang="zh-TW" sz="3200" dirty="0" err="1">
                <a:solidFill>
                  <a:schemeClr val="bg1"/>
                </a:solidFill>
              </a:rPr>
              <a:t>Sahni</a:t>
            </a:r>
            <a:r>
              <a:rPr lang="en-US" altLang="zh-TW" sz="3200" dirty="0">
                <a:solidFill>
                  <a:schemeClr val="bg1"/>
                </a:solidFill>
              </a:rPr>
              <a:t> and Mehta, 2nd </a:t>
            </a:r>
            <a:r>
              <a:rPr lang="en-US" altLang="zh-TW" sz="3200" dirty="0" smtClean="0">
                <a:solidFill>
                  <a:schemeClr val="bg1"/>
                </a:solidFill>
              </a:rPr>
              <a:t>Edition</a:t>
            </a:r>
            <a:r>
              <a:rPr lang="zh-TW" altLang="en-US" sz="3200" dirty="0" smtClean="0">
                <a:solidFill>
                  <a:schemeClr val="bg1"/>
                </a:solidFill>
              </a:rPr>
              <a:t>，戴顯權譯</a:t>
            </a:r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zh-TW" altLang="en-US" sz="3200" dirty="0">
                <a:solidFill>
                  <a:schemeClr val="bg1"/>
                </a:solidFill>
              </a:rPr>
              <a:t>演算法觀點的圖論－張鎮華、蔡牧</a:t>
            </a:r>
            <a:r>
              <a:rPr lang="zh-TW" altLang="en-US" sz="3200" dirty="0" smtClean="0">
                <a:solidFill>
                  <a:schemeClr val="bg1"/>
                </a:solidFill>
              </a:rPr>
              <a:t>村</a:t>
            </a: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solidFill>
                  <a:schemeClr val="bg1"/>
                </a:solidFill>
              </a:rPr>
              <a:t>基礎資料結構與演算法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王漢宗顏楷體繁"/>
            </a:endParaRPr>
          </a:p>
        </p:txBody>
      </p:sp>
    </p:spTree>
    <p:extLst>
      <p:ext uri="{BB962C8B-B14F-4D97-AF65-F5344CB8AC3E}">
        <p14:creationId xmlns:p14="http://schemas.microsoft.com/office/powerpoint/2010/main" val="25603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solidFill>
                  <a:schemeClr val="bg1"/>
                </a:solidFill>
              </a:rPr>
              <a:t>基礎資料結構與演算法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博客來-Introduction to Algorith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t="498" r="5958" b="857"/>
          <a:stretch/>
        </p:blipFill>
        <p:spPr bwMode="auto">
          <a:xfrm>
            <a:off x="133479" y="673325"/>
            <a:ext cx="2909009" cy="32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演算法觀點的圖論（修訂版）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0" t="141" r="14103" b="166"/>
          <a:stretch/>
        </p:blipFill>
        <p:spPr bwMode="auto">
          <a:xfrm>
            <a:off x="9154887" y="2804666"/>
            <a:ext cx="2847166" cy="38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博客來-INTRODUCTION TO GRAPH THEORY 2/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-48" r="14262"/>
          <a:stretch/>
        </p:blipFill>
        <p:spPr bwMode="auto">
          <a:xfrm>
            <a:off x="6305259" y="351178"/>
            <a:ext cx="2629482" cy="36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f-assets1.tenlong.com.tw/images/38478/original/97898683597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78" y="2745367"/>
            <a:ext cx="2939791" cy="401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solidFill>
                  <a:schemeClr val="bg1"/>
                </a:solidFill>
              </a:rPr>
              <a:t>基礎資料結構與演算法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2" y="638470"/>
            <a:ext cx="10318836" cy="60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solidFill>
                  <a:schemeClr val="bg1"/>
                </a:solidFill>
              </a:rPr>
              <a:t>基礎資料結構與演算法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670" t="666" r="616" b="-2861"/>
          <a:stretch/>
        </p:blipFill>
        <p:spPr>
          <a:xfrm>
            <a:off x="911858" y="751114"/>
            <a:ext cx="10368284" cy="60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solidFill>
                  <a:schemeClr val="bg1"/>
                </a:solidFill>
              </a:rPr>
              <a:t>基礎資料結構與演算法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6" t="25" r="721" b="-1"/>
          <a:stretch/>
        </p:blipFill>
        <p:spPr>
          <a:xfrm>
            <a:off x="566057" y="898071"/>
            <a:ext cx="11059887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本</a:t>
            </a:r>
            <a:r>
              <a:rPr lang="zh-TW" altLang="en-US" sz="6000" dirty="0">
                <a:solidFill>
                  <a:prstClr val="white"/>
                </a:solidFill>
                <a:latin typeface="Calibri"/>
              </a:rPr>
              <a:t>門</a:t>
            </a: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課選課注意事項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這門課並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不輕鬆</a:t>
            </a:r>
            <a:r>
              <a:rPr lang="zh-TW" altLang="en-US" sz="3200" dirty="0" smtClean="0">
                <a:solidFill>
                  <a:schemeClr val="bg1"/>
                </a:solidFill>
              </a:rPr>
              <a:t>，預計每個主題都會</a:t>
            </a:r>
            <a:r>
              <a:rPr lang="zh-TW" altLang="en-US" sz="3200" dirty="0">
                <a:solidFill>
                  <a:schemeClr val="bg1"/>
                </a:solidFill>
              </a:rPr>
              <a:t>有作業，程式語言是一種語言，所以需要多</a:t>
            </a:r>
            <a:r>
              <a:rPr lang="zh-TW" altLang="en-US" sz="3200" dirty="0" smtClean="0">
                <a:solidFill>
                  <a:schemeClr val="bg1"/>
                </a:solidFill>
              </a:rPr>
              <a:t>使用才會熟練。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多元選修沒有保證一定會通過，如果常常不交作業或態度不佳，我會把你當掉。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原則上依課程計畫上課，如果先備知識全部都不會或是計畫的內容全部都會了，不推薦選這門課。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我是數學老師，只是兼做很多亂七八糟的事情，但我還是數學老師。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solidFill>
                  <a:schemeClr val="bg1"/>
                </a:solidFill>
              </a:rPr>
              <a:t>基礎資料結構與演算法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同學自我介紹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請同學們自我介紹</a:t>
            </a:r>
            <a:r>
              <a:rPr lang="zh-TW" altLang="en-US" sz="3200" dirty="0">
                <a:solidFill>
                  <a:schemeClr val="bg1"/>
                </a:solidFill>
              </a:rPr>
              <a:t>，</a:t>
            </a:r>
            <a:r>
              <a:rPr lang="zh-TW" altLang="en-US" sz="3200" dirty="0" smtClean="0">
                <a:solidFill>
                  <a:schemeClr val="bg1"/>
                </a:solidFill>
              </a:rPr>
              <a:t>介紹</a:t>
            </a:r>
            <a:r>
              <a:rPr lang="zh-TW" altLang="en-US" sz="3200" dirty="0">
                <a:solidFill>
                  <a:schemeClr val="bg1"/>
                </a:solidFill>
              </a:rPr>
              <a:t>內容應</a:t>
            </a:r>
            <a:r>
              <a:rPr lang="zh-TW" altLang="en-US" sz="3200" dirty="0" smtClean="0">
                <a:solidFill>
                  <a:schemeClr val="bg1"/>
                </a:solidFill>
              </a:rPr>
              <a:t>包含（但不僅限</a:t>
            </a:r>
            <a:r>
              <a:rPr lang="zh-TW" altLang="en-US" sz="3200" dirty="0">
                <a:solidFill>
                  <a:schemeClr val="bg1"/>
                </a:solidFill>
              </a:rPr>
              <a:t>）</a:t>
            </a:r>
            <a:r>
              <a:rPr lang="zh-TW" altLang="en-US" sz="3200" dirty="0" smtClean="0">
                <a:solidFill>
                  <a:schemeClr val="bg1"/>
                </a:solidFill>
              </a:rPr>
              <a:t>：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sz="3200" dirty="0" smtClean="0">
                <a:solidFill>
                  <a:schemeClr val="bg1"/>
                </a:solidFill>
              </a:rPr>
              <a:t>1.</a:t>
            </a:r>
            <a:r>
              <a:rPr lang="zh-TW" altLang="en-US" sz="3200" dirty="0" smtClean="0">
                <a:solidFill>
                  <a:schemeClr val="bg1"/>
                </a:solidFill>
              </a:rPr>
              <a:t> 班級座號姓名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sz="3200" dirty="0" smtClean="0">
                <a:solidFill>
                  <a:schemeClr val="bg1"/>
                </a:solidFill>
              </a:rPr>
              <a:t>2.</a:t>
            </a:r>
            <a:r>
              <a:rPr lang="zh-TW" altLang="en-US" sz="3200" dirty="0" smtClean="0">
                <a:solidFill>
                  <a:schemeClr val="bg1"/>
                </a:solidFill>
              </a:rPr>
              <a:t> 為什麼想選這門課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sz="3200" dirty="0" smtClean="0">
                <a:solidFill>
                  <a:schemeClr val="bg1"/>
                </a:solidFill>
              </a:rPr>
              <a:t>3.</a:t>
            </a:r>
            <a:r>
              <a:rPr lang="zh-TW" altLang="en-US" sz="3200" dirty="0" smtClean="0">
                <a:solidFill>
                  <a:schemeClr val="bg1"/>
                </a:solidFill>
              </a:rPr>
              <a:t> 程式能力到哪裡</a:t>
            </a:r>
            <a:r>
              <a:rPr lang="en-US" altLang="zh-TW" sz="3200" dirty="0" smtClean="0">
                <a:solidFill>
                  <a:schemeClr val="bg1"/>
                </a:solidFill>
              </a:rPr>
              <a:t>/</a:t>
            </a:r>
            <a:r>
              <a:rPr lang="zh-TW" altLang="en-US" sz="3200" dirty="0" smtClean="0">
                <a:solidFill>
                  <a:schemeClr val="bg1"/>
                </a:solidFill>
              </a:rPr>
              <a:t>寫過什麼有趣的程式</a:t>
            </a:r>
            <a:r>
              <a:rPr lang="en-US" altLang="zh-TW" sz="3200" dirty="0" smtClean="0">
                <a:solidFill>
                  <a:schemeClr val="bg1"/>
                </a:solidFill>
              </a:rPr>
              <a:t>/</a:t>
            </a:r>
            <a:r>
              <a:rPr lang="zh-TW" altLang="en-US" sz="3200" dirty="0" smtClean="0">
                <a:solidFill>
                  <a:schemeClr val="bg1"/>
                </a:solidFill>
              </a:rPr>
              <a:t>曾經用程式解決什麼問題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sz="3200" dirty="0" smtClean="0">
                <a:solidFill>
                  <a:schemeClr val="bg1"/>
                </a:solidFill>
              </a:rPr>
              <a:t>4. </a:t>
            </a:r>
            <a:r>
              <a:rPr lang="zh-TW" altLang="en-US" sz="3200" dirty="0" smtClean="0">
                <a:solidFill>
                  <a:schemeClr val="bg1"/>
                </a:solidFill>
              </a:rPr>
              <a:t>對這門課的期待</a:t>
            </a:r>
            <a:r>
              <a:rPr lang="en-US" altLang="zh-TW" sz="3200" dirty="0" smtClean="0">
                <a:solidFill>
                  <a:schemeClr val="bg1"/>
                </a:solidFill>
              </a:rPr>
              <a:t>/</a:t>
            </a:r>
            <a:r>
              <a:rPr lang="zh-TW" altLang="en-US" sz="3200" dirty="0" smtClean="0">
                <a:solidFill>
                  <a:schemeClr val="bg1"/>
                </a:solidFill>
              </a:rPr>
              <a:t>希望修完課後的能力成長或目標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zh-TW" dirty="0">
                <a:solidFill>
                  <a:schemeClr val="bg1"/>
                </a:solidFill>
              </a:rPr>
              <a:t>基礎資料結構與演算法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全黑">
      <a:majorFont>
        <a:latin typeface="Calibri Light"/>
        <a:ea typeface="王漢宗顏楷體繁"/>
        <a:cs typeface=""/>
      </a:majorFont>
      <a:minorFont>
        <a:latin typeface="Calibri"/>
        <a:ea typeface="王漢宗顏楷體繁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12209</TotalTime>
  <Words>426</Words>
  <Application>Microsoft Office PowerPoint</Application>
  <PresentationFormat>寬螢幕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王漢宗顏楷體繁</vt:lpstr>
      <vt:lpstr>新細明體</vt:lpstr>
      <vt:lpstr>Arial</vt:lpstr>
      <vt:lpstr>Calibri</vt:lpstr>
      <vt:lpstr>Calibri Light</vt:lpstr>
      <vt:lpstr>Cambria Math</vt:lpstr>
      <vt:lpstr>1_Office 佈景主題</vt:lpstr>
      <vt:lpstr>Office 佈景主題</vt:lpstr>
      <vt:lpstr>多元選修 基礎資料結構與演算法</vt:lpstr>
      <vt:lpstr>老師介紹</vt:lpstr>
      <vt:lpstr>課程介紹</vt:lpstr>
      <vt:lpstr>PowerPoint 簡報</vt:lpstr>
      <vt:lpstr>PowerPoint 簡報</vt:lpstr>
      <vt:lpstr>PowerPoint 簡報</vt:lpstr>
      <vt:lpstr>PowerPoint 簡報</vt:lpstr>
      <vt:lpstr>本門課選課注意事項</vt:lpstr>
      <vt:lpstr>同學自我介紹</vt:lpstr>
      <vt:lpstr>共用雲端硬碟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Shao Yuan Lin</cp:lastModifiedBy>
  <cp:revision>297</cp:revision>
  <dcterms:created xsi:type="dcterms:W3CDTF">2019-12-15T06:05:31Z</dcterms:created>
  <dcterms:modified xsi:type="dcterms:W3CDTF">2021-04-05T04:02:24Z</dcterms:modified>
</cp:coreProperties>
</file>