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o Yuan Lin" initials="SYL" lastIdx="1" clrIdx="0">
    <p:extLst>
      <p:ext uri="{19B8F6BF-5375-455C-9EA6-DF929625EA0E}">
        <p15:presenceInfo xmlns:p15="http://schemas.microsoft.com/office/powerpoint/2012/main" userId="Shao Yuan 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650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53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70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668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49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45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44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46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50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6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43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77392-D6CB-4FD3-83B5-A5E32912EA72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129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王漢宗顏楷體繁" panose="02000500000000000000" pitchFamily="2" charset="-120"/>
          <a:ea typeface="王漢宗顏楷體繁" panose="02000500000000000000" pitchFamily="2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王漢宗顏楷體繁" panose="02000500000000000000" pitchFamily="2" charset="-120"/>
          <a:ea typeface="王漢宗顏楷體繁" panose="02000500000000000000" pitchFamily="2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3900" y="1155699"/>
            <a:ext cx="10426700" cy="3063461"/>
          </a:xfrm>
        </p:spPr>
        <p:txBody>
          <a:bodyPr>
            <a:normAutofit/>
          </a:bodyPr>
          <a:lstStyle/>
          <a:p>
            <a:r>
              <a:rPr lang="en-US" altLang="zh-TW" sz="8000" dirty="0" smtClean="0"/>
              <a:t>Linked Lists</a:t>
            </a:r>
            <a:r>
              <a:rPr lang="en-US" altLang="zh-TW" sz="8000" dirty="0"/>
              <a:t/>
            </a:r>
            <a:br>
              <a:rPr lang="en-US" altLang="zh-TW" sz="8000" dirty="0"/>
            </a:br>
            <a:r>
              <a:rPr lang="zh-TW" altLang="en-US" sz="8000" dirty="0" smtClean="0"/>
              <a:t>鏈結串</a:t>
            </a:r>
            <a:r>
              <a:rPr lang="zh-TW" altLang="en-US" sz="8000" dirty="0"/>
              <a:t>列</a:t>
            </a:r>
            <a:endParaRPr lang="zh-TW" altLang="en-US" sz="8000" dirty="0">
              <a:latin typeface="Cambria Math" panose="020405030504060302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576970"/>
            <a:ext cx="9144000" cy="1406545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林劭原老師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120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zh-TW" dirty="0" smtClean="0"/>
              <a:t>Representing Chains in C++</a:t>
            </a:r>
            <a:endParaRPr lang="zh-TW" altLang="en-US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0026" y="2248786"/>
            <a:ext cx="5353698" cy="4501149"/>
          </a:xfrm>
        </p:spPr>
        <p:txBody>
          <a:bodyPr>
            <a:normAutofit lnSpcReduction="10000"/>
          </a:bodyPr>
          <a:lstStyle/>
          <a:p>
            <a:pPr lvl="0"/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class Chain;  // forward declaration</a:t>
            </a:r>
          </a:p>
          <a:p>
            <a:pPr lvl="0"/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class 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{</a:t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friend class Chain;</a:t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private:</a:t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	char data[3];</a:t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	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 *link;</a:t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}</a:t>
            </a:r>
          </a:p>
          <a:p>
            <a:pPr lvl="0"/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Class Chain{</a:t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public:</a:t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// chain operations</a:t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private:</a:t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	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 *first;</a:t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}</a:t>
            </a:r>
            <a:endParaRPr lang="en-US" altLang="zh-TW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Linked Lists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010102" y="2248786"/>
            <a:ext cx="5760720" cy="450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由於 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形成 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Chain 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，因此，以 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class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 和 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class Chain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 來完成。</a:t>
            </a:r>
            <a:endParaRPr lang="en-US" altLang="zh-TW" sz="2400" dirty="0" smtClean="0">
              <a:solidFill>
                <a:prstClr val="white"/>
              </a:solidFill>
              <a:latin typeface="Calibri" panose="020F0502020204030204"/>
            </a:endParaRPr>
          </a:p>
          <a:p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在觀念上，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Chain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 中有 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endParaRPr lang="en-US" altLang="zh-TW" sz="2400" dirty="0" smtClean="0">
              <a:solidFill>
                <a:prstClr val="white"/>
              </a:solidFill>
              <a:latin typeface="Calibri" panose="020F0502020204030204"/>
            </a:endParaRPr>
          </a:p>
          <a:p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但是我們不知道</a:t>
            </a:r>
            <a:r>
              <a:rPr lang="zh-TW" altLang="en-US" sz="24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Chain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 中有多少個 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?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因此實作上，只在 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Chain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 中存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first.</a:t>
            </a:r>
          </a:p>
          <a:p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在這個解法中，宣告兩個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classes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。其中 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Chain 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為 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的 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friend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，因此，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Chain 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可讀取 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的 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private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data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members.</a:t>
            </a:r>
          </a:p>
        </p:txBody>
      </p:sp>
    </p:spTree>
    <p:extLst>
      <p:ext uri="{BB962C8B-B14F-4D97-AF65-F5344CB8AC3E}">
        <p14:creationId xmlns:p14="http://schemas.microsoft.com/office/powerpoint/2010/main" val="3481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zh-TW" dirty="0" smtClean="0">
                <a:solidFill>
                  <a:prstClr val="white"/>
                </a:solidFill>
                <a:latin typeface="+mn-lt"/>
              </a:rPr>
              <a:t>Pointer Manipulation in C++(C++</a:t>
            </a:r>
            <a:r>
              <a:rPr lang="zh-TW" altLang="en-US" dirty="0" smtClean="0">
                <a:solidFill>
                  <a:prstClr val="white"/>
                </a:solidFill>
                <a:latin typeface="+mn-lt"/>
              </a:rPr>
              <a:t>裡的指標處理</a:t>
            </a:r>
            <a:r>
              <a:rPr lang="en-US" altLang="zh-TW" dirty="0" smtClean="0">
                <a:solidFill>
                  <a:prstClr val="white"/>
                </a:solidFill>
                <a:latin typeface="+mn-lt"/>
              </a:rPr>
              <a:t>)</a:t>
            </a:r>
            <a:endParaRPr lang="zh-TW" altLang="en-US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0026" y="2248786"/>
            <a:ext cx="11111948" cy="4409591"/>
          </a:xfrm>
        </p:spPr>
        <p:txBody>
          <a:bodyPr>
            <a:normAutofit/>
          </a:bodyPr>
          <a:lstStyle/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If x is a pointer variable, then the expression x+1 is valid, but may have no logical meaning.</a:t>
            </a: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If x and y are pointer variables of the same type, then x == y, x != y, x == 0, x != 0 are all valid.</a:t>
            </a: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x = y; 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和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*x = *y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; 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並不相同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:</a:t>
            </a:r>
          </a:p>
          <a:p>
            <a:pPr lvl="0"/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0" lvl="0" indent="0">
              <a:buNone/>
            </a:pPr>
            <a:r>
              <a:rPr lang="en-US" altLang="zh-TW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                                 (a)                    (b) x = y              (c) *x = *y</a:t>
            </a:r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Linked Lists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20027"/>
              </p:ext>
            </p:extLst>
          </p:nvPr>
        </p:nvGraphicFramePr>
        <p:xfrm>
          <a:off x="2622158" y="4653504"/>
          <a:ext cx="7037136" cy="472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428">
                  <a:extLst>
                    <a:ext uri="{9D8B030D-6E8A-4147-A177-3AD203B41FA5}">
                      <a16:colId xmlns:a16="http://schemas.microsoft.com/office/drawing/2014/main" val="3796262881"/>
                    </a:ext>
                  </a:extLst>
                </a:gridCol>
                <a:gridCol w="586428">
                  <a:extLst>
                    <a:ext uri="{9D8B030D-6E8A-4147-A177-3AD203B41FA5}">
                      <a16:colId xmlns:a16="http://schemas.microsoft.com/office/drawing/2014/main" val="3517687325"/>
                    </a:ext>
                  </a:extLst>
                </a:gridCol>
                <a:gridCol w="586428">
                  <a:extLst>
                    <a:ext uri="{9D8B030D-6E8A-4147-A177-3AD203B41FA5}">
                      <a16:colId xmlns:a16="http://schemas.microsoft.com/office/drawing/2014/main" val="139395260"/>
                    </a:ext>
                  </a:extLst>
                </a:gridCol>
                <a:gridCol w="586428">
                  <a:extLst>
                    <a:ext uri="{9D8B030D-6E8A-4147-A177-3AD203B41FA5}">
                      <a16:colId xmlns:a16="http://schemas.microsoft.com/office/drawing/2014/main" val="436607352"/>
                    </a:ext>
                  </a:extLst>
                </a:gridCol>
                <a:gridCol w="586428">
                  <a:extLst>
                    <a:ext uri="{9D8B030D-6E8A-4147-A177-3AD203B41FA5}">
                      <a16:colId xmlns:a16="http://schemas.microsoft.com/office/drawing/2014/main" val="1455473543"/>
                    </a:ext>
                  </a:extLst>
                </a:gridCol>
                <a:gridCol w="586428">
                  <a:extLst>
                    <a:ext uri="{9D8B030D-6E8A-4147-A177-3AD203B41FA5}">
                      <a16:colId xmlns:a16="http://schemas.microsoft.com/office/drawing/2014/main" val="773689295"/>
                    </a:ext>
                  </a:extLst>
                </a:gridCol>
                <a:gridCol w="586428">
                  <a:extLst>
                    <a:ext uri="{9D8B030D-6E8A-4147-A177-3AD203B41FA5}">
                      <a16:colId xmlns:a16="http://schemas.microsoft.com/office/drawing/2014/main" val="2652095350"/>
                    </a:ext>
                  </a:extLst>
                </a:gridCol>
                <a:gridCol w="586428">
                  <a:extLst>
                    <a:ext uri="{9D8B030D-6E8A-4147-A177-3AD203B41FA5}">
                      <a16:colId xmlns:a16="http://schemas.microsoft.com/office/drawing/2014/main" val="2136262214"/>
                    </a:ext>
                  </a:extLst>
                </a:gridCol>
                <a:gridCol w="586428">
                  <a:extLst>
                    <a:ext uri="{9D8B030D-6E8A-4147-A177-3AD203B41FA5}">
                      <a16:colId xmlns:a16="http://schemas.microsoft.com/office/drawing/2014/main" val="1889466665"/>
                    </a:ext>
                  </a:extLst>
                </a:gridCol>
                <a:gridCol w="586428">
                  <a:extLst>
                    <a:ext uri="{9D8B030D-6E8A-4147-A177-3AD203B41FA5}">
                      <a16:colId xmlns:a16="http://schemas.microsoft.com/office/drawing/2014/main" val="2570418630"/>
                    </a:ext>
                  </a:extLst>
                </a:gridCol>
                <a:gridCol w="586428">
                  <a:extLst>
                    <a:ext uri="{9D8B030D-6E8A-4147-A177-3AD203B41FA5}">
                      <a16:colId xmlns:a16="http://schemas.microsoft.com/office/drawing/2014/main" val="47883092"/>
                    </a:ext>
                  </a:extLst>
                </a:gridCol>
                <a:gridCol w="586428">
                  <a:extLst>
                    <a:ext uri="{9D8B030D-6E8A-4147-A177-3AD203B41FA5}">
                      <a16:colId xmlns:a16="http://schemas.microsoft.com/office/drawing/2014/main" val="2148658506"/>
                    </a:ext>
                  </a:extLst>
                </a:gridCol>
              </a:tblGrid>
              <a:tr h="4722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</a:t>
                      </a:r>
                      <a:r>
                        <a:rPr lang="zh-TW" altLang="en-US" sz="1600" dirty="0" smtClean="0"/>
                        <a:t>→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a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a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</a:t>
                      </a:r>
                      <a:r>
                        <a:rPr lang="zh-TW" altLang="en-US" sz="1600" dirty="0" smtClean="0"/>
                        <a:t>→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b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327227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584085"/>
              </p:ext>
            </p:extLst>
          </p:nvPr>
        </p:nvGraphicFramePr>
        <p:xfrm>
          <a:off x="2622158" y="5348964"/>
          <a:ext cx="7037136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428">
                  <a:extLst>
                    <a:ext uri="{9D8B030D-6E8A-4147-A177-3AD203B41FA5}">
                      <a16:colId xmlns:a16="http://schemas.microsoft.com/office/drawing/2014/main" val="3796262881"/>
                    </a:ext>
                  </a:extLst>
                </a:gridCol>
                <a:gridCol w="586428">
                  <a:extLst>
                    <a:ext uri="{9D8B030D-6E8A-4147-A177-3AD203B41FA5}">
                      <a16:colId xmlns:a16="http://schemas.microsoft.com/office/drawing/2014/main" val="3517687325"/>
                    </a:ext>
                  </a:extLst>
                </a:gridCol>
                <a:gridCol w="586428">
                  <a:extLst>
                    <a:ext uri="{9D8B030D-6E8A-4147-A177-3AD203B41FA5}">
                      <a16:colId xmlns:a16="http://schemas.microsoft.com/office/drawing/2014/main" val="139395260"/>
                    </a:ext>
                  </a:extLst>
                </a:gridCol>
                <a:gridCol w="586428">
                  <a:extLst>
                    <a:ext uri="{9D8B030D-6E8A-4147-A177-3AD203B41FA5}">
                      <a16:colId xmlns:a16="http://schemas.microsoft.com/office/drawing/2014/main" val="436607352"/>
                    </a:ext>
                  </a:extLst>
                </a:gridCol>
                <a:gridCol w="586428">
                  <a:extLst>
                    <a:ext uri="{9D8B030D-6E8A-4147-A177-3AD203B41FA5}">
                      <a16:colId xmlns:a16="http://schemas.microsoft.com/office/drawing/2014/main" val="1455473543"/>
                    </a:ext>
                  </a:extLst>
                </a:gridCol>
                <a:gridCol w="586428">
                  <a:extLst>
                    <a:ext uri="{9D8B030D-6E8A-4147-A177-3AD203B41FA5}">
                      <a16:colId xmlns:a16="http://schemas.microsoft.com/office/drawing/2014/main" val="773689295"/>
                    </a:ext>
                  </a:extLst>
                </a:gridCol>
                <a:gridCol w="586428">
                  <a:extLst>
                    <a:ext uri="{9D8B030D-6E8A-4147-A177-3AD203B41FA5}">
                      <a16:colId xmlns:a16="http://schemas.microsoft.com/office/drawing/2014/main" val="2652095350"/>
                    </a:ext>
                  </a:extLst>
                </a:gridCol>
                <a:gridCol w="586428">
                  <a:extLst>
                    <a:ext uri="{9D8B030D-6E8A-4147-A177-3AD203B41FA5}">
                      <a16:colId xmlns:a16="http://schemas.microsoft.com/office/drawing/2014/main" val="2136262214"/>
                    </a:ext>
                  </a:extLst>
                </a:gridCol>
                <a:gridCol w="586428">
                  <a:extLst>
                    <a:ext uri="{9D8B030D-6E8A-4147-A177-3AD203B41FA5}">
                      <a16:colId xmlns:a16="http://schemas.microsoft.com/office/drawing/2014/main" val="1889466665"/>
                    </a:ext>
                  </a:extLst>
                </a:gridCol>
                <a:gridCol w="586428">
                  <a:extLst>
                    <a:ext uri="{9D8B030D-6E8A-4147-A177-3AD203B41FA5}">
                      <a16:colId xmlns:a16="http://schemas.microsoft.com/office/drawing/2014/main" val="2570418630"/>
                    </a:ext>
                  </a:extLst>
                </a:gridCol>
                <a:gridCol w="586428">
                  <a:extLst>
                    <a:ext uri="{9D8B030D-6E8A-4147-A177-3AD203B41FA5}">
                      <a16:colId xmlns:a16="http://schemas.microsoft.com/office/drawing/2014/main" val="47883092"/>
                    </a:ext>
                  </a:extLst>
                </a:gridCol>
                <a:gridCol w="586428">
                  <a:extLst>
                    <a:ext uri="{9D8B030D-6E8A-4147-A177-3AD203B41FA5}">
                      <a16:colId xmlns:a16="http://schemas.microsoft.com/office/drawing/2014/main" val="2148658506"/>
                    </a:ext>
                  </a:extLst>
                </a:gridCol>
              </a:tblGrid>
              <a:tr h="4207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</a:t>
                      </a:r>
                      <a:r>
                        <a:rPr lang="zh-TW" altLang="en-US" sz="1600" dirty="0" smtClean="0"/>
                        <a:t>→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b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x</a:t>
                      </a:r>
                      <a:r>
                        <a:rPr lang="zh-TW" altLang="en-US" sz="1600" dirty="0" smtClean="0"/>
                        <a:t>→</a:t>
                      </a:r>
                      <a:r>
                        <a:rPr lang="en-US" altLang="zh-TW" sz="1600" dirty="0" smtClean="0"/>
                        <a:t/>
                      </a:r>
                      <a:br>
                        <a:rPr lang="en-US" altLang="zh-TW" sz="1600" dirty="0" smtClean="0"/>
                      </a:br>
                      <a:r>
                        <a:rPr lang="en-US" altLang="zh-TW" sz="1600" dirty="0" smtClean="0"/>
                        <a:t>y</a:t>
                      </a:r>
                      <a:r>
                        <a:rPr lang="zh-TW" altLang="en-US" sz="1600" dirty="0" smtClean="0"/>
                        <a:t>→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b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y</a:t>
                      </a:r>
                      <a:r>
                        <a:rPr lang="zh-TW" altLang="en-US" sz="1600" dirty="0" smtClean="0"/>
                        <a:t>→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b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3272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04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zh-TW" dirty="0" smtClean="0">
                <a:solidFill>
                  <a:prstClr val="white"/>
                </a:solidFill>
                <a:latin typeface="+mn-lt"/>
              </a:rPr>
              <a:t>Chain Manipulation Operations</a:t>
            </a:r>
            <a:endParaRPr lang="zh-TW" altLang="en-US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0026" y="2248786"/>
            <a:ext cx="11111948" cy="4409591"/>
          </a:xfrm>
        </p:spPr>
        <p:txBody>
          <a:bodyPr>
            <a:normAutofit/>
          </a:bodyPr>
          <a:lstStyle/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介紹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3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個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chains 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的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functions, 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目的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: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create a chain with two nodes, insert a node into the chain, delete a node from the chain. 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這裡的做法沒有加上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a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header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node.</a:t>
            </a:r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Linked Lists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250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509" y="405233"/>
            <a:ext cx="10942982" cy="71522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zh-TW" dirty="0" smtClean="0">
                <a:solidFill>
                  <a:prstClr val="white"/>
                </a:solidFill>
                <a:latin typeface="+mn-lt"/>
              </a:rPr>
              <a:t>Chain Manipulation Operations</a:t>
            </a:r>
            <a:endParaRPr lang="zh-TW" altLang="en-US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0026" y="1120462"/>
            <a:ext cx="11111948" cy="5537915"/>
          </a:xfrm>
        </p:spPr>
        <p:txBody>
          <a:bodyPr>
            <a:noAutofit/>
          </a:bodyPr>
          <a:lstStyle/>
          <a:p>
            <a:pPr lvl="0"/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class Chain;</a:t>
            </a:r>
          </a:p>
          <a:p>
            <a:pPr lvl="0"/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class 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{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friend class Chain;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public: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	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(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int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 element = 0,ChainNode *next = 0){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		data = element; link = next;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	}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private: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	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int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 data;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	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 *link;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};</a:t>
            </a:r>
          </a:p>
          <a:p>
            <a:pPr lvl="0"/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Class Chain{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public: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	void Create2();  //create a chain with two nodes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	void Insert50(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 *x); //insert 50 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到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x 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所指的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node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 後面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	void Delete(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 *x, 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 *y);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//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delete x 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所指的節點，設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x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 的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predecessor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 是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y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private: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	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 *first;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};</a:t>
            </a:r>
            <a:endParaRPr lang="en-US" altLang="zh-TW" sz="20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Linked Lists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648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0026" y="2248786"/>
            <a:ext cx="11111948" cy="4409591"/>
          </a:xfrm>
        </p:spPr>
        <p:txBody>
          <a:bodyPr>
            <a:normAutofit/>
          </a:bodyPr>
          <a:lstStyle/>
          <a:p>
            <a:pPr lvl="0"/>
            <a:r>
              <a:rPr lang="en-US" altLang="zh-TW" dirty="0">
                <a:solidFill>
                  <a:prstClr val="white"/>
                </a:solidFill>
                <a:latin typeface="Calibri" panose="020F0502020204030204"/>
              </a:rPr>
              <a:t>Create a chain with two nodes as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follows</a:t>
            </a:r>
          </a:p>
          <a:p>
            <a:pPr lvl="0"/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void Chain::Create2(){</a:t>
            </a:r>
            <a:b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	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 *second = new 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(20,0);  //2nd node</a:t>
            </a:r>
            <a:b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	first = new 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(10,second);                     //1st node</a:t>
            </a:r>
            <a:b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}</a:t>
            </a:r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Linked Lists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206344"/>
              </p:ext>
            </p:extLst>
          </p:nvPr>
        </p:nvGraphicFramePr>
        <p:xfrm>
          <a:off x="4119389" y="2828287"/>
          <a:ext cx="395322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746">
                  <a:extLst>
                    <a:ext uri="{9D8B030D-6E8A-4147-A177-3AD203B41FA5}">
                      <a16:colId xmlns:a16="http://schemas.microsoft.com/office/drawing/2014/main" val="3306875496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3796262881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3517687325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139395260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436607352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773689295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265209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first</a:t>
                      </a:r>
                      <a:endParaRPr lang="zh-TW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→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272276"/>
                  </a:ext>
                </a:extLst>
              </a:tr>
            </a:tbl>
          </a:graphicData>
        </a:graphic>
      </p:graphicFrame>
      <p:sp>
        <p:nvSpPr>
          <p:cNvPr id="8" name="標題 1"/>
          <p:cNvSpPr txBox="1">
            <a:spLocks/>
          </p:cNvSpPr>
          <p:nvPr/>
        </p:nvSpPr>
        <p:spPr>
          <a:xfrm>
            <a:off x="669235" y="700050"/>
            <a:ext cx="109429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  <a:cs typeface="+mj-cs"/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prstClr val="white"/>
                </a:solidFill>
                <a:latin typeface="+mn-lt"/>
              </a:rPr>
              <a:t>Chain Manipulation Operations</a:t>
            </a:r>
            <a:endParaRPr lang="zh-TW" altLang="en-US" dirty="0">
              <a:solidFill>
                <a:prstClr val="whit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169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0026" y="2248786"/>
            <a:ext cx="11111948" cy="4409591"/>
          </a:xfrm>
        </p:spPr>
        <p:txBody>
          <a:bodyPr>
            <a:normAutofit/>
          </a:bodyPr>
          <a:lstStyle/>
          <a:p>
            <a:pPr lvl="0"/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加入</a:t>
            </a:r>
            <a:r>
              <a:rPr lang="en-US" altLang="zh-TW" dirty="0">
                <a:solidFill>
                  <a:prstClr val="white"/>
                </a:solidFill>
                <a:latin typeface="Calibri" panose="020F0502020204030204"/>
              </a:rPr>
              <a:t>50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，有兩種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可能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:</a:t>
            </a:r>
            <a:b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(1)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原本的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chain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是空的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(2)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原本的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chian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非空，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insert 50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到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x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所指的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node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後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void Chain::Insert50(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 *x){</a:t>
            </a:r>
            <a:b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	if(first) x-&gt;link = new 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(50,x-&gt;link);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//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當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first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非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NULL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時，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(first)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得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true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	else first = new 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(50,0);</a:t>
            </a:r>
            <a:b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} </a:t>
            </a:r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Linked Lists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69235" y="700050"/>
            <a:ext cx="109429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  <a:cs typeface="+mj-cs"/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prstClr val="white"/>
                </a:solidFill>
                <a:latin typeface="+mn-lt"/>
              </a:rPr>
              <a:t>Chain Manipulation Operations</a:t>
            </a:r>
            <a:endParaRPr lang="zh-TW" altLang="en-US" dirty="0">
              <a:solidFill>
                <a:prstClr val="whit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04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0026" y="2248786"/>
            <a:ext cx="11111948" cy="4409591"/>
          </a:xfrm>
        </p:spPr>
        <p:txBody>
          <a:bodyPr>
            <a:normAutofit/>
          </a:bodyPr>
          <a:lstStyle/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去掉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x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所指的節點，有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兩種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可能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:</a:t>
            </a:r>
            <a:b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(1)x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是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list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的第一個節點，這是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first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是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x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(2)x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有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predecessor(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前者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)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是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y</a:t>
            </a: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void Chain::Delete(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 *x, 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 *y){</a:t>
            </a:r>
            <a:b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	if(x == first) first = first-&gt;link; //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當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x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是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list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的第一個節點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	else y-&gt;link = x -&gt; link;</a:t>
            </a:r>
            <a:b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} </a:t>
            </a:r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Linked Lists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69235" y="700050"/>
            <a:ext cx="109429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  <a:cs typeface="+mj-cs"/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prstClr val="white"/>
                </a:solidFill>
                <a:latin typeface="+mn-lt"/>
              </a:rPr>
              <a:t>Chain Manipulation Operations</a:t>
            </a:r>
            <a:endParaRPr lang="zh-TW" altLang="en-US" dirty="0">
              <a:solidFill>
                <a:prstClr val="whit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86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0026" y="2248786"/>
            <a:ext cx="11111948" cy="4409591"/>
          </a:xfrm>
        </p:spPr>
        <p:txBody>
          <a:bodyPr>
            <a:normAutofit/>
          </a:bodyPr>
          <a:lstStyle/>
          <a:p>
            <a:pPr lvl="0"/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上面的做法沒有加上</a:t>
            </a:r>
            <a:r>
              <a:rPr lang="en-US" altLang="zh-TW" dirty="0">
                <a:solidFill>
                  <a:prstClr val="white"/>
                </a:solidFill>
                <a:latin typeface="Calibri" panose="020F0502020204030204"/>
              </a:rPr>
              <a:t>a header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node, insert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和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delete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都有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(1)(2)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兩情況要處理。下面的做法加上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a header node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，為方便，假設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header node 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的初始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data 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是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-1</a:t>
            </a:r>
            <a:r>
              <a:rPr lang="zh-TW" altLang="en-US" smtClean="0">
                <a:solidFill>
                  <a:prstClr val="white"/>
                </a:solidFill>
                <a:latin typeface="Calibri" panose="020F0502020204030204"/>
              </a:rPr>
              <a:t>，但不取用它。</a:t>
            </a:r>
            <a:endParaRPr lang="en-US" altLang="zh-TW" smtClea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Linked Lists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69235" y="700050"/>
            <a:ext cx="109429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  <a:cs typeface="+mj-cs"/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prstClr val="white"/>
                </a:solidFill>
                <a:latin typeface="+mn-lt"/>
              </a:rPr>
              <a:t>Chain Manipulation Operations</a:t>
            </a:r>
            <a:endParaRPr lang="zh-TW" altLang="en-US" dirty="0">
              <a:solidFill>
                <a:prstClr val="whit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49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0026" y="1452094"/>
            <a:ext cx="11111948" cy="5206284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prstClr val="white"/>
                </a:solidFill>
                <a:latin typeface="Calibri" panose="020F0502020204030204"/>
              </a:rPr>
              <a:t>Create a chain with two nodes as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follows</a:t>
            </a:r>
          </a:p>
          <a:p>
            <a:pPr lvl="0"/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void Chain::Create2(){</a:t>
            </a:r>
            <a:b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	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 *temp = new 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(20,0);</a:t>
            </a:r>
            <a:b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	temp = new 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(10,temp);</a:t>
            </a:r>
            <a:b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	first = new 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(-1,temp);</a:t>
            </a:r>
            <a:b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}</a:t>
            </a: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void Chain::Insert50(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 *x){</a:t>
            </a:r>
            <a:b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	x-&gt;link = new 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(50, x-&gt;link); }</a:t>
            </a: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Void Chain::Delete(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 *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x,ChainNode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 *y){</a:t>
            </a:r>
            <a:b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	y-&gt;link = x-&gt;link; }</a:t>
            </a:r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Linked Lists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69235" y="700050"/>
            <a:ext cx="10942982" cy="587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  <a:cs typeface="+mj-cs"/>
              </a:defRPr>
            </a:lvl1pPr>
          </a:lstStyle>
          <a:p>
            <a:pPr>
              <a:defRPr/>
            </a:pPr>
            <a:r>
              <a:rPr lang="en-US" altLang="zh-TW" sz="4000" dirty="0" smtClean="0">
                <a:solidFill>
                  <a:prstClr val="white"/>
                </a:solidFill>
                <a:latin typeface="+mn-lt"/>
              </a:rPr>
              <a:t>Chain Manipulation Operations</a:t>
            </a:r>
            <a:r>
              <a:rPr lang="zh-TW" altLang="en-US" sz="4000" dirty="0" smtClean="0">
                <a:solidFill>
                  <a:prstClr val="white"/>
                </a:solidFill>
                <a:latin typeface="+mn-lt"/>
              </a:rPr>
              <a:t> </a:t>
            </a:r>
            <a:r>
              <a:rPr lang="en-US" altLang="zh-TW" sz="4000" dirty="0" smtClean="0">
                <a:solidFill>
                  <a:prstClr val="white"/>
                </a:solidFill>
                <a:latin typeface="+mn-lt"/>
              </a:rPr>
              <a:t>with a Header Node</a:t>
            </a:r>
            <a:endParaRPr lang="zh-TW" altLang="en-US" sz="4000" dirty="0">
              <a:solidFill>
                <a:prstClr val="white"/>
              </a:solidFill>
              <a:latin typeface="+mn-lt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46125"/>
              </p:ext>
            </p:extLst>
          </p:nvPr>
        </p:nvGraphicFramePr>
        <p:xfrm>
          <a:off x="4119389" y="2018717"/>
          <a:ext cx="395322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746">
                  <a:extLst>
                    <a:ext uri="{9D8B030D-6E8A-4147-A177-3AD203B41FA5}">
                      <a16:colId xmlns:a16="http://schemas.microsoft.com/office/drawing/2014/main" val="3306875496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3796262881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3517687325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139395260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436607352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773689295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265209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first</a:t>
                      </a:r>
                      <a:endParaRPr lang="zh-TW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→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272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19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0026" y="2248786"/>
            <a:ext cx="11111948" cy="4409591"/>
          </a:xfrm>
        </p:spPr>
        <p:txBody>
          <a:bodyPr>
            <a:normAutofit/>
          </a:bodyPr>
          <a:lstStyle/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常做的動作有 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insertAtFront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, 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insertAtBack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, 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deleteFromFront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, 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deleteFromBack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分別表示：由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chain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的前方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insert, 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後方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insert, 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前方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delete, 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後方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delete.</a:t>
            </a:r>
          </a:p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後面的做法除了加上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a header node, 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並且加上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last 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指向最後一個節點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Linked Lists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69235" y="700050"/>
            <a:ext cx="109429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  <a:cs typeface="+mj-cs"/>
              </a:defRPr>
            </a:lvl1pPr>
          </a:lstStyle>
          <a:p>
            <a:pPr>
              <a:defRPr/>
            </a:pPr>
            <a:r>
              <a:rPr lang="en-US" altLang="zh-TW" dirty="0" smtClean="0">
                <a:solidFill>
                  <a:prstClr val="white"/>
                </a:solidFill>
                <a:latin typeface="+mn-lt"/>
              </a:rPr>
              <a:t>Chain Manipulation Operations</a:t>
            </a:r>
            <a:endParaRPr lang="zh-TW" altLang="en-US" dirty="0">
              <a:solidFill>
                <a:prstClr val="whit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791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zh-TW" sz="6000" dirty="0" smtClean="0"/>
              <a:t>Linked Lists</a:t>
            </a:r>
            <a:endParaRPr lang="zh-TW" altLang="en-US" sz="600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0026" y="2248786"/>
            <a:ext cx="11111948" cy="4013791"/>
          </a:xfrm>
        </p:spPr>
        <p:txBody>
          <a:bodyPr>
            <a:normAutofit/>
          </a:bodyPr>
          <a:lstStyle/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4.1 singly linked list(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又叫做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chain)</a:t>
            </a: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4.4 circular linked list</a:t>
            </a: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4.10 doubly linked list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Linked Lists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368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0026" y="631066"/>
            <a:ext cx="11111948" cy="6027312"/>
          </a:xfrm>
        </p:spPr>
        <p:txBody>
          <a:bodyPr>
            <a:noAutofit/>
          </a:bodyPr>
          <a:lstStyle/>
          <a:p>
            <a:pPr lvl="0"/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class Chain;</a:t>
            </a:r>
          </a:p>
          <a:p>
            <a:pPr lvl="0"/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class 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{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friend class Chain;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public: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	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(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int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 element = 0,ChainNode *next = 0){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data = element; link = next; }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private: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	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int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 data;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	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 *link;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};</a:t>
            </a:r>
          </a:p>
          <a:p>
            <a:pPr lvl="0"/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Class Chain{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public: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	Chain();                                                            // constructor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	void 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insertAtFront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(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int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 element);                 // insert element at the front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	void 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insertAtBack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(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int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 element);                  // insert element at the back 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	void 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deleteFromFront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(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int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 &amp;element);       // delete element at the front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>
                <a:solidFill>
                  <a:prstClr val="white"/>
                </a:solidFill>
                <a:latin typeface="Calibri" panose="020F0502020204030204"/>
              </a:rPr>
              <a:t>	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void 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deleteFromBack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(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int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000" dirty="0">
                <a:solidFill>
                  <a:prstClr val="white"/>
                </a:solidFill>
                <a:latin typeface="Calibri" panose="020F0502020204030204"/>
              </a:rPr>
              <a:t>&amp;element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);        // delete element at the back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private: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	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 *first;   // 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多一個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header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node,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first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指在它上面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	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 *last;    // last 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指向最後一個節點。注意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: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 *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first,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last;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是錯的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};</a:t>
            </a:r>
            <a:endParaRPr lang="en-US" altLang="zh-TW" sz="20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Linked Lists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427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0026" y="1022464"/>
            <a:ext cx="11111948" cy="5635913"/>
          </a:xfrm>
        </p:spPr>
        <p:txBody>
          <a:bodyPr>
            <a:noAutofit/>
          </a:bodyPr>
          <a:lstStyle/>
          <a:p>
            <a:pPr lvl="0"/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Chain::Chain(){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	first = new 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(-1,0);   // header node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	last = first;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}</a:t>
            </a:r>
          </a:p>
          <a:p>
            <a:pPr lvl="0"/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void Chain::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insertAtFront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(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int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 element){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	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 *temp = new 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(element, first-&gt;link); // 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新增 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a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node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 要放在最前面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	first-&gt;link = temp;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//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the front node 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變了，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first-&gt;link 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改為指向它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	if(first == last) last = temp;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}</a:t>
            </a:r>
          </a:p>
          <a:p>
            <a:pPr lvl="0"/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void Chain::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insertAtBack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(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int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 element){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	last-&gt;link = new 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(element,0)  //</a:t>
            </a:r>
            <a:r>
              <a:rPr lang="zh-TW" altLang="en-US" sz="2000" dirty="0">
                <a:solidFill>
                  <a:prstClr val="white"/>
                </a:solidFill>
                <a:latin typeface="Calibri" panose="020F0502020204030204"/>
              </a:rPr>
              <a:t>新增  </a:t>
            </a:r>
            <a:r>
              <a:rPr lang="en-US" altLang="zh-TW" sz="2000" dirty="0">
                <a:solidFill>
                  <a:prstClr val="white"/>
                </a:solidFill>
                <a:latin typeface="Calibri" panose="020F0502020204030204"/>
              </a:rPr>
              <a:t>a</a:t>
            </a:r>
            <a:r>
              <a:rPr lang="zh-TW" altLang="en-US" sz="20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000" dirty="0">
                <a:solidFill>
                  <a:prstClr val="white"/>
                </a:solidFill>
                <a:latin typeface="Calibri" panose="020F0502020204030204"/>
              </a:rPr>
              <a:t>node</a:t>
            </a:r>
            <a:r>
              <a:rPr lang="zh-TW" altLang="en-US" sz="2000" dirty="0">
                <a:solidFill>
                  <a:prstClr val="white"/>
                </a:solidFill>
                <a:latin typeface="Calibri" panose="020F0502020204030204"/>
              </a:rPr>
              <a:t> 要放在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最後面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	last = last-&gt;link; </a:t>
            </a:r>
            <a:r>
              <a:rPr lang="en-US" altLang="zh-TW" sz="2000" dirty="0">
                <a:solidFill>
                  <a:prstClr val="white"/>
                </a:solidFill>
                <a:latin typeface="Calibri" panose="020F0502020204030204"/>
              </a:rPr>
              <a:t>//</a:t>
            </a:r>
            <a:r>
              <a:rPr lang="zh-TW" altLang="en-US" sz="20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000" dirty="0">
                <a:solidFill>
                  <a:prstClr val="white"/>
                </a:solidFill>
                <a:latin typeface="Calibri" panose="020F0502020204030204"/>
              </a:rPr>
              <a:t>the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last node </a:t>
            </a:r>
            <a:r>
              <a:rPr lang="zh-TW" altLang="en-US" sz="2000" dirty="0">
                <a:solidFill>
                  <a:prstClr val="white"/>
                </a:solidFill>
                <a:latin typeface="Calibri" panose="020F0502020204030204"/>
              </a:rPr>
              <a:t>變了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，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last 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改</a:t>
            </a:r>
            <a:r>
              <a:rPr lang="zh-TW" altLang="en-US" sz="2000" dirty="0">
                <a:solidFill>
                  <a:prstClr val="white"/>
                </a:solidFill>
                <a:latin typeface="Calibri" panose="020F0502020204030204"/>
              </a:rPr>
              <a:t>為指向它</a:t>
            </a:r>
            <a:r>
              <a:rPr lang="en-US" altLang="zh-TW" sz="2000" dirty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sz="20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}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Linked Lists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566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0026" y="1022464"/>
            <a:ext cx="11111948" cy="5635913"/>
          </a:xfrm>
        </p:spPr>
        <p:txBody>
          <a:bodyPr>
            <a:noAutofit/>
          </a:bodyPr>
          <a:lstStyle/>
          <a:p>
            <a:pPr lvl="0"/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Chain::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deleteFromFront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(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int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 &amp;element){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	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 *temp = first-&gt;link; //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temp 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指向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the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front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node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	element = temp-&gt;data;              //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 取出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the front node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的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data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並存入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element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	first-&gt;link = temp-&gt;link;             //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 移除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the front node(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是指在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chain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中移除它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)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	delete temp;                                // 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歸還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the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front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node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所指向的記憶體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}</a:t>
            </a:r>
          </a:p>
          <a:p>
            <a:pPr lvl="0"/>
            <a:r>
              <a:rPr lang="en-US" altLang="zh-TW" sz="2000" dirty="0">
                <a:solidFill>
                  <a:prstClr val="white"/>
                </a:solidFill>
                <a:latin typeface="Calibri" panose="020F0502020204030204"/>
              </a:rPr>
              <a:t>Chain::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deleteFromBack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(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int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000" dirty="0">
                <a:solidFill>
                  <a:prstClr val="white"/>
                </a:solidFill>
                <a:latin typeface="Calibri" panose="020F0502020204030204"/>
              </a:rPr>
              <a:t>&amp;element){</a:t>
            </a:r>
            <a:br>
              <a:rPr lang="en-US" altLang="zh-TW" sz="20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>
                <a:solidFill>
                  <a:prstClr val="white"/>
                </a:solidFill>
                <a:latin typeface="Calibri" panose="020F0502020204030204"/>
              </a:rPr>
              <a:t>	</a:t>
            </a:r>
            <a:r>
              <a:rPr lang="en-US" altLang="zh-TW" sz="2000" dirty="0" err="1">
                <a:solidFill>
                  <a:prstClr val="white"/>
                </a:solidFill>
                <a:latin typeface="Calibri" panose="020F0502020204030204"/>
              </a:rPr>
              <a:t>ChainNode</a:t>
            </a:r>
            <a:r>
              <a:rPr lang="en-US" altLang="zh-TW" sz="2000" dirty="0">
                <a:solidFill>
                  <a:prstClr val="white"/>
                </a:solidFill>
                <a:latin typeface="Calibri" panose="020F0502020204030204"/>
              </a:rPr>
              <a:t> *temp =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first;          //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 和 </a:t>
            </a:r>
            <a:r>
              <a:rPr lang="en-US" altLang="zh-TW" sz="2000" dirty="0" err="1" smtClean="0">
                <a:solidFill>
                  <a:prstClr val="white"/>
                </a:solidFill>
                <a:latin typeface="Calibri" panose="020F0502020204030204"/>
              </a:rPr>
              <a:t>deleteFromFront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 不同，這裡需要找出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last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的前一點</a:t>
            </a:r>
            <a:r>
              <a:rPr lang="en-US" altLang="zh-TW" sz="2000" dirty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sz="20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>
                <a:solidFill>
                  <a:prstClr val="white"/>
                </a:solidFill>
                <a:latin typeface="Calibri" panose="020F0502020204030204"/>
              </a:rPr>
              <a:t>	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while(temp-&gt;link != last) temp = temp-&gt;link;    // temp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指向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last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的前一點</a:t>
            </a:r>
            <a:r>
              <a:rPr lang="en-US" altLang="zh-TW" sz="2000" dirty="0">
                <a:solidFill>
                  <a:prstClr val="white"/>
                </a:solidFill>
                <a:latin typeface="Calibri" panose="020F0502020204030204"/>
              </a:rPr>
              <a:t>	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	element </a:t>
            </a:r>
            <a:r>
              <a:rPr lang="en-US" altLang="zh-TW" sz="2000" dirty="0">
                <a:solidFill>
                  <a:prstClr val="white"/>
                </a:solidFill>
                <a:latin typeface="Calibri" panose="020F0502020204030204"/>
              </a:rPr>
              <a:t>=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last-&gt;data</a:t>
            </a:r>
            <a:r>
              <a:rPr lang="en-US" altLang="zh-TW" sz="2000" dirty="0">
                <a:solidFill>
                  <a:prstClr val="white"/>
                </a:solidFill>
                <a:latin typeface="Calibri" panose="020F0502020204030204"/>
              </a:rPr>
              <a:t>;             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  //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zh-TW" altLang="en-US" sz="2000" dirty="0">
                <a:solidFill>
                  <a:prstClr val="white"/>
                </a:solidFill>
                <a:latin typeface="Calibri" panose="020F0502020204030204"/>
              </a:rPr>
              <a:t>取出 </a:t>
            </a:r>
            <a:r>
              <a:rPr lang="en-US" altLang="zh-TW" sz="2000" dirty="0">
                <a:solidFill>
                  <a:prstClr val="white"/>
                </a:solidFill>
                <a:latin typeface="Calibri" panose="020F0502020204030204"/>
              </a:rPr>
              <a:t>the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last </a:t>
            </a:r>
            <a:r>
              <a:rPr lang="en-US" altLang="zh-TW" sz="2000" dirty="0">
                <a:solidFill>
                  <a:prstClr val="white"/>
                </a:solidFill>
                <a:latin typeface="Calibri" panose="020F0502020204030204"/>
              </a:rPr>
              <a:t>node</a:t>
            </a:r>
            <a:r>
              <a:rPr lang="zh-TW" altLang="en-US" sz="2000" dirty="0">
                <a:solidFill>
                  <a:prstClr val="white"/>
                </a:solidFill>
                <a:latin typeface="Calibri" panose="020F0502020204030204"/>
              </a:rPr>
              <a:t>的</a:t>
            </a:r>
            <a:r>
              <a:rPr lang="en-US" altLang="zh-TW" sz="2000" dirty="0">
                <a:solidFill>
                  <a:prstClr val="white"/>
                </a:solidFill>
                <a:latin typeface="Calibri" panose="020F0502020204030204"/>
              </a:rPr>
              <a:t>data</a:t>
            </a:r>
            <a:r>
              <a:rPr lang="zh-TW" altLang="en-US" sz="2000" dirty="0">
                <a:solidFill>
                  <a:prstClr val="white"/>
                </a:solidFill>
                <a:latin typeface="Calibri" panose="020F0502020204030204"/>
              </a:rPr>
              <a:t>並存入</a:t>
            </a:r>
            <a:r>
              <a:rPr lang="en-US" altLang="zh-TW" sz="2000" dirty="0">
                <a:solidFill>
                  <a:prstClr val="white"/>
                </a:solidFill>
                <a:latin typeface="Calibri" panose="020F0502020204030204"/>
              </a:rPr>
              <a:t>element</a:t>
            </a:r>
            <a:br>
              <a:rPr lang="en-US" altLang="zh-TW" sz="20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>
                <a:solidFill>
                  <a:prstClr val="white"/>
                </a:solidFill>
                <a:latin typeface="Calibri" panose="020F0502020204030204"/>
              </a:rPr>
              <a:t>	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temp-&gt;</a:t>
            </a:r>
            <a:r>
              <a:rPr lang="en-US" altLang="zh-TW" sz="2000" dirty="0">
                <a:solidFill>
                  <a:prstClr val="white"/>
                </a:solidFill>
                <a:latin typeface="Calibri" panose="020F0502020204030204"/>
              </a:rPr>
              <a:t>link =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last-&gt;link</a:t>
            </a:r>
            <a:r>
              <a:rPr lang="en-US" altLang="zh-TW" sz="2000" dirty="0">
                <a:solidFill>
                  <a:prstClr val="white"/>
                </a:solidFill>
                <a:latin typeface="Calibri" panose="020F0502020204030204"/>
              </a:rPr>
              <a:t>;             //</a:t>
            </a:r>
            <a:r>
              <a:rPr lang="zh-TW" altLang="en-US" sz="2000" dirty="0">
                <a:solidFill>
                  <a:prstClr val="white"/>
                </a:solidFill>
                <a:latin typeface="Calibri" panose="020F0502020204030204"/>
              </a:rPr>
              <a:t> 移除 </a:t>
            </a:r>
            <a:r>
              <a:rPr lang="en-US" altLang="zh-TW" sz="2000" dirty="0">
                <a:solidFill>
                  <a:prstClr val="white"/>
                </a:solidFill>
                <a:latin typeface="Calibri" panose="020F0502020204030204"/>
              </a:rPr>
              <a:t>the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last </a:t>
            </a:r>
            <a:r>
              <a:rPr lang="en-US" altLang="zh-TW" sz="2000" dirty="0">
                <a:solidFill>
                  <a:prstClr val="white"/>
                </a:solidFill>
                <a:latin typeface="Calibri" panose="020F0502020204030204"/>
              </a:rPr>
              <a:t>node</a:t>
            </a:r>
            <a:r>
              <a:rPr lang="en-US" altLang="zh-TW" sz="1400" dirty="0">
                <a:solidFill>
                  <a:prstClr val="white"/>
                </a:solidFill>
                <a:latin typeface="Calibri" panose="020F0502020204030204"/>
              </a:rPr>
              <a:t>(</a:t>
            </a:r>
            <a:r>
              <a:rPr lang="zh-TW" altLang="en-US" sz="1400" dirty="0">
                <a:solidFill>
                  <a:prstClr val="white"/>
                </a:solidFill>
                <a:latin typeface="Calibri" panose="020F0502020204030204"/>
              </a:rPr>
              <a:t>是指在</a:t>
            </a:r>
            <a:r>
              <a:rPr lang="en-US" altLang="zh-TW" sz="1400" dirty="0">
                <a:solidFill>
                  <a:prstClr val="white"/>
                </a:solidFill>
                <a:latin typeface="Calibri" panose="020F0502020204030204"/>
              </a:rPr>
              <a:t>chain</a:t>
            </a:r>
            <a:r>
              <a:rPr lang="zh-TW" altLang="en-US" sz="1400" dirty="0">
                <a:solidFill>
                  <a:prstClr val="white"/>
                </a:solidFill>
                <a:latin typeface="Calibri" panose="020F0502020204030204"/>
              </a:rPr>
              <a:t>中移除它</a:t>
            </a:r>
            <a:r>
              <a:rPr lang="en-US" altLang="zh-TW" sz="1400" dirty="0" smtClean="0">
                <a:solidFill>
                  <a:prstClr val="white"/>
                </a:solidFill>
                <a:latin typeface="Calibri" panose="020F0502020204030204"/>
              </a:rPr>
              <a:t>)</a:t>
            </a:r>
            <a:r>
              <a:rPr lang="zh-TW" altLang="en-US" sz="1400" dirty="0" smtClean="0">
                <a:solidFill>
                  <a:prstClr val="white"/>
                </a:solidFill>
                <a:latin typeface="Calibri" panose="020F0502020204030204"/>
              </a:rPr>
              <a:t>，也可以寫成</a:t>
            </a:r>
            <a:r>
              <a:rPr lang="en-US" altLang="zh-TW" sz="1400" dirty="0">
                <a:solidFill>
                  <a:prstClr val="white"/>
                </a:solidFill>
                <a:latin typeface="Calibri" panose="020F0502020204030204"/>
              </a:rPr>
              <a:t>temp-&gt;link = 0</a:t>
            </a:r>
            <a:r>
              <a:rPr lang="en-US" altLang="zh-TW" sz="2000" dirty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sz="20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>
                <a:solidFill>
                  <a:prstClr val="white"/>
                </a:solidFill>
                <a:latin typeface="Calibri" panose="020F0502020204030204"/>
              </a:rPr>
              <a:t>	delete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last;                                  // </a:t>
            </a:r>
            <a:r>
              <a:rPr lang="zh-TW" altLang="en-US" sz="2000" dirty="0">
                <a:solidFill>
                  <a:prstClr val="white"/>
                </a:solidFill>
                <a:latin typeface="Calibri" panose="020F0502020204030204"/>
              </a:rPr>
              <a:t>歸還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last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 所</a:t>
            </a:r>
            <a:r>
              <a:rPr lang="zh-TW" altLang="en-US" sz="2000" dirty="0">
                <a:solidFill>
                  <a:prstClr val="white"/>
                </a:solidFill>
                <a:latin typeface="Calibri" panose="020F0502020204030204"/>
              </a:rPr>
              <a:t>指向的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記憶體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	last = temp;                                 // last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變了，它是原本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last</a:t>
            </a:r>
            <a:r>
              <a:rPr lang="zh-TW" altLang="en-US" sz="2000" dirty="0" smtClean="0">
                <a:solidFill>
                  <a:prstClr val="white"/>
                </a:solidFill>
                <a:latin typeface="Calibri" panose="020F0502020204030204"/>
              </a:rPr>
              <a:t> 的前一點，亦即 </a:t>
            </a: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temp</a:t>
            </a:r>
            <a:b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alibri" panose="020F0502020204030204"/>
              </a:rPr>
              <a:t>}</a:t>
            </a:r>
            <a:endParaRPr lang="en-US" altLang="zh-TW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Linked Lists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671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0026" y="2248786"/>
            <a:ext cx="11111948" cy="4409591"/>
          </a:xfrm>
        </p:spPr>
        <p:txBody>
          <a:bodyPr>
            <a:normAutofit/>
          </a:bodyPr>
          <a:lstStyle/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加上模板 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走訪整個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chain</a:t>
            </a:r>
          </a:p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合併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2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chains</a:t>
            </a:r>
          </a:p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反轉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a chain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Linked Lists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69235" y="700050"/>
            <a:ext cx="109429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  <a:cs typeface="+mj-cs"/>
              </a:defRPr>
            </a:lvl1pPr>
          </a:lstStyle>
          <a:p>
            <a:pPr>
              <a:defRPr/>
            </a:pPr>
            <a:r>
              <a:rPr lang="en-US" altLang="zh-TW" dirty="0" smtClean="0">
                <a:solidFill>
                  <a:prstClr val="white"/>
                </a:solidFill>
                <a:latin typeface="+mn-lt"/>
              </a:rPr>
              <a:t>Chain Manipulation Operations</a:t>
            </a:r>
            <a:endParaRPr lang="zh-TW" altLang="en-US" dirty="0">
              <a:solidFill>
                <a:prstClr val="whit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469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zh-TW" dirty="0" smtClean="0">
                <a:solidFill>
                  <a:prstClr val="white"/>
                </a:solidFill>
                <a:latin typeface="+mn-lt"/>
              </a:rPr>
              <a:t>Circular Lists </a:t>
            </a:r>
            <a:r>
              <a:rPr lang="zh-TW" altLang="en-US" dirty="0" smtClean="0">
                <a:solidFill>
                  <a:prstClr val="white"/>
                </a:solidFill>
                <a:latin typeface="+mn-lt"/>
              </a:rPr>
              <a:t>環狀的鏈結串列</a:t>
            </a:r>
            <a:endParaRPr lang="zh-TW" altLang="en-US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0026" y="2248786"/>
            <a:ext cx="11111948" cy="4013791"/>
          </a:xfrm>
        </p:spPr>
        <p:txBody>
          <a:bodyPr>
            <a:normAutofit/>
          </a:bodyPr>
          <a:lstStyle/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將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a singly-linked list 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的最後節點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(the last node)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指向第一個節點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(the first node)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，就得到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a circular list.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Linked Lists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650990"/>
              </p:ext>
            </p:extLst>
          </p:nvPr>
        </p:nvGraphicFramePr>
        <p:xfrm>
          <a:off x="1860405" y="3236744"/>
          <a:ext cx="84711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746">
                  <a:extLst>
                    <a:ext uri="{9D8B030D-6E8A-4147-A177-3AD203B41FA5}">
                      <a16:colId xmlns:a16="http://schemas.microsoft.com/office/drawing/2014/main" val="3306875496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3796262881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3517687325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139395260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436607352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773689295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2652095350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2136262214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1889466665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2570418630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47883092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2148658506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605238948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1248619905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609169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first</a:t>
                      </a:r>
                      <a:endParaRPr lang="zh-TW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→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BAT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CAT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→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EAT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→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…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→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WAT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27227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912418"/>
              </p:ext>
            </p:extLst>
          </p:nvPr>
        </p:nvGraphicFramePr>
        <p:xfrm>
          <a:off x="1860405" y="4070261"/>
          <a:ext cx="847119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746">
                  <a:extLst>
                    <a:ext uri="{9D8B030D-6E8A-4147-A177-3AD203B41FA5}">
                      <a16:colId xmlns:a16="http://schemas.microsoft.com/office/drawing/2014/main" val="3306875496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3796262881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3517687325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139395260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436607352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773689295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2652095350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2136262214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1889466665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2570418630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47883092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2148658506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605238948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1248619905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609169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first</a:t>
                      </a:r>
                      <a:endParaRPr lang="zh-TW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→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BAT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CAT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→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EAT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→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…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→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WAT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272276"/>
                  </a:ext>
                </a:extLst>
              </a:tr>
              <a:tr h="370840"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　　　     　↑</a:t>
                      </a:r>
                      <a:r>
                        <a:rPr lang="en-US" altLang="zh-TW" sz="1600" dirty="0" smtClean="0"/>
                        <a:t>_________________________________________________________________|</a:t>
                      </a:r>
                      <a:endParaRPr lang="zh-TW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141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0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zh-TW" dirty="0" smtClean="0">
                <a:solidFill>
                  <a:prstClr val="white"/>
                </a:solidFill>
                <a:latin typeface="+mn-lt"/>
              </a:rPr>
              <a:t>Circular Lists </a:t>
            </a:r>
            <a:r>
              <a:rPr lang="zh-TW" altLang="en-US" dirty="0" smtClean="0">
                <a:solidFill>
                  <a:prstClr val="white"/>
                </a:solidFill>
                <a:latin typeface="+mn-lt"/>
              </a:rPr>
              <a:t>環狀的鏈結串列</a:t>
            </a:r>
            <a:endParaRPr lang="zh-TW" altLang="en-US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0026" y="2248786"/>
            <a:ext cx="11111948" cy="4013791"/>
          </a:xfrm>
        </p:spPr>
        <p:txBody>
          <a:bodyPr>
            <a:normAutofit/>
          </a:bodyPr>
          <a:lstStyle/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對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circular list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而言，若只有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first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指標，則不論是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insertAtFront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或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insertAtBack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都會花很多時間，其原因是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link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的改變要知道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the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last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node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，而找出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the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last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node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要走訪整個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list.</a:t>
            </a:r>
          </a:p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附帶一提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: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如何知道目前的節點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(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假設叫做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curren</a:t>
            </a:r>
            <a:r>
              <a:rPr lang="en-US" altLang="zh-TW" dirty="0">
                <a:solidFill>
                  <a:prstClr val="white"/>
                </a:solidFill>
                <a:latin typeface="Calibri" panose="020F0502020204030204"/>
              </a:rPr>
              <a:t>t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)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是否為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the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last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node?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可用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current-&gt;link == first</a:t>
            </a:r>
          </a:p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對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circular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list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而言，會多存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last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指標，或著就只存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last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指標，那麼不論是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insertAtFront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或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insertAtBack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都可以在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O(1)time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完成。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Linked Lists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126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zh-TW" dirty="0" smtClean="0">
                <a:solidFill>
                  <a:prstClr val="white"/>
                </a:solidFill>
                <a:latin typeface="+mn-lt"/>
              </a:rPr>
              <a:t>Doubly Linked Lists </a:t>
            </a:r>
            <a:r>
              <a:rPr lang="zh-TW" altLang="en-US" dirty="0" smtClean="0">
                <a:solidFill>
                  <a:prstClr val="white"/>
                </a:solidFill>
                <a:latin typeface="+mn-lt"/>
              </a:rPr>
              <a:t>雙鏈結串列</a:t>
            </a:r>
            <a:endParaRPr lang="zh-TW" altLang="en-US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0026" y="2248786"/>
            <a:ext cx="11111948" cy="4013791"/>
          </a:xfrm>
        </p:spPr>
        <p:txBody>
          <a:bodyPr>
            <a:normAutofit/>
          </a:bodyPr>
          <a:lstStyle/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對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singly linked list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而言，要刪除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x 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就需要知道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x 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的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predecessor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，但是對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singly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linked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list 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而言，要知道一個節點的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predecessor 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並不容易，要從頭慢慢走訪。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對有些問題而言，雙向的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(doubly) linked list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是較好的選擇。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對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doubly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linked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list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而言，幾乎都會加上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header node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而且變成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circular.</a:t>
            </a: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doubly linked list 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的節點至少有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3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個欄位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(fields),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書上取為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data,left,right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.</a:t>
            </a:r>
          </a:p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若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x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指向某節點，則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x equals to x-&gt;left-&gt;right equals to x-&gt;right-&gt;left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Linked Lists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334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zh-TW" altLang="en-US" dirty="0">
                <a:solidFill>
                  <a:prstClr val="white"/>
                </a:solidFill>
                <a:latin typeface="+mn-lt"/>
              </a:rPr>
              <a:t>作業</a:t>
            </a:r>
            <a:r>
              <a:rPr lang="en-US" altLang="zh-TW" dirty="0" smtClean="0">
                <a:solidFill>
                  <a:prstClr val="white"/>
                </a:solidFill>
                <a:latin typeface="+mn-lt"/>
              </a:rPr>
              <a:t>4:</a:t>
            </a:r>
            <a:r>
              <a:rPr lang="zh-TW" altLang="en-US" dirty="0" smtClean="0">
                <a:solidFill>
                  <a:prstClr val="white"/>
                </a:solidFill>
                <a:latin typeface="+mn-lt"/>
              </a:rPr>
              <a:t>實作 </a:t>
            </a:r>
            <a:r>
              <a:rPr lang="en-US" altLang="zh-TW" dirty="0" smtClean="0">
                <a:solidFill>
                  <a:prstClr val="white"/>
                </a:solidFill>
                <a:latin typeface="+mn-lt"/>
              </a:rPr>
              <a:t>Radix sort</a:t>
            </a:r>
            <a:endParaRPr lang="zh-TW" altLang="en-US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0026" y="2248786"/>
            <a:ext cx="11111948" cy="4013791"/>
          </a:xfrm>
        </p:spPr>
        <p:txBody>
          <a:bodyPr>
            <a:normAutofit/>
          </a:bodyPr>
          <a:lstStyle/>
          <a:p>
            <a:pPr lvl="0"/>
            <a:r>
              <a:rPr lang="zh-TW" altLang="en-US" sz="2400" dirty="0">
                <a:solidFill>
                  <a:prstClr val="white"/>
                </a:solidFill>
                <a:latin typeface="Calibri" panose="020F0502020204030204"/>
              </a:rPr>
              <a:t>說明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：吾人想利用 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radix sort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 進行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PR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值的排序，其中每個人的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PR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值為一個小數，整數部份介於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0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到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99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之間，小數部份只有一位。每次排序先輸入欲排序的人數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(&lt;100000)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，而後輸入每個人的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PR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值進行排序。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(100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分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)</a:t>
            </a:r>
          </a:p>
          <a:p>
            <a:pPr lvl="0"/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舉例：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輸入：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10 27.1 9.3 3.3 98.4 5.5 30.6 20 17.9 85.9 0.9</a:t>
            </a: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zh-TW" altLang="en-US" sz="2400" dirty="0">
                <a:solidFill>
                  <a:prstClr val="white"/>
                </a:solidFill>
                <a:latin typeface="Calibri" panose="020F0502020204030204"/>
              </a:rPr>
              <a:t>輸出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：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0.9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3.3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5.5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9.3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17.9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20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27.1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30.6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85.9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98.4</a:t>
            </a:r>
            <a:endParaRPr lang="en-US" altLang="zh-TW" sz="2400" dirty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限制：需使用 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linked list 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儲存資料、</a:t>
            </a:r>
            <a:r>
              <a:rPr lang="zh-TW" altLang="en-US" sz="2400" dirty="0">
                <a:solidFill>
                  <a:prstClr val="white"/>
                </a:solidFill>
                <a:latin typeface="Calibri" panose="020F0502020204030204"/>
              </a:rPr>
              <a:t>函式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庫只能使用 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iostream</a:t>
            </a:r>
            <a:endParaRPr lang="en-US" altLang="zh-TW" sz="2400" dirty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加分：重複執行直到使用者輸入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0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人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(10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分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)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，將所有變數和函式都包在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class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內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(10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分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Linked Lists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92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zh-TW" dirty="0" smtClean="0"/>
              <a:t>Singly Linked Lists(also called Chains)</a:t>
            </a:r>
            <a:endParaRPr lang="zh-TW" altLang="en-US" dirty="0">
              <a:solidFill>
                <a:prstClr val="white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40026" y="2248786"/>
                <a:ext cx="11111948" cy="4013791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zh-TW" altLang="en-US" dirty="0" smtClean="0">
                    <a:solidFill>
                      <a:prstClr val="white"/>
                    </a:solidFill>
                    <a:latin typeface="Calibri" panose="020F0502020204030204"/>
                  </a:rPr>
                  <a:t>我們之前學的資料結構</a:t>
                </a:r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(</a:t>
                </a:r>
                <a:r>
                  <a:rPr lang="en-US" altLang="zh-TW" dirty="0" err="1" smtClean="0">
                    <a:solidFill>
                      <a:prstClr val="white"/>
                    </a:solidFill>
                    <a:latin typeface="Calibri" panose="020F0502020204030204"/>
                  </a:rPr>
                  <a:t>array,stack,queue,matrix</a:t>
                </a:r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…)</a:t>
                </a:r>
                <a:r>
                  <a:rPr lang="zh-TW" altLang="en-US" dirty="0" smtClean="0">
                    <a:solidFill>
                      <a:prstClr val="white"/>
                    </a:solidFill>
                    <a:latin typeface="Calibri" panose="020F0502020204030204"/>
                  </a:rPr>
                  <a:t>用的是</a:t>
                </a:r>
                <a:r>
                  <a:rPr lang="en-US" altLang="zh-TW" b="1" dirty="0" smtClean="0">
                    <a:solidFill>
                      <a:prstClr val="white"/>
                    </a:solidFill>
                    <a:latin typeface="Calibri" panose="020F0502020204030204"/>
                  </a:rPr>
                  <a:t>sequential representation</a:t>
                </a:r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(</a:t>
                </a:r>
                <a:r>
                  <a:rPr lang="zh-TW" altLang="en-US" dirty="0" smtClean="0">
                    <a:solidFill>
                      <a:prstClr val="white"/>
                    </a:solidFill>
                    <a:latin typeface="Calibri" panose="020F0502020204030204"/>
                  </a:rPr>
                  <a:t>循序表示法</a:t>
                </a:r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)</a:t>
                </a:r>
                <a:r>
                  <a:rPr lang="zh-TW" altLang="en-US" dirty="0" smtClean="0">
                    <a:solidFill>
                      <a:prstClr val="white"/>
                    </a:solidFill>
                    <a:latin typeface="Calibri" panose="020F0502020204030204"/>
                  </a:rPr>
                  <a:t>，特性是：</a:t>
                </a:r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successive elements of a list are located a fixed distance apart.</a:t>
                </a:r>
                <a:r>
                  <a:rPr lang="zh-TW" altLang="en-US" dirty="0" smtClean="0">
                    <a:solidFill>
                      <a:prstClr val="white"/>
                    </a:solidFill>
                    <a:latin typeface="Calibri" panose="020F0502020204030204"/>
                  </a:rPr>
                  <a:t>例如：</a:t>
                </a:r>
                <a:endParaRPr lang="en-US" altLang="zh-TW" dirty="0" smtClean="0">
                  <a:solidFill>
                    <a:prstClr val="white"/>
                  </a:solidFill>
                  <a:latin typeface="Calibri" panose="020F0502020204030204"/>
                </a:endParaRPr>
              </a:p>
              <a:p>
                <a:pPr lvl="0"/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1.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 is stored at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 is stored at location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.</a:t>
                </a:r>
              </a:p>
              <a:p>
                <a:pPr lvl="0"/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2. If the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i="1" dirty="0" smtClean="0">
                    <a:solidFill>
                      <a:prstClr val="white"/>
                    </a:solidFill>
                    <a:latin typeface="Calibri" panose="020F0502020204030204"/>
                  </a:rPr>
                  <a:t>-th </a:t>
                </a:r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element in a queue is stored at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, then the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TW" i="1" dirty="0">
                    <a:solidFill>
                      <a:prstClr val="white"/>
                    </a:solidFill>
                    <a:latin typeface="Calibri" panose="020F0502020204030204"/>
                  </a:rPr>
                  <a:t>-</a:t>
                </a:r>
                <a:r>
                  <a:rPr lang="en-US" altLang="zh-TW" i="1" dirty="0" err="1" smtClean="0">
                    <a:solidFill>
                      <a:prstClr val="white"/>
                    </a:solidFill>
                    <a:latin typeface="Calibri" panose="020F0502020204030204"/>
                  </a:rPr>
                  <a:t>th</a:t>
                </a:r>
                <a:r>
                  <a:rPr lang="en-US" altLang="zh-TW" i="1" dirty="0" smtClean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element is stored at location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TW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 for circular representation.</a:t>
                </a:r>
              </a:p>
              <a:p>
                <a:pPr lvl="0"/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3. If the topmost element of a stack is at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, then the element beneath it is at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TW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026" y="2248786"/>
                <a:ext cx="11111948" cy="4013791"/>
              </a:xfrm>
              <a:blipFill>
                <a:blip r:embed="rId2"/>
                <a:stretch>
                  <a:fillRect l="-988" t="-2888" r="-4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Linked Lists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3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zh-TW" dirty="0" smtClean="0"/>
              <a:t>Singly Linked Lists(also called Chains)</a:t>
            </a:r>
            <a:endParaRPr lang="zh-TW" altLang="en-US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0026" y="2248786"/>
            <a:ext cx="11111948" cy="4013791"/>
          </a:xfrm>
        </p:spPr>
        <p:txBody>
          <a:bodyPr>
            <a:normAutofit/>
          </a:bodyPr>
          <a:lstStyle/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For sequential representation, insertion and deletion of arbitrary elements become expensive(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可能要做很多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data movements).</a:t>
            </a: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For example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：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BAT,CAT,EAT,FAT,HAT,JAT,LAT,MAT,OAT,PAT,RAT,SAT,VAT,WAT</a:t>
            </a: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Insert GAT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：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Delete LAT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：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altLang="zh-TW" b="1" dirty="0" smtClean="0">
                <a:solidFill>
                  <a:prstClr val="white"/>
                </a:solidFill>
                <a:latin typeface="Calibri" panose="020F0502020204030204"/>
              </a:rPr>
              <a:t>In sequential representation, physical order is the same as logical order.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Linked Lists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00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zh-TW" dirty="0" smtClean="0"/>
              <a:t>Singly Linked Lists(also called Chains)</a:t>
            </a:r>
            <a:endParaRPr lang="zh-TW" altLang="en-US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0026" y="2248786"/>
            <a:ext cx="5943901" cy="4013791"/>
          </a:xfrm>
        </p:spPr>
        <p:txBody>
          <a:bodyPr>
            <a:normAutofit/>
          </a:bodyPr>
          <a:lstStyle/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Chapter 4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要學的資料結構用的是 </a:t>
            </a:r>
            <a:r>
              <a:rPr lang="en-US" altLang="zh-TW" b="1" dirty="0" smtClean="0">
                <a:solidFill>
                  <a:prstClr val="white"/>
                </a:solidFill>
                <a:latin typeface="Calibri" panose="020F0502020204030204"/>
              </a:rPr>
              <a:t>linked representation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(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鏈結表示法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).</a:t>
            </a: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Linked representation 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解決了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sequential representation 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怕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insert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和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delete 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的問題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.</a:t>
            </a:r>
          </a:p>
          <a:p>
            <a:pPr lvl="0"/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它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的特性是：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successive elements of a list may be placed anywhere in memory.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Linked Lists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69583"/>
              </p:ext>
            </p:extLst>
          </p:nvPr>
        </p:nvGraphicFramePr>
        <p:xfrm>
          <a:off x="8279478" y="1767918"/>
          <a:ext cx="1645920" cy="435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787">
                  <a:extLst>
                    <a:ext uri="{9D8B030D-6E8A-4147-A177-3AD203B41FA5}">
                      <a16:colId xmlns:a16="http://schemas.microsoft.com/office/drawing/2014/main" val="1187474062"/>
                    </a:ext>
                  </a:extLst>
                </a:gridCol>
                <a:gridCol w="629492">
                  <a:extLst>
                    <a:ext uri="{9D8B030D-6E8A-4147-A177-3AD203B41FA5}">
                      <a16:colId xmlns:a16="http://schemas.microsoft.com/office/drawing/2014/main" val="1102395450"/>
                    </a:ext>
                  </a:extLst>
                </a:gridCol>
                <a:gridCol w="548641">
                  <a:extLst>
                    <a:ext uri="{9D8B030D-6E8A-4147-A177-3AD203B41FA5}">
                      <a16:colId xmlns:a16="http://schemas.microsoft.com/office/drawing/2014/main" val="208296822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data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link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3368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HAT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15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1900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5874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CAT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9911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EAT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4968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7903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8873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WAT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392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BAT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4935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FAT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70468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9885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VAT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0951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…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…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23528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69670"/>
              </p:ext>
            </p:extLst>
          </p:nvPr>
        </p:nvGraphicFramePr>
        <p:xfrm>
          <a:off x="1423359" y="6262577"/>
          <a:ext cx="84711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746">
                  <a:extLst>
                    <a:ext uri="{9D8B030D-6E8A-4147-A177-3AD203B41FA5}">
                      <a16:colId xmlns:a16="http://schemas.microsoft.com/office/drawing/2014/main" val="3306875496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3796262881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3517687325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139395260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436607352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773689295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2652095350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2136262214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1889466665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2570418630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47883092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2148658506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605238948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1248619905"/>
                    </a:ext>
                  </a:extLst>
                </a:gridCol>
                <a:gridCol w="564746">
                  <a:extLst>
                    <a:ext uri="{9D8B030D-6E8A-4147-A177-3AD203B41FA5}">
                      <a16:colId xmlns:a16="http://schemas.microsoft.com/office/drawing/2014/main" val="609169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first</a:t>
                      </a:r>
                      <a:endParaRPr lang="zh-TW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→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BAT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CAT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→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EAT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→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…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→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WAT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272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zh-TW" dirty="0" smtClean="0"/>
              <a:t>Singly Linked Lists(also called Chains)</a:t>
            </a:r>
            <a:endParaRPr lang="zh-TW" altLang="en-US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Linked Lists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9082" r="187" b="11787"/>
          <a:stretch/>
        </p:blipFill>
        <p:spPr>
          <a:xfrm>
            <a:off x="2440222" y="1835425"/>
            <a:ext cx="7311556" cy="480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0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zh-TW" dirty="0" smtClean="0"/>
              <a:t>Singly Linked Lists(also called Chains)</a:t>
            </a:r>
            <a:endParaRPr lang="zh-TW" altLang="en-US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0026" y="2248786"/>
            <a:ext cx="11111948" cy="4013791"/>
          </a:xfrm>
        </p:spPr>
        <p:txBody>
          <a:bodyPr>
            <a:normAutofit/>
          </a:bodyPr>
          <a:lstStyle/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In linked representation, physical order may not be the same as logical order.</a:t>
            </a: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Linked representation 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也有其缺點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: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怕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random access,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同時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,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存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links 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也要額外花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memory.</a:t>
            </a:r>
            <a:endParaRPr lang="en-US" altLang="zh-TW" b="1" dirty="0" smtClea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Linked Lists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4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zh-TW" dirty="0" smtClean="0"/>
              <a:t>Singly Linked Lists(also called Chains)</a:t>
            </a:r>
            <a:endParaRPr lang="zh-TW" altLang="en-US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0026" y="2248786"/>
            <a:ext cx="11111948" cy="4476210"/>
          </a:xfrm>
        </p:spPr>
        <p:txBody>
          <a:bodyPr>
            <a:normAutofit/>
          </a:bodyPr>
          <a:lstStyle/>
          <a:p>
            <a:pPr lvl="0"/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To insert the data item GAT between FAT and HAT, the following steps are adequate:</a:t>
            </a: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1. Get a node (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say,</a:t>
            </a:r>
            <a:r>
              <a:rPr lang="en-US" altLang="zh-TW" dirty="0" err="1" smtClean="0">
                <a:solidFill>
                  <a:srgbClr val="00B0F0"/>
                </a:solidFill>
                <a:latin typeface="Calibri" panose="020F0502020204030204"/>
              </a:rPr>
              <a:t>a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) that is currently unused.</a:t>
            </a: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2. Set data field of </a:t>
            </a:r>
            <a:r>
              <a:rPr lang="en-US" altLang="zh-TW" dirty="0" smtClean="0">
                <a:solidFill>
                  <a:srgbClr val="00B0F0"/>
                </a:solidFill>
                <a:latin typeface="Calibri" panose="020F0502020204030204"/>
              </a:rPr>
              <a:t>a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 to GAT.</a:t>
            </a: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3. Set link field of </a:t>
            </a:r>
            <a:r>
              <a:rPr lang="en-US" altLang="zh-TW" dirty="0" smtClean="0">
                <a:solidFill>
                  <a:srgbClr val="00B0F0"/>
                </a:solidFill>
                <a:latin typeface="Calibri" panose="020F0502020204030204"/>
              </a:rPr>
              <a:t>a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 to point to the node after FAT, which contains HAT.(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先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)</a:t>
            </a: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4. Set link field of the node containing FAT to </a:t>
            </a:r>
            <a:r>
              <a:rPr lang="en-US" altLang="zh-TW" dirty="0" smtClean="0">
                <a:solidFill>
                  <a:srgbClr val="00B0F0"/>
                </a:solidFill>
                <a:latin typeface="Calibri" panose="020F0502020204030204"/>
              </a:rPr>
              <a:t>a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.(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後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)</a:t>
            </a:r>
          </a:p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可發現：沒有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data movements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Linked Lists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9903" r="-1167" b="34638"/>
          <a:stretch/>
        </p:blipFill>
        <p:spPr>
          <a:xfrm>
            <a:off x="2666400" y="778565"/>
            <a:ext cx="6859200" cy="230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zh-TW" dirty="0" smtClean="0"/>
              <a:t>Singly Linked Lists(also called Chains)</a:t>
            </a:r>
            <a:endParaRPr lang="zh-TW" altLang="en-US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0026" y="2248786"/>
            <a:ext cx="11111948" cy="4467898"/>
          </a:xfrm>
        </p:spPr>
        <p:txBody>
          <a:bodyPr>
            <a:normAutofit/>
          </a:bodyPr>
          <a:lstStyle/>
          <a:p>
            <a:pPr lvl="0"/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delete:</a:t>
            </a:r>
          </a:p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雖然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GAT 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的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node 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仍指向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HAT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，但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GAT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的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node 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卻已不屬於此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lists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中了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可再次發現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: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沒有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data movements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Linked Lists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8889" r="1282" b="12995"/>
          <a:stretch/>
        </p:blipFill>
        <p:spPr>
          <a:xfrm>
            <a:off x="2449797" y="1851991"/>
            <a:ext cx="7292406" cy="17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20400</TotalTime>
  <Words>2446</Words>
  <Application>Microsoft Office PowerPoint</Application>
  <PresentationFormat>寬螢幕</PresentationFormat>
  <Paragraphs>258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王漢宗顏楷體繁</vt:lpstr>
      <vt:lpstr>新細明體</vt:lpstr>
      <vt:lpstr>Arial</vt:lpstr>
      <vt:lpstr>Calibri</vt:lpstr>
      <vt:lpstr>Cambria Math</vt:lpstr>
      <vt:lpstr>Office 佈景主題</vt:lpstr>
      <vt:lpstr>Linked Lists 鏈結串列</vt:lpstr>
      <vt:lpstr>Linked Lists</vt:lpstr>
      <vt:lpstr>Singly Linked Lists(also called Chains)</vt:lpstr>
      <vt:lpstr>Singly Linked Lists(also called Chains)</vt:lpstr>
      <vt:lpstr>Singly Linked Lists(also called Chains)</vt:lpstr>
      <vt:lpstr>Singly Linked Lists(also called Chains)</vt:lpstr>
      <vt:lpstr>Singly Linked Lists(also called Chains)</vt:lpstr>
      <vt:lpstr>Singly Linked Lists(also called Chains)</vt:lpstr>
      <vt:lpstr>Singly Linked Lists(also called Chains)</vt:lpstr>
      <vt:lpstr>Representing Chains in C++</vt:lpstr>
      <vt:lpstr>Pointer Manipulation in C++(C++裡的指標處理)</vt:lpstr>
      <vt:lpstr>Chain Manipulation Operations</vt:lpstr>
      <vt:lpstr>Chain Manipulation Operations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Circular Lists 環狀的鏈結串列</vt:lpstr>
      <vt:lpstr>Circular Lists 環狀的鏈結串列</vt:lpstr>
      <vt:lpstr>Doubly Linked Lists 雙鏈結串列</vt:lpstr>
      <vt:lpstr>作業4:實作 Radix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數學專題初探</dc:title>
  <dc:creator>林劭原</dc:creator>
  <cp:lastModifiedBy>Shao Yuan Lin</cp:lastModifiedBy>
  <cp:revision>467</cp:revision>
  <dcterms:created xsi:type="dcterms:W3CDTF">2019-12-15T06:05:31Z</dcterms:created>
  <dcterms:modified xsi:type="dcterms:W3CDTF">2021-05-06T01:23:43Z</dcterms:modified>
</cp:coreProperties>
</file>