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25" r:id="rId20"/>
    <p:sldId id="326" r:id="rId21"/>
    <p:sldId id="327" r:id="rId22"/>
    <p:sldId id="329" r:id="rId23"/>
    <p:sldId id="330" r:id="rId24"/>
    <p:sldId id="318" r:id="rId25"/>
    <p:sldId id="319" r:id="rId26"/>
    <p:sldId id="320" r:id="rId27"/>
    <p:sldId id="322" r:id="rId28"/>
    <p:sldId id="324" r:id="rId29"/>
    <p:sldId id="321" r:id="rId30"/>
    <p:sldId id="331" r:id="rId31"/>
    <p:sldId id="33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699"/>
            <a:ext cx="10426700" cy="3063461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Stacks and Queues 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 smtClean="0"/>
              <a:t>堆疊和佇列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76970"/>
            <a:ext cx="9144000" cy="14065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Stack 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堆疊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5670"/>
            <a:ext cx="10515600" cy="446690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is an ordered list in which insertions and deletions are made at one end called the top.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只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能從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top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那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Push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或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Pop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，沒有別種選擇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！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62" y="3219518"/>
            <a:ext cx="7805077" cy="34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Stack 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堆疊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若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stack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，則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叫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the </a:t>
                </a:r>
                <a:r>
                  <a:rPr lang="en-US" altLang="zh-TW" b="1" dirty="0" smtClean="0">
                    <a:solidFill>
                      <a:prstClr val="white"/>
                    </a:solidFill>
                    <a:latin typeface="Calibri" panose="020F0502020204030204"/>
                  </a:rPr>
                  <a:t>bottom element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,</a:t>
                </a:r>
                <a:r>
                  <a:rPr lang="en-US" altLang="zh-TW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叫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the </a:t>
                </a:r>
                <a:r>
                  <a:rPr lang="en-US" altLang="zh-TW" b="1" dirty="0" smtClean="0">
                    <a:solidFill>
                      <a:prstClr val="white"/>
                    </a:solidFill>
                    <a:latin typeface="Calibri" panose="020F0502020204030204"/>
                  </a:rPr>
                  <a:t>top element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.</a:t>
                </a:r>
              </a:p>
              <a:p>
                <a:pPr lvl="0"/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A stack is also known as a </a:t>
                </a:r>
                <a:r>
                  <a:rPr lang="en-US" altLang="zh-TW" b="1" dirty="0" smtClean="0">
                    <a:solidFill>
                      <a:prstClr val="white"/>
                    </a:solidFill>
                    <a:latin typeface="Calibri" panose="020F0502020204030204"/>
                  </a:rPr>
                  <a:t>Last-In-First-Out(LIFO)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list.(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也可寫成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FILO)</a:t>
                </a:r>
              </a:p>
              <a:p>
                <a:pPr lvl="0"/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請參考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Stack(function).cpp</a:t>
                </a:r>
                <a:endParaRPr lang="en-US" altLang="zh-TW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8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is an ordered list in which all </a:t>
            </a:r>
            <a:r>
              <a:rPr lang="en-US" altLang="zh-TW" u="sng" dirty="0" smtClean="0">
                <a:solidFill>
                  <a:prstClr val="white"/>
                </a:solidFill>
                <a:latin typeface="Calibri" panose="020F0502020204030204"/>
              </a:rPr>
              <a:t>insertions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are made </a:t>
            </a:r>
            <a:r>
              <a:rPr lang="en-US" altLang="zh-TW" u="sng" dirty="0" smtClean="0">
                <a:solidFill>
                  <a:prstClr val="white"/>
                </a:solidFill>
                <a:latin typeface="Calibri" panose="020F0502020204030204"/>
              </a:rPr>
              <a:t>at one end(called </a:t>
            </a:r>
            <a:r>
              <a:rPr lang="en-US" altLang="zh-TW" b="1" u="sng" dirty="0" smtClean="0">
                <a:solidFill>
                  <a:prstClr val="white"/>
                </a:solidFill>
                <a:latin typeface="Calibri" panose="020F0502020204030204"/>
              </a:rPr>
              <a:t>rear</a:t>
            </a:r>
            <a:r>
              <a:rPr lang="en-US" altLang="zh-TW" u="sng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and all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delections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are made </a:t>
            </a:r>
            <a:r>
              <a:rPr lang="en-US" altLang="zh-TW" u="sng" dirty="0" smtClean="0">
                <a:solidFill>
                  <a:prstClr val="white"/>
                </a:solidFill>
                <a:latin typeface="Calibri" panose="020F0502020204030204"/>
              </a:rPr>
              <a:t>at different end(called front)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只能從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rear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那端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insert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東西，只能從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front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那端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東西，沒有別種選擇！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4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88" y="116093"/>
            <a:ext cx="6303224" cy="6617101"/>
          </a:xfrm>
        </p:spPr>
      </p:pic>
    </p:spTree>
    <p:extLst>
      <p:ext uri="{BB962C8B-B14F-4D97-AF65-F5344CB8AC3E}">
        <p14:creationId xmlns:p14="http://schemas.microsoft.com/office/powerpoint/2010/main" val="13577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Circular queue</a:t>
            </a:r>
            <a:r>
              <a:rPr lang="zh-TW" altLang="en-US" b="1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會是一個比較好的解決方法。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When an array is viewed as a circle, each array position has a next and a previous position.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The position next to position capacity-1 is 0,and the position that precedes 0 is capacity-1.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queue[capacity-1]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下一個位置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queue[0]</a:t>
            </a: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queue[0]               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的前一個位置是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queue[capacity-1]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概念上是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circular 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實作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上仍然是儲存在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queue[0],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queue[1],…queue[capacity-1]</a:t>
            </a:r>
          </a:p>
          <a:p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下面的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code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讓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circular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得以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實現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if(rear == capacity-1) rear = 0;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else rear++;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課本有討論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front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應該放在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the front element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或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position one counterclockwise(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逆時針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 from the front element.</a:t>
            </a: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我們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假設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不會滿，所以讓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front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position one counterclockwise(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逆時針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) from the front element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又叫做</a:t>
            </a:r>
            <a:r>
              <a:rPr lang="en-US" altLang="zh-TW" b="1" dirty="0" smtClean="0">
                <a:solidFill>
                  <a:prstClr val="white"/>
                </a:solidFill>
                <a:latin typeface="Calibri" panose="020F0502020204030204"/>
              </a:rPr>
              <a:t>First-In-First-Out(FIFO)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list.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79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22" y="745435"/>
            <a:ext cx="9178156" cy="5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>
                <a:solidFill>
                  <a:prstClr val="white"/>
                </a:solidFill>
                <a:latin typeface="+mn-lt"/>
              </a:rPr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請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參考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Queue(function</a:t>
            </a:r>
            <a:r>
              <a:rPr lang="en-US" altLang="zh-TW" smtClean="0">
                <a:solidFill>
                  <a:prstClr val="white"/>
                </a:solidFill>
                <a:latin typeface="Calibri" panose="020F0502020204030204"/>
              </a:rPr>
              <a:t>).cpp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A Mazing Problem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迷宮問題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用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a 2-dim array maze[m][p]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表迷宮，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0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表可走，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表不可走，且可以走斜的。入口在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maze[1][1]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，出口在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maze[m][p]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。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程式的目的是要找出一條從入口到出口的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路徑。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63556"/>
              </p:ext>
            </p:extLst>
          </p:nvPr>
        </p:nvGraphicFramePr>
        <p:xfrm>
          <a:off x="2856000" y="3641034"/>
          <a:ext cx="6480000" cy="306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39">
                  <a:extLst>
                    <a:ext uri="{9D8B030D-6E8A-4147-A177-3AD203B41FA5}">
                      <a16:colId xmlns:a16="http://schemas.microsoft.com/office/drawing/2014/main" val="1200526903"/>
                    </a:ext>
                  </a:extLst>
                </a:gridCol>
                <a:gridCol w="289761">
                  <a:extLst>
                    <a:ext uri="{9D8B030D-6E8A-4147-A177-3AD203B41FA5}">
                      <a16:colId xmlns:a16="http://schemas.microsoft.com/office/drawing/2014/main" val="10229982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523889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184761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419798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915886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0722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0288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96463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211180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025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751982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587176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08635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81203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80934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070941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 smtClean="0"/>
                        <a:t>entrance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0126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017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3393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9155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0017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7622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34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0054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628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2442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1895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smtClean="0"/>
                        <a:t>0</a:t>
                      </a:r>
                      <a:endParaRPr lang="zh-TW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exit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85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latin typeface="+mn-lt"/>
              </a:rPr>
              <a:t>Templates in C++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5459" y="1913284"/>
            <a:ext cx="10981082" cy="4349294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 smtClean="0"/>
              <a:t>為何要有</a:t>
            </a:r>
            <a:r>
              <a:rPr lang="en-US" altLang="zh-TW" dirty="0" smtClean="0"/>
              <a:t>templates?</a:t>
            </a:r>
          </a:p>
          <a:p>
            <a:pPr algn="just"/>
            <a:r>
              <a:rPr lang="zh-TW" altLang="en-US" dirty="0" smtClean="0"/>
              <a:t>比如上週教的排序法，將</a:t>
            </a:r>
            <a:r>
              <a:rPr lang="zh-TW" altLang="en-US" dirty="0"/>
              <a:t>輸入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integers</a:t>
            </a:r>
            <a:r>
              <a:rPr lang="zh-TW" altLang="en-US" dirty="0"/>
              <a:t>由小到大</a:t>
            </a:r>
            <a:r>
              <a:rPr lang="zh-TW" altLang="en-US" dirty="0" smtClean="0"/>
              <a:t>排序。如果我們現在需要一個排序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floats</a:t>
            </a:r>
            <a:r>
              <a:rPr lang="zh-TW" altLang="en-US" dirty="0" smtClean="0"/>
              <a:t>的程式，則我們可以將程式中儲存資料的陣列宣告由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</a:t>
            </a:r>
            <a:r>
              <a:rPr lang="zh-TW" altLang="en-US" dirty="0"/>
              <a:t>這種做法會寫出另一個</a:t>
            </a:r>
            <a:r>
              <a:rPr lang="en-US" altLang="zh-TW" dirty="0"/>
              <a:t>sort</a:t>
            </a:r>
            <a:r>
              <a:rPr lang="zh-TW" altLang="en-US" dirty="0"/>
              <a:t>的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然而這個新出爐的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程式和原本的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程式，除了有些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被改成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，幾乎是一模一樣，為什麼浪費力氣重複寫幾乎一模一樣的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兩次呢</a:t>
            </a:r>
            <a:r>
              <a:rPr lang="en-US" altLang="zh-TW" dirty="0" smtClean="0"/>
              <a:t>?</a:t>
            </a:r>
          </a:p>
          <a:p>
            <a:pPr algn="just"/>
            <a:r>
              <a:rPr lang="zh-TW" altLang="en-US" dirty="0" smtClean="0"/>
              <a:t>利用</a:t>
            </a:r>
            <a:r>
              <a:rPr lang="en-US" altLang="zh-TW" dirty="0" smtClean="0"/>
              <a:t>templates</a:t>
            </a:r>
            <a:r>
              <a:rPr lang="zh-TW" altLang="en-US" dirty="0" smtClean="0"/>
              <a:t>，我們可製作</a:t>
            </a:r>
            <a:r>
              <a:rPr lang="en-US" altLang="zh-TW" dirty="0" smtClean="0"/>
              <a:t>template function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template class</a:t>
            </a:r>
            <a:r>
              <a:rPr lang="zh-TW" altLang="en-US" dirty="0" smtClean="0"/>
              <a:t>，這些都是</a:t>
            </a:r>
            <a:r>
              <a:rPr lang="zh-TW" altLang="en-US" dirty="0"/>
              <a:t>「</a:t>
            </a:r>
            <a:r>
              <a:rPr lang="zh-TW" altLang="en-US" dirty="0" smtClean="0"/>
              <a:t>模板」，「模板」讓我們不必重複寫幾乎一模一樣的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兩次。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A Mazing Problem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迷宮問題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程式技巧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：設置圍牆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將迷宮外圍包圍一圈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，迷宮變成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maze[m+2][p+2]</a:t>
            </a: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若目前在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maze[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][j]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，則下一位置有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種可能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事實上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，有些位置的下一位置並沒有 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8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可能！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為避免檢查這些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border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conditions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，將迷宮外面包圍一圈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，表示不可走。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31516"/>
              </p:ext>
            </p:extLst>
          </p:nvPr>
        </p:nvGraphicFramePr>
        <p:xfrm>
          <a:off x="8909878" y="2345181"/>
          <a:ext cx="2848113" cy="2407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71">
                  <a:extLst>
                    <a:ext uri="{9D8B030D-6E8A-4147-A177-3AD203B41FA5}">
                      <a16:colId xmlns:a16="http://schemas.microsoft.com/office/drawing/2014/main" val="1676970856"/>
                    </a:ext>
                  </a:extLst>
                </a:gridCol>
                <a:gridCol w="949371">
                  <a:extLst>
                    <a:ext uri="{9D8B030D-6E8A-4147-A177-3AD203B41FA5}">
                      <a16:colId xmlns:a16="http://schemas.microsoft.com/office/drawing/2014/main" val="1097210290"/>
                    </a:ext>
                  </a:extLst>
                </a:gridCol>
                <a:gridCol w="949371">
                  <a:extLst>
                    <a:ext uri="{9D8B030D-6E8A-4147-A177-3AD203B41FA5}">
                      <a16:colId xmlns:a16="http://schemas.microsoft.com/office/drawing/2014/main" val="1795665357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NW</a:t>
                      </a:r>
                    </a:p>
                    <a:p>
                      <a:pPr algn="ctr"/>
                      <a:r>
                        <a:rPr lang="en-US" altLang="zh-TW" dirty="0" smtClean="0"/>
                        <a:t>[i-1][j-1]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</a:p>
                    <a:p>
                      <a:pPr algn="ctr"/>
                      <a:r>
                        <a:rPr lang="en-US" altLang="zh-TW" dirty="0" smtClean="0"/>
                        <a:t>[i-1][j]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</a:t>
                      </a:r>
                    </a:p>
                    <a:p>
                      <a:pPr algn="ctr"/>
                      <a:r>
                        <a:rPr lang="en-US" altLang="zh-TW" dirty="0" smtClean="0"/>
                        <a:t>[i-1][j+1]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938340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][j-1]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][j]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][j+1]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444695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[i+1][j-1]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[i+1][j]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[i-1][j+1]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2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A Mazing Problem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迷宮問題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程式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技巧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：事先將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種可能的走法存好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struct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offsets{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a,b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struct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結構可以一次宣告不同資料型態的變數，此時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offsets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為資料型態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enum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directions{N,NE,E,SE,S,SW,W,NW};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相當於寫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const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N=0,NE=1,…,NW=7;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offsets move[8];</a:t>
            </a: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以目前在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[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][j]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，下一位置向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SW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走到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[g][h]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來看，程式碼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g =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+ move[SW].a;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h = j + move[SW].b;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25605"/>
              </p:ext>
            </p:extLst>
          </p:nvPr>
        </p:nvGraphicFramePr>
        <p:xfrm>
          <a:off x="8756371" y="4098235"/>
          <a:ext cx="2538021" cy="2622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003">
                  <a:extLst>
                    <a:ext uri="{9D8B030D-6E8A-4147-A177-3AD203B41FA5}">
                      <a16:colId xmlns:a16="http://schemas.microsoft.com/office/drawing/2014/main" val="3087124536"/>
                    </a:ext>
                  </a:extLst>
                </a:gridCol>
                <a:gridCol w="965991">
                  <a:extLst>
                    <a:ext uri="{9D8B030D-6E8A-4147-A177-3AD203B41FA5}">
                      <a16:colId xmlns:a16="http://schemas.microsoft.com/office/drawing/2014/main" val="2697290851"/>
                    </a:ext>
                  </a:extLst>
                </a:gridCol>
                <a:gridCol w="988027">
                  <a:extLst>
                    <a:ext uri="{9D8B030D-6E8A-4147-A177-3AD203B41FA5}">
                      <a16:colId xmlns:a16="http://schemas.microsoft.com/office/drawing/2014/main" val="2795792005"/>
                    </a:ext>
                  </a:extLst>
                </a:gridCol>
              </a:tblGrid>
              <a:tr h="290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q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move[q].a</a:t>
                      </a:r>
                      <a:endParaRPr lang="zh-TW" altLang="en-US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move[q].b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12584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N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0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6180724"/>
                  </a:ext>
                </a:extLst>
              </a:tr>
              <a:tr h="305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NE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9279612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E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0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8208259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SE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5017253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S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0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9391002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SW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473025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S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0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7919221"/>
                  </a:ext>
                </a:extLst>
              </a:tr>
              <a:tr h="251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NW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-1</a:t>
                      </a:r>
                      <a:endParaRPr lang="zh-TW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A Mazing Problem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迷宮問題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程式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技巧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：用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記錄過程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由於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有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個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走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法可選，而我們也不知道哪一種走法能到出口，因此用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記錄過程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中儲存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x,y,dir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x,y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為位置，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dir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為應嘗試的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direction(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注意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不是記錄之前的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direction)</a:t>
            </a:r>
          </a:p>
          <a:p>
            <a:pPr lvl="0"/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struct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Items{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	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x,y,dir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0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A Mazing Problem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迷宮問題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程式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技巧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為避免重複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走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回頭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利用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array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mark[m+2][p+2]</a:t>
            </a: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程式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技巧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5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下一步的走法依順時針方向考慮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開始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,i.e.,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dir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=0,1,2,...,7,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才不至於漏掉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solution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你有兩個作業可以選擇。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排行程問題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迷宮問題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(1)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較容易，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(2)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較困難，兩個都完成的可獲得額外加分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其中作業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2(2)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有部分程式碼已經完成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請參考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Maze.cpp)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，可以直接把缺的地方補上，也可以自己重新寫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6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2(1):</a:t>
            </a:r>
            <a:r>
              <a:rPr lang="zh-TW" altLang="en-US" sz="6000" dirty="0" smtClean="0"/>
              <a:t>排行程問題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即將退休的林老師每天都有忙不完的工作，因此想在不同情境底下安排每天需要完成的事情。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情境一：他認為臨時進來的事情應該比較緊急，因此有新的工作時，會優先完成較新的工作，較新的工作完成後才完成較舊的工作，已知他每天早上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7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點開始工作，且工作輸入有照開始時間排序。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(50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輸入：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工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作項目數量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的開始時間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的持續時間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開始時間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持續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時間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…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開始時間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持續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時間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輸出：每個時段進行的工作，如果該時段沒有工作，則顯示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break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5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2(1):</a:t>
            </a:r>
            <a:r>
              <a:rPr lang="zh-TW" altLang="en-US" sz="6000" dirty="0" smtClean="0"/>
              <a:t>排行程問題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即將退休的林老師每天都有忙不完的工作，因此想在不同情境底下安排每天需要完成的事情。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(ii)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情境二：他認為應該尊重優先被要求的工作，因此有新工作時，會優先完成正在進行的工作，才完成較新的工作，如果沒有正在進行的工作，則馬上處理。已知他每天早上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7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點開始工作 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，且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工作輸入有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照開始時間排序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。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(50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輸入：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工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作項目數量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的開始時間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的持續時間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開始時間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持續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時間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…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的名稱 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開始時間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工作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持續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時間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輸出：每個時段進行的工作，如果該時段沒有工作，則顯示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break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4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2(1):</a:t>
            </a:r>
            <a:r>
              <a:rPr lang="zh-TW" altLang="en-US" sz="6000" dirty="0" smtClean="0"/>
              <a:t>排行程問題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8127" y="2025613"/>
            <a:ext cx="5052038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例如：情境一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輸入：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3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breakfast 0700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30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read 0800 90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drinkwater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0900 5</a:t>
            </a:r>
          </a:p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輸出：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0700-0730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breakfast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0730-0800 break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0800-0900 read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0900-0905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drinkwater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0905-0935 read</a:t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0935-2400 break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517110" y="2025613"/>
            <a:ext cx="5052038" cy="479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例如：情境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二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輸入：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breakfast 0700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30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read 0800 90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drinkwater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0900 5</a:t>
            </a:r>
          </a:p>
          <a:p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輸出：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0700-0730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breakfast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0730-0800 break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0800-0930 read</a:t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0930-0935 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drinkwater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0935-2400 break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18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2(1):</a:t>
            </a:r>
            <a:r>
              <a:rPr lang="zh-TW" altLang="en-US" sz="6000" dirty="0" smtClean="0"/>
              <a:t>排行程問題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加分題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(20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分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：工作輸入沒有依照開始時間排序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2(2):</a:t>
            </a:r>
            <a:r>
              <a:rPr lang="zh-TW" altLang="en-US" sz="6000" dirty="0" smtClean="0"/>
              <a:t>迷宮</a:t>
            </a:r>
            <a:r>
              <a:rPr lang="zh-TW" altLang="en-US" sz="6000" dirty="0" smtClean="0"/>
              <a:t>問題</a:t>
            </a:r>
            <a:r>
              <a:rPr lang="en-US" altLang="zh-TW" sz="6000" dirty="0" smtClean="0"/>
              <a:t>(100</a:t>
            </a:r>
            <a:r>
              <a:rPr lang="zh-TW" altLang="en-US" sz="6000" dirty="0" smtClean="0"/>
              <a:t>分</a:t>
            </a:r>
            <a:r>
              <a:rPr lang="en-US" altLang="zh-TW" sz="6000" dirty="0" smtClean="0"/>
              <a:t>)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輸入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：迷宮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輸出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：一條從入口到出口的路徑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99022"/>
              </p:ext>
            </p:extLst>
          </p:nvPr>
        </p:nvGraphicFramePr>
        <p:xfrm>
          <a:off x="3458029" y="1906208"/>
          <a:ext cx="62496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577418229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680679901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907086254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256379574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248978668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006022142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989071503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671593446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408495516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2182986161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341505992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97247834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410540145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68745223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entrance</a:t>
                      </a: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7690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4166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27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449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8547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3032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31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140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752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530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129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smtClean="0"/>
                        <a:t>exit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3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latin typeface="+mn-lt"/>
              </a:rPr>
              <a:t>pseudo code of </a:t>
            </a:r>
            <a:r>
              <a:rPr lang="en-US" altLang="zh-TW" sz="6000" dirty="0">
                <a:latin typeface="+mn-lt"/>
              </a:rPr>
              <a:t>selection </a:t>
            </a:r>
            <a:r>
              <a:rPr lang="en-US" altLang="zh-TW" sz="6000" dirty="0" smtClean="0">
                <a:latin typeface="+mn-lt"/>
              </a:rPr>
              <a:t>sort(original)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function 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Selection_sort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(array, length) {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for(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i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from 0 to length-1){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j=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i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for(k from i+1 to length-1)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     if (array[k] &lt; array[j]) j=k;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swap(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);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}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}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8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2(2):</a:t>
            </a:r>
            <a:r>
              <a:rPr lang="zh-TW" altLang="en-US" sz="6000" dirty="0" smtClean="0"/>
              <a:t>迷宮</a:t>
            </a:r>
            <a:r>
              <a:rPr lang="zh-TW" altLang="en-US" sz="6000" dirty="0" smtClean="0"/>
              <a:t>問題</a:t>
            </a:r>
            <a:r>
              <a:rPr lang="en-US" altLang="zh-TW" sz="6000" dirty="0" smtClean="0"/>
              <a:t>(</a:t>
            </a:r>
            <a:r>
              <a:rPr lang="zh-TW" altLang="en-US" sz="6000" dirty="0"/>
              <a:t>加分</a:t>
            </a:r>
            <a:r>
              <a:rPr lang="zh-TW" altLang="en-US" sz="6000" dirty="0" smtClean="0"/>
              <a:t>題</a:t>
            </a:r>
            <a:r>
              <a:rPr lang="en-US" altLang="zh-TW" sz="6000" dirty="0" smtClean="0"/>
              <a:t>20</a:t>
            </a:r>
            <a:r>
              <a:rPr lang="zh-TW" altLang="en-US" sz="6000" dirty="0" smtClean="0"/>
              <a:t>分</a:t>
            </a:r>
            <a:r>
              <a:rPr lang="en-US" altLang="zh-TW" sz="6000" dirty="0" smtClean="0"/>
              <a:t>)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795944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輸入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：使用者自訂大小與自訂障礙的迷宮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輸出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：一條從入口到出口的路徑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Stacks and Queues</a:t>
            </a:r>
            <a:endParaRPr lang="zh-TW" altLang="en-US" dirty="0">
              <a:solidFill>
                <a:prstClr val="white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sz="6000" dirty="0" smtClean="0"/>
              <a:t>作業</a:t>
            </a:r>
            <a:r>
              <a:rPr lang="en-US" altLang="zh-TW" sz="6000" dirty="0" smtClean="0"/>
              <a:t>2</a:t>
            </a:r>
            <a:r>
              <a:rPr lang="zh-TW" altLang="en-US" sz="6000" dirty="0" smtClean="0">
                <a:solidFill>
                  <a:prstClr val="white"/>
                </a:solidFill>
                <a:latin typeface="Calibri" panose="020F0502020204030204"/>
              </a:rPr>
              <a:t>注意事項</a:t>
            </a:r>
            <a:endParaRPr lang="zh-TW" altLang="zh-TW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14" y="2025613"/>
            <a:ext cx="10515600" cy="4310583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因為這次作業比較困難，而且鄰近段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考，所以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繳交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期限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為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5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/19(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三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12:00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以前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2.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請將檔案上傳至 共用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雲端硬碟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\109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多元選修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_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基礎資料結構與演算法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\0. 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個人作業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\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作業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_ </a:t>
            </a:r>
            <a:r>
              <a:rPr lang="en-US" altLang="zh-TW" dirty="0" err="1">
                <a:solidFill>
                  <a:prstClr val="white"/>
                </a:solidFill>
                <a:latin typeface="Calibri" panose="020F0502020204030204"/>
              </a:rPr>
              <a:t>stack&amp;queue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檔名格式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為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hw2_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班級座號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請上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傳原始檔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(.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cpp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檔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，不要只上傳執行檔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5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同學之間可以互相討論，也可以來問我，但不要複製貼上，抄襲者以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0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分計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/>
              <a:t>Sorting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5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00050"/>
            <a:ext cx="11430000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latin typeface="+mn-lt"/>
              </a:rPr>
              <a:t>pseudo code of selection </a:t>
            </a:r>
            <a:r>
              <a:rPr lang="en-US" altLang="zh-TW" sz="4800" dirty="0" smtClean="0">
                <a:latin typeface="+mn-lt"/>
              </a:rPr>
              <a:t>sort(using </a:t>
            </a:r>
            <a:r>
              <a:rPr lang="en-US" altLang="zh-TW" sz="4800" dirty="0">
                <a:latin typeface="+mn-lt"/>
              </a:rPr>
              <a:t>template)</a:t>
            </a:r>
            <a:endParaRPr lang="zh-TW" altLang="en-US" sz="4800" dirty="0">
              <a:solidFill>
                <a:prstClr val="white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648"/>
                <a:ext cx="10515600" cy="440892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altLang="zh-TW" b="1" dirty="0">
                    <a:solidFill>
                      <a:prstClr val="white"/>
                    </a:solidFill>
                    <a:latin typeface="Calibri" panose="020F0502020204030204"/>
                  </a:rPr>
                  <a:t>template&lt;class T&gt;</a:t>
                </a:r>
                <a:br>
                  <a:rPr lang="en-US" altLang="zh-TW" b="1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function 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Selection_sort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(</a:t>
                </a:r>
                <a:r>
                  <a:rPr lang="en-US" altLang="zh-TW" b="1" dirty="0">
                    <a:solidFill>
                      <a:prstClr val="white"/>
                    </a:solidFill>
                    <a:latin typeface="Calibri" panose="020F0502020204030204"/>
                  </a:rPr>
                  <a:t>T* a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, length) {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for(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i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from 0 to length-1){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j=</a:t>
                </a:r>
                <a:r>
                  <a:rPr lang="en-US" altLang="zh-TW" dirty="0" err="1">
                    <a:solidFill>
                      <a:prstClr val="white"/>
                    </a:solidFill>
                    <a:latin typeface="Calibri" panose="020F0502020204030204"/>
                  </a:rPr>
                  <a:t>i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for(k from i+1 to length-1)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     if (array[k] &lt; array[j]) j=k;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     swap(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);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   }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}</a:t>
                </a:r>
              </a:p>
              <a:p>
                <a:pPr lvl="0"/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T* a</a:t>
                </a:r>
                <a:r>
                  <a:rPr lang="zh-TW" altLang="en-US" dirty="0">
                    <a:solidFill>
                      <a:prstClr val="white"/>
                    </a:solidFill>
                    <a:latin typeface="Calibri" panose="020F0502020204030204"/>
                  </a:rPr>
                  <a:t>表示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：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a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是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T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*型態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,i.e., a is a pointer that can point to 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儲存型態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T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資料的空間，即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a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指向共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n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個儲存型態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T</a:t>
                </a:r>
                <a:r>
                  <a:rPr lang="zh-TW" altLang="en-US" dirty="0" smtClean="0">
                    <a:solidFill>
                      <a:prstClr val="white"/>
                    </a:solidFill>
                    <a:latin typeface="Calibri" panose="020F0502020204030204"/>
                  </a:rPr>
                  <a:t>資料的空間其中的</a:t>
                </a:r>
                <a:r>
                  <a:rPr lang="en-US" altLang="zh-TW" smtClean="0">
                    <a:solidFill>
                      <a:prstClr val="white"/>
                    </a:solidFill>
                    <a:latin typeface="Calibri" panose="020F0502020204030204"/>
                  </a:rPr>
                  <a:t>a[0]</a:t>
                </a:r>
                <a:endParaRPr lang="en-US" altLang="zh-TW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648"/>
                <a:ext cx="10515600" cy="4408929"/>
              </a:xfrm>
              <a:blipFill>
                <a:blip r:embed="rId2"/>
                <a:stretch>
                  <a:fillRect l="-1043" t="-2213" b="-48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/>
              <a:t>Templates in C++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26" y="2248786"/>
            <a:ext cx="11111948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很輕鬆地，可以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sort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integers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或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floats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如下：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float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farray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[100];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intarray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[250];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∣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SelectionSort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(farray,100);//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會去查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farray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farray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為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float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，則將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改為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float</a:t>
            </a:r>
            <a:b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SelectionSort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(intarray,250);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/>
              <a:t>Templates in C++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我們用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template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來使得排序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integers,floats,rectangles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...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可以只寫一個程式，省掉重複寫幾乎一模一樣的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code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的力氣，而且也節省了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memory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。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6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dirty="0" smtClean="0">
                <a:solidFill>
                  <a:prstClr val="white"/>
                </a:solidFill>
                <a:latin typeface="+mn-lt"/>
              </a:rPr>
              <a:t>Using Templates to represent Container Classes</a:t>
            </a:r>
            <a:br>
              <a:rPr lang="en-US" altLang="zh-TW" dirty="0" smtClean="0">
                <a:solidFill>
                  <a:prstClr val="white"/>
                </a:solidFill>
                <a:latin typeface="+mn-lt"/>
              </a:rPr>
            </a:br>
            <a:r>
              <a:rPr lang="zh-TW" altLang="en-US" dirty="0">
                <a:solidFill>
                  <a:prstClr val="white"/>
                </a:solidFill>
                <a:latin typeface="+mn-lt"/>
              </a:rPr>
              <a:t>將模板用在類別上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考慮用來儲存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objects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class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，叫做</a:t>
            </a:r>
            <a:r>
              <a:rPr lang="en-US" altLang="zh-TW" sz="2400" b="1" dirty="0" smtClean="0">
                <a:solidFill>
                  <a:prstClr val="white"/>
                </a:solidFill>
                <a:latin typeface="Calibri" panose="020F0502020204030204"/>
              </a:rPr>
              <a:t>container class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, array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就是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a container class.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我們將用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Bag(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袋子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這個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container class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來說明如何用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template.</a:t>
            </a:r>
          </a:p>
          <a:p>
            <a:pPr lvl="0"/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Bag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建構子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constructor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，給初值用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~Bag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解構子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destructor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歸還記憶體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用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Size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傳回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Bag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的元素個數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IsEmpty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傳回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Bag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是不是空的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用處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當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Bag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是空的，就不給執行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Pop)</a:t>
            </a: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Push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亦即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insert,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不在乎儲存在哪個位置，當然可考慮儲存再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the first available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位置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Pop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亦即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，移除後，要不要將空位補上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7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/>
              <a:t>Bag </a:t>
            </a:r>
            <a:r>
              <a:rPr lang="zh-TW" altLang="en-US" sz="6000" dirty="0" smtClean="0"/>
              <a:t>的實例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我寫了三個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版本，兩個是來自課本，一個是我自己寫的。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Bag(</a:t>
            </a:r>
            <a:r>
              <a:rPr lang="en-US" altLang="zh-TW" dirty="0" smtClean="0"/>
              <a:t>object-oriented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).cpp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是課本中只使用物件導向的版本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Bag(</a:t>
            </a:r>
            <a:r>
              <a:rPr lang="en-US" altLang="zh-TW" dirty="0" smtClean="0"/>
              <a:t>object-oriented&amp;template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).cpp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是課本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中使用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物件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導和模板的版本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Bag(function).cpp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 是使用函式的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版本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因為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我們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沒有教物件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導向，模板怕大家看不懂，所以寫了第三個，之後的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也會用函式版本來寫。有興趣的同學也可以用物件導向和模板來寫。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Stack 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堆疊 </a:t>
            </a: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&amp;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</a:t>
            </a:r>
            <a:r>
              <a:rPr lang="en-US" altLang="zh-TW" sz="6000" dirty="0" smtClean="0">
                <a:solidFill>
                  <a:prstClr val="white"/>
                </a:solidFill>
                <a:latin typeface="+mn-lt"/>
              </a:rPr>
              <a:t>Queue</a:t>
            </a:r>
            <a:r>
              <a:rPr lang="zh-TW" altLang="en-US" sz="6000" dirty="0" smtClean="0">
                <a:solidFill>
                  <a:prstClr val="white"/>
                </a:solidFill>
                <a:latin typeface="+mn-lt"/>
              </a:rPr>
              <a:t> 佇列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除了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array,stack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是常用的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ordered list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他們的應用實在太多，例如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stack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可以用於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system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stack,maze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迷宮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),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運算式求值，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queue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可以用於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job scheduling.</a:t>
            </a:r>
          </a:p>
          <a:p>
            <a:pPr lvl="0"/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這就是我們講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Bag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的原因之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一，它們都會用到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Bag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中的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Push,Pop,IsEmpty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的概念。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9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Stacks and Queues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2721</Words>
  <Application>Microsoft Office PowerPoint</Application>
  <PresentationFormat>寬螢幕</PresentationFormat>
  <Paragraphs>559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Stacks and Queues  堆疊和佇列</vt:lpstr>
      <vt:lpstr>Templates in C++</vt:lpstr>
      <vt:lpstr>pseudo code of selection sort(original)</vt:lpstr>
      <vt:lpstr>pseudo code of selection sort(using template)</vt:lpstr>
      <vt:lpstr>Templates in C++</vt:lpstr>
      <vt:lpstr>Templates in C++</vt:lpstr>
      <vt:lpstr>Using Templates to represent Container Classes 將模板用在類別上</vt:lpstr>
      <vt:lpstr>Bag 的實例</vt:lpstr>
      <vt:lpstr>Stack 堆疊 &amp; Queue 佇列</vt:lpstr>
      <vt:lpstr>Stack 堆疊</vt:lpstr>
      <vt:lpstr>Stack 堆疊</vt:lpstr>
      <vt:lpstr>Queue佇列</vt:lpstr>
      <vt:lpstr>Queue佇列</vt:lpstr>
      <vt:lpstr>Queue佇列</vt:lpstr>
      <vt:lpstr>Queue佇列</vt:lpstr>
      <vt:lpstr>Queue佇列</vt:lpstr>
      <vt:lpstr>Queue佇列</vt:lpstr>
      <vt:lpstr>Queue佇列</vt:lpstr>
      <vt:lpstr>A Mazing Problem 迷宮問題</vt:lpstr>
      <vt:lpstr>A Mazing Problem 迷宮問題</vt:lpstr>
      <vt:lpstr>A Mazing Problem 迷宮問題</vt:lpstr>
      <vt:lpstr>A Mazing Problem 迷宮問題</vt:lpstr>
      <vt:lpstr>A Mazing Problem 迷宮問題</vt:lpstr>
      <vt:lpstr>作業2</vt:lpstr>
      <vt:lpstr>作業2(1):排行程問題</vt:lpstr>
      <vt:lpstr>作業2(1):排行程問題</vt:lpstr>
      <vt:lpstr>作業2(1):排行程問題</vt:lpstr>
      <vt:lpstr>作業2(1):排行程問題</vt:lpstr>
      <vt:lpstr>作業2(2):迷宮問題(100分)</vt:lpstr>
      <vt:lpstr>作業2(2):迷宮問題(加分題20分)</vt:lpstr>
      <vt:lpstr>作業2注意事項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Shao Yuan Lin</cp:lastModifiedBy>
  <cp:revision>424</cp:revision>
  <dcterms:created xsi:type="dcterms:W3CDTF">2019-12-15T06:05:31Z</dcterms:created>
  <dcterms:modified xsi:type="dcterms:W3CDTF">2021-04-28T07:37:09Z</dcterms:modified>
</cp:coreProperties>
</file>