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4" r:id="rId14"/>
    <p:sldId id="315" r:id="rId15"/>
    <p:sldId id="316" r:id="rId16"/>
    <p:sldId id="318" r:id="rId17"/>
    <p:sldId id="317" r:id="rId18"/>
    <p:sldId id="319" r:id="rId19"/>
    <p:sldId id="320" r:id="rId20"/>
    <p:sldId id="321" r:id="rId21"/>
    <p:sldId id="313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o Yuan Lin" initials="SYL" lastIdx="1" clrIdx="0">
    <p:extLst>
      <p:ext uri="{19B8F6BF-5375-455C-9EA6-DF929625EA0E}">
        <p15:presenceInfo xmlns:p15="http://schemas.microsoft.com/office/powerpoint/2012/main" userId="Shao Yuan 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7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5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3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668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49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45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4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46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50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6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3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7392-D6CB-4FD3-83B5-A5E32912EA72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29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a/g2.nctu.edu.tw/unimath/2017-01/HSR?fbclid=IwAR1zUbVWOfKJuOFkpSx6vBuJWJtTkojrd_QGuFeoeaKWMogt35hIURTvSh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3900" y="1155700"/>
            <a:ext cx="10426700" cy="3000664"/>
          </a:xfrm>
        </p:spPr>
        <p:txBody>
          <a:bodyPr>
            <a:normAutofit fontScale="90000"/>
          </a:bodyPr>
          <a:lstStyle/>
          <a:p>
            <a:r>
              <a:rPr lang="en-US" altLang="zh-TW" sz="8000" dirty="0" smtClean="0"/>
              <a:t>Dynamic Programming</a:t>
            </a:r>
            <a:br>
              <a:rPr lang="en-US" altLang="zh-TW" sz="8000" dirty="0" smtClean="0"/>
            </a:br>
            <a:r>
              <a:rPr lang="zh-TW" altLang="en-US" sz="8000" dirty="0" smtClean="0"/>
              <a:t>動態規劃</a:t>
            </a:r>
            <a:endParaRPr lang="zh-TW" altLang="en-US" sz="8000" dirty="0">
              <a:latin typeface="Cambria Math" panose="020405030504060302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663440"/>
            <a:ext cx="9144000" cy="1320075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林劭原老師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120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Longest common subsequence(LCS)</a:t>
            </a:r>
            <a:r>
              <a:rPr lang="zh-TW" altLang="en-US" sz="2000" dirty="0" smtClean="0">
                <a:solidFill>
                  <a:prstClr val="white"/>
                </a:solidFill>
                <a:latin typeface="Calibri"/>
              </a:rPr>
              <a:t>最長共同子字串</a:t>
            </a:r>
            <a:endParaRPr lang="zh-TW" altLang="en-US" sz="20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+mn-lt"/>
                  </a:rPr>
                  <a:t>For convenience, let c[</a:t>
                </a:r>
                <a:r>
                  <a:rPr lang="en-US" altLang="zh-TW" dirty="0" err="1" smtClean="0">
                    <a:latin typeface="+mn-lt"/>
                  </a:rPr>
                  <a:t>i,j</a:t>
                </a:r>
                <a:r>
                  <a:rPr lang="en-US" altLang="zh-TW" dirty="0" smtClean="0">
                    <a:latin typeface="+mn-lt"/>
                  </a:rPr>
                  <a:t>] = |LLCS(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)|. Then: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⁡{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mr>
                        </m: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=0  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dirty="0" smtClean="0">
                  <a:latin typeface="+mn-lt"/>
                </a:endParaRPr>
              </a:p>
              <a:p>
                <a:r>
                  <a:rPr lang="zh-TW" altLang="en-US" dirty="0" smtClean="0">
                    <a:latin typeface="+mn-lt"/>
                  </a:rPr>
                  <a:t>由列式來看，會以為要用到遞迴程式，但其實不然，可以直接由最底層開始算</a:t>
                </a:r>
                <a:r>
                  <a:rPr lang="en-US" altLang="zh-TW" dirty="0" smtClean="0">
                    <a:latin typeface="+mn-lt"/>
                  </a:rPr>
                  <a:t>.</a:t>
                </a:r>
              </a:p>
              <a:p>
                <a:r>
                  <a:rPr lang="en-US" altLang="zh-TW" dirty="0" smtClean="0">
                    <a:latin typeface="+mn-lt"/>
                  </a:rPr>
                  <a:t>Dynamic programming often uses optimal substructure in a bottom-up fashion. Actually, no recursion is required.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2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19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Longest common subsequence(LCS)</a:t>
            </a:r>
            <a:r>
              <a:rPr lang="zh-TW" altLang="en-US" sz="2000" dirty="0" smtClean="0">
                <a:solidFill>
                  <a:prstClr val="white"/>
                </a:solidFill>
                <a:latin typeface="Calibri"/>
              </a:rPr>
              <a:t>最長共同子字串</a:t>
            </a:r>
            <a:endParaRPr lang="zh-TW" altLang="en-US" sz="20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488" y="19987"/>
            <a:ext cx="8235025" cy="683801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423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5844"/>
                <a:ext cx="6393873" cy="6114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sz="2400" dirty="0" smtClean="0">
                    <a:latin typeface="+mn-lt"/>
                  </a:rPr>
                  <a:t>LCS-LENGTH(X,Y)</a:t>
                </a:r>
              </a:p>
              <a:p>
                <a:r>
                  <a:rPr lang="en-US" altLang="zh-TW" sz="2400" dirty="0" smtClean="0">
                    <a:latin typeface="+mn-lt"/>
                  </a:rPr>
                  <a:t>m = </a:t>
                </a:r>
                <a:r>
                  <a:rPr lang="en-US" altLang="zh-TW" sz="2400" dirty="0" err="1" smtClean="0">
                    <a:latin typeface="+mn-lt"/>
                  </a:rPr>
                  <a:t>X.length</a:t>
                </a:r>
                <a:r>
                  <a:rPr lang="en-US" altLang="zh-TW" sz="2400" dirty="0" smtClean="0">
                    <a:latin typeface="+mn-lt"/>
                  </a:rPr>
                  <a:t/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n = </a:t>
                </a:r>
                <a:r>
                  <a:rPr lang="en-US" altLang="zh-TW" sz="2400" dirty="0" err="1" smtClean="0">
                    <a:latin typeface="+mn-lt"/>
                  </a:rPr>
                  <a:t>Y.length</a:t>
                </a:r>
                <a:r>
                  <a:rPr lang="en-US" altLang="zh-TW" sz="2400" dirty="0" smtClean="0">
                    <a:latin typeface="+mn-lt"/>
                  </a:rPr>
                  <a:t/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let b = [1..m,1..n] and c[0..m,0..n] be new tables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for </a:t>
                </a:r>
                <a:r>
                  <a:rPr lang="en-US" altLang="zh-TW" sz="2400" dirty="0" err="1" smtClean="0">
                    <a:latin typeface="+mn-lt"/>
                  </a:rPr>
                  <a:t>i</a:t>
                </a:r>
                <a:r>
                  <a:rPr lang="en-US" altLang="zh-TW" sz="2400" dirty="0" smtClean="0">
                    <a:latin typeface="+mn-lt"/>
                  </a:rPr>
                  <a:t> = 1 to m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	c[i,0] = 0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for j = 0 to n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	c[0,j] = 0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for </a:t>
                </a:r>
                <a:r>
                  <a:rPr lang="en-US" altLang="zh-TW" sz="2400" dirty="0" err="1" smtClean="0">
                    <a:latin typeface="+mn-lt"/>
                  </a:rPr>
                  <a:t>i</a:t>
                </a:r>
                <a:r>
                  <a:rPr lang="en-US" altLang="zh-TW" sz="2400" dirty="0" smtClean="0">
                    <a:latin typeface="+mn-lt"/>
                  </a:rPr>
                  <a:t> = 1 to m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	for j = 1 to n</a:t>
                </a:r>
                <a:r>
                  <a:rPr lang="en-US" altLang="zh-TW" dirty="0" smtClean="0">
                    <a:latin typeface="+mn-lt"/>
                  </a:rPr>
                  <a:t/>
                </a:r>
                <a:br>
                  <a:rPr lang="en-US" altLang="zh-TW" dirty="0" smtClean="0">
                    <a:latin typeface="+mn-lt"/>
                  </a:rPr>
                </a:br>
                <a:r>
                  <a:rPr lang="en-US" altLang="zh-TW" dirty="0" smtClean="0">
                    <a:latin typeface="+mn-lt"/>
                  </a:rPr>
                  <a:t>		</a:t>
                </a:r>
                <a:r>
                  <a:rPr lang="en-US" altLang="zh-TW" sz="2400" dirty="0" smtClean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/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			c[</a:t>
                </a:r>
                <a:r>
                  <a:rPr lang="en-US" altLang="zh-TW" sz="2400" dirty="0" err="1" smtClean="0">
                    <a:latin typeface="+mn-lt"/>
                  </a:rPr>
                  <a:t>i,j</a:t>
                </a:r>
                <a:r>
                  <a:rPr lang="en-US" altLang="zh-TW" sz="2400" dirty="0" smtClean="0">
                    <a:latin typeface="+mn-lt"/>
                  </a:rPr>
                  <a:t>] = c[i-1,j-1]+1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			b[</a:t>
                </a:r>
                <a:r>
                  <a:rPr lang="en-US" altLang="zh-TW" sz="2400" dirty="0" err="1" smtClean="0">
                    <a:latin typeface="+mn-lt"/>
                  </a:rPr>
                  <a:t>i,j</a:t>
                </a:r>
                <a:r>
                  <a:rPr lang="en-US" altLang="zh-TW" sz="2400" dirty="0" smtClean="0">
                    <a:latin typeface="+mn-lt"/>
                  </a:rPr>
                  <a:t>] = “</a:t>
                </a:r>
                <a:r>
                  <a:rPr lang="zh-TW" altLang="en-US" sz="2400" dirty="0" smtClean="0">
                    <a:latin typeface="+mn-lt"/>
                  </a:rPr>
                  <a:t>↖</a:t>
                </a:r>
                <a:r>
                  <a:rPr lang="en-US" altLang="zh-TW" sz="2400" dirty="0" smtClean="0">
                    <a:latin typeface="+mn-lt"/>
                  </a:rPr>
                  <a:t>”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		</a:t>
                </a:r>
                <a:r>
                  <a:rPr lang="en-US" altLang="zh-TW" sz="2400" dirty="0" err="1" smtClean="0">
                    <a:latin typeface="+mn-lt"/>
                  </a:rPr>
                  <a:t>elseif</a:t>
                </a:r>
                <a:r>
                  <a:rPr lang="en-US" altLang="zh-TW" sz="2400" dirty="0" smtClean="0">
                    <a:latin typeface="+mn-lt"/>
                  </a:rPr>
                  <a:t> c[i-1,j]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c[i,j-1]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			c[</a:t>
                </a:r>
                <a:r>
                  <a:rPr lang="en-US" altLang="zh-TW" sz="2400" dirty="0" err="1" smtClean="0">
                    <a:latin typeface="+mn-lt"/>
                  </a:rPr>
                  <a:t>i,j</a:t>
                </a:r>
                <a:r>
                  <a:rPr lang="en-US" altLang="zh-TW" sz="2400" dirty="0" smtClean="0">
                    <a:latin typeface="+mn-lt"/>
                  </a:rPr>
                  <a:t>] = c[i-1,j]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			b[</a:t>
                </a:r>
                <a:r>
                  <a:rPr lang="en-US" altLang="zh-TW" sz="2400" dirty="0" err="1" smtClean="0">
                    <a:latin typeface="+mn-lt"/>
                  </a:rPr>
                  <a:t>i,j</a:t>
                </a:r>
                <a:r>
                  <a:rPr lang="en-US" altLang="zh-TW" sz="2400" dirty="0" smtClean="0">
                    <a:latin typeface="+mn-lt"/>
                  </a:rPr>
                  <a:t>] = “</a:t>
                </a:r>
                <a:r>
                  <a:rPr lang="zh-TW" altLang="en-US" sz="2400" dirty="0" smtClean="0">
                    <a:latin typeface="+mn-lt"/>
                  </a:rPr>
                  <a:t>↑</a:t>
                </a:r>
                <a:r>
                  <a:rPr lang="en-US" altLang="zh-TW" sz="2400" dirty="0" smtClean="0">
                    <a:latin typeface="+mn-lt"/>
                  </a:rPr>
                  <a:t>”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		else c[</a:t>
                </a:r>
                <a:r>
                  <a:rPr lang="en-US" altLang="zh-TW" sz="2400" dirty="0" err="1" smtClean="0">
                    <a:latin typeface="+mn-lt"/>
                  </a:rPr>
                  <a:t>i,j</a:t>
                </a:r>
                <a:r>
                  <a:rPr lang="en-US" altLang="zh-TW" sz="2400" dirty="0" smtClean="0">
                    <a:latin typeface="+mn-lt"/>
                  </a:rPr>
                  <a:t>] = c[i,j-1]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			b[</a:t>
                </a:r>
                <a:r>
                  <a:rPr lang="en-US" altLang="zh-TW" sz="2400" dirty="0" err="1" smtClean="0">
                    <a:latin typeface="+mn-lt"/>
                  </a:rPr>
                  <a:t>i,j</a:t>
                </a:r>
                <a:r>
                  <a:rPr lang="en-US" altLang="zh-TW" sz="2400" dirty="0" smtClean="0">
                    <a:latin typeface="+mn-lt"/>
                  </a:rPr>
                  <a:t>] = “</a:t>
                </a:r>
                <a:r>
                  <a:rPr lang="zh-TW" altLang="en-US" sz="2400" dirty="0" smtClean="0">
                    <a:latin typeface="+mn-lt"/>
                  </a:rPr>
                  <a:t>←</a:t>
                </a:r>
                <a:r>
                  <a:rPr lang="en-US" altLang="zh-TW" sz="2400" dirty="0" smtClean="0">
                    <a:latin typeface="+mn-lt"/>
                  </a:rPr>
                  <a:t>”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return c and b</a:t>
                </a:r>
                <a:endParaRPr lang="zh-TW" alt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5844"/>
                <a:ext cx="6393873" cy="6114338"/>
              </a:xfrm>
              <a:blipFill>
                <a:blip r:embed="rId2"/>
                <a:stretch>
                  <a:fillRect l="-1336" t="-1894" r="-5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689273" y="535844"/>
                <a:ext cx="3244863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Print-LCS(</a:t>
                </a:r>
                <a:r>
                  <a:rPr lang="en-US" altLang="zh-TW" sz="2400" dirty="0" err="1" smtClean="0"/>
                  <a:t>b,X,i,j</a:t>
                </a:r>
                <a:r>
                  <a:rPr lang="en-US" altLang="zh-TW" sz="2400" dirty="0" smtClean="0"/>
                  <a:t>)</a:t>
                </a:r>
                <a:br>
                  <a:rPr lang="en-US" altLang="zh-TW" sz="2400" dirty="0" smtClean="0"/>
                </a:br>
                <a:r>
                  <a:rPr lang="en-US" altLang="zh-TW" sz="2400" dirty="0" smtClean="0"/>
                  <a:t>if </a:t>
                </a:r>
                <a:r>
                  <a:rPr lang="en-US" altLang="zh-TW" sz="2400" dirty="0" err="1" smtClean="0"/>
                  <a:t>i</a:t>
                </a:r>
                <a:r>
                  <a:rPr lang="en-US" altLang="zh-TW" sz="2400" dirty="0" smtClean="0"/>
                  <a:t> == 0 or j == 0</a:t>
                </a:r>
                <a:br>
                  <a:rPr lang="en-US" altLang="zh-TW" sz="2400" dirty="0" smtClean="0"/>
                </a:br>
                <a:r>
                  <a:rPr lang="en-US" altLang="zh-TW" sz="2400" dirty="0" smtClean="0"/>
                  <a:t>        return</a:t>
                </a:r>
              </a:p>
              <a:p>
                <a:r>
                  <a:rPr lang="en-US" altLang="zh-TW" sz="2400" dirty="0" smtClean="0"/>
                  <a:t>If b[</a:t>
                </a:r>
                <a:r>
                  <a:rPr lang="en-US" altLang="zh-TW" sz="2400" dirty="0" err="1" smtClean="0"/>
                  <a:t>i,j</a:t>
                </a:r>
                <a:r>
                  <a:rPr lang="en-US" altLang="zh-TW" sz="2400" dirty="0" smtClean="0"/>
                  <a:t>] == “</a:t>
                </a:r>
                <a:r>
                  <a:rPr lang="zh-TW" altLang="en-US" sz="2400" dirty="0" smtClean="0"/>
                  <a:t>↖</a:t>
                </a:r>
                <a:r>
                  <a:rPr lang="en-US" altLang="zh-TW" sz="2400" dirty="0" smtClean="0"/>
                  <a:t>”</a:t>
                </a:r>
                <a:br>
                  <a:rPr lang="en-US" altLang="zh-TW" sz="2400" dirty="0" smtClean="0"/>
                </a:br>
                <a:r>
                  <a:rPr lang="en-US" altLang="zh-TW" sz="2400" dirty="0" smtClean="0"/>
                  <a:t>        Print-LCS(b,X,i-1,j-1)</a:t>
                </a:r>
                <a:br>
                  <a:rPr lang="en-US" altLang="zh-TW" sz="2400" dirty="0" smtClean="0"/>
                </a:br>
                <a:r>
                  <a:rPr lang="en-US" altLang="zh-TW" sz="2400" dirty="0" smtClean="0"/>
                  <a:t>        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b="0" dirty="0" smtClean="0"/>
                  <a:t/>
                </a:r>
                <a:br>
                  <a:rPr lang="en-US" altLang="zh-TW" sz="2400" b="0" dirty="0" smtClean="0"/>
                </a:br>
                <a:r>
                  <a:rPr lang="en-US" altLang="zh-TW" sz="2400" b="0" dirty="0" err="1" smtClean="0"/>
                  <a:t>elseif</a:t>
                </a:r>
                <a:r>
                  <a:rPr lang="en-US" altLang="zh-TW" sz="2400" b="0" dirty="0" smtClean="0"/>
                  <a:t> b[</a:t>
                </a:r>
                <a:r>
                  <a:rPr lang="en-US" altLang="zh-TW" sz="2400" b="0" dirty="0" err="1" smtClean="0"/>
                  <a:t>i,j</a:t>
                </a:r>
                <a:r>
                  <a:rPr lang="en-US" altLang="zh-TW" sz="2400" b="0" dirty="0" smtClean="0"/>
                  <a:t>] == “</a:t>
                </a:r>
                <a:r>
                  <a:rPr lang="zh-TW" altLang="en-US" sz="2400" b="0" dirty="0" smtClean="0"/>
                  <a:t>↑</a:t>
                </a:r>
                <a:r>
                  <a:rPr lang="en-US" altLang="zh-TW" sz="2400" b="0" dirty="0" smtClean="0"/>
                  <a:t>”</a:t>
                </a:r>
                <a:br>
                  <a:rPr lang="en-US" altLang="zh-TW" sz="2400" b="0" dirty="0" smtClean="0"/>
                </a:br>
                <a:r>
                  <a:rPr lang="zh-TW" altLang="en-US" sz="2400" dirty="0"/>
                  <a:t> </a:t>
                </a:r>
                <a:r>
                  <a:rPr lang="zh-TW" altLang="en-US" sz="2400" dirty="0" smtClean="0"/>
                  <a:t>       </a:t>
                </a:r>
                <a:r>
                  <a:rPr lang="en-US" altLang="zh-TW" sz="2400" dirty="0" smtClean="0"/>
                  <a:t>Print-LCS(b,X,i-1,j)</a:t>
                </a:r>
                <a:br>
                  <a:rPr lang="en-US" altLang="zh-TW" sz="2400" dirty="0" smtClean="0"/>
                </a:br>
                <a:r>
                  <a:rPr lang="en-US" altLang="zh-TW" sz="2400" dirty="0" smtClean="0"/>
                  <a:t>else Print-LCS(b,X,i,j-1)</a:t>
                </a: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73" y="535844"/>
                <a:ext cx="3244863" cy="3416320"/>
              </a:xfrm>
              <a:prstGeom prst="rect">
                <a:avLst/>
              </a:prstGeom>
              <a:blipFill>
                <a:blip r:embed="rId3"/>
                <a:stretch>
                  <a:fillRect l="-2814" t="-1429" r="-1126" b="-3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5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>
                <a:solidFill>
                  <a:prstClr val="white"/>
                </a:solidFill>
                <a:latin typeface="Calibri"/>
              </a:rPr>
              <a:t>Matrix-chain multiplication</a:t>
            </a:r>
            <a:endParaRPr lang="zh-TW" altLang="en-US" sz="20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TW" altLang="en-US" dirty="0" smtClean="0">
                    <a:latin typeface="+mn-lt"/>
                  </a:rPr>
                  <a:t>在乎矩陣相乘時，</a:t>
                </a:r>
                <a:r>
                  <a:rPr lang="zh-TW" altLang="en-US" dirty="0" smtClean="0">
                    <a:latin typeface="+mn-lt"/>
                  </a:rPr>
                  <a:t>「乘」用了幾次，不在乎「加、減」用了幾次，因為「乘」比較花時間。</a:t>
                </a:r>
                <a:endParaRPr lang="en-US" altLang="zh-TW" dirty="0" smtClean="0">
                  <a:latin typeface="+mn-lt"/>
                </a:endParaRPr>
              </a:p>
              <a:p>
                <a:pPr algn="just"/>
                <a:r>
                  <a:rPr lang="en-US" altLang="zh-TW" dirty="0" smtClean="0">
                    <a:latin typeface="+mn-lt"/>
                  </a:rPr>
                  <a:t>If A is a p*q matrix and B is a q*r matrix, then computing AB requires p*q*r multiplications.</a:t>
                </a:r>
              </a:p>
              <a:p>
                <a:r>
                  <a:rPr lang="zh-TW" altLang="en-US" dirty="0" smtClean="0">
                    <a:latin typeface="+mn-lt"/>
                  </a:rPr>
                  <a:t>例</a:t>
                </a:r>
                <a:r>
                  <a:rPr lang="en-US" altLang="zh-TW" dirty="0" smtClean="0">
                    <a:latin typeface="+mn-lt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 are 10*100,100*5, and 5*50 respectively.</a:t>
                </a:r>
                <a:br>
                  <a:rPr lang="en-US" altLang="zh-TW" dirty="0" smtClean="0">
                    <a:latin typeface="+mn-lt"/>
                  </a:rPr>
                </a:br>
                <a:r>
                  <a:rPr lang="en-US" altLang="zh-TW" dirty="0" smtClean="0">
                    <a:latin typeface="+mn-lt"/>
                  </a:rPr>
                  <a:t>Want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.</a:t>
                </a:r>
                <a:br>
                  <a:rPr lang="en-US" altLang="zh-TW" dirty="0" smtClean="0">
                    <a:latin typeface="+mn-lt"/>
                  </a:rPr>
                </a:br>
                <a:r>
                  <a:rPr lang="en-US" altLang="zh-TW" dirty="0" smtClean="0">
                    <a:latin typeface="+mn-lt"/>
                  </a:rPr>
                  <a:t>If use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>
                    <a:latin typeface="+mn-lt"/>
                  </a:rPr>
                  <a:t>, then 10*100*5+10*5*50 = 7500 multiplications.</a:t>
                </a:r>
                <a:br>
                  <a:rPr lang="en-US" altLang="zh-TW" dirty="0" smtClean="0">
                    <a:latin typeface="+mn-lt"/>
                  </a:rPr>
                </a:b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If use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, then 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10*5*50+10*100*50 </a:t>
                </a: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= 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75000 </a:t>
                </a: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multiplications.</a:t>
                </a:r>
                <a:b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</a:br>
                <a:endParaRPr lang="en-US" altLang="zh-TW" dirty="0" smtClean="0">
                  <a:latin typeface="+mn-lt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736" r="-4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7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>
                <a:solidFill>
                  <a:prstClr val="white"/>
                </a:solidFill>
                <a:latin typeface="Calibri"/>
              </a:rPr>
              <a:t>Matrix-chain multiplication</a:t>
            </a:r>
            <a:endParaRPr lang="zh-TW" alt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n-lt"/>
              </a:rPr>
              <a:t>A product of matrices is fully parenthesized </a:t>
            </a:r>
            <a:r>
              <a:rPr lang="zh-TW" altLang="en-US" dirty="0" smtClean="0">
                <a:latin typeface="+mn-lt"/>
              </a:rPr>
              <a:t>矩陣相乘被完全加括號</a:t>
            </a:r>
            <a:r>
              <a:rPr lang="en-US" altLang="zh-TW" dirty="0" smtClean="0">
                <a:latin typeface="+mn-lt"/>
              </a:rPr>
              <a:t/>
            </a:r>
            <a:br>
              <a:rPr lang="en-US" altLang="zh-TW" dirty="0" smtClean="0">
                <a:latin typeface="+mn-lt"/>
              </a:rPr>
            </a:br>
            <a:r>
              <a:rPr lang="en-US" altLang="zh-TW" dirty="0" smtClean="0">
                <a:latin typeface="+mn-lt"/>
              </a:rPr>
              <a:t>if it is either a single matrix or the product of two fully parenthesized matrix products surrounded by parentheses.</a:t>
            </a:r>
            <a:endParaRPr lang="en-US" altLang="zh-TW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08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>
                <a:solidFill>
                  <a:prstClr val="white"/>
                </a:solidFill>
                <a:latin typeface="Calibri"/>
              </a:rPr>
              <a:t>Matrix-chain multiplication</a:t>
            </a:r>
            <a:endParaRPr lang="zh-TW" altLang="en-US" sz="20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+mn-lt"/>
                  </a:rPr>
                  <a:t>The matrix-chain multip</a:t>
                </a:r>
                <a:r>
                  <a:rPr lang="en-US" altLang="zh-TW" dirty="0" smtClean="0">
                    <a:latin typeface="+mn-lt"/>
                  </a:rPr>
                  <a:t>lication problem </a:t>
                </a:r>
                <a:r>
                  <a:rPr lang="zh-TW" altLang="en-US" dirty="0" smtClean="0">
                    <a:latin typeface="+mn-lt"/>
                  </a:rPr>
                  <a:t>矩陣相乘問題 </a:t>
                </a:r>
                <a:r>
                  <a:rPr lang="en-US" altLang="zh-TW" dirty="0" smtClean="0">
                    <a:latin typeface="+mn-lt"/>
                  </a:rPr>
                  <a:t>is:</a:t>
                </a:r>
              </a:p>
              <a:p>
                <a:r>
                  <a:rPr lang="en-US" altLang="zh-TW" dirty="0" smtClean="0">
                    <a:latin typeface="+mn-lt"/>
                  </a:rPr>
                  <a:t>Given a chain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&gt; of n matrices, where for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,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 has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, fully parenthesize the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 </a:t>
                </a:r>
                <a:r>
                  <a:rPr lang="zh-TW" altLang="en-US" dirty="0" smtClean="0">
                    <a:latin typeface="+mn-lt"/>
                  </a:rPr>
                  <a:t>完全被加了括號 </a:t>
                </a:r>
                <a:r>
                  <a:rPr lang="en-US" altLang="zh-TW" dirty="0" smtClean="0">
                    <a:latin typeface="+mn-lt"/>
                  </a:rPr>
                  <a:t>in a way that minimizes the number of multiplications.</a:t>
                </a:r>
              </a:p>
              <a:p>
                <a:r>
                  <a:rPr lang="en-US" altLang="zh-TW" dirty="0" smtClean="0">
                    <a:latin typeface="+mn-lt"/>
                  </a:rPr>
                  <a:t>A fully parenthesized product is optimal if it requires the minimum number of multiplications. </a:t>
                </a:r>
                <a:r>
                  <a:rPr lang="zh-TW" altLang="en-US" dirty="0">
                    <a:latin typeface="+mn-lt"/>
                  </a:rPr>
                  <a:t>成</a:t>
                </a:r>
                <a:r>
                  <a:rPr lang="zh-TW" altLang="en-US" dirty="0" smtClean="0">
                    <a:latin typeface="+mn-lt"/>
                  </a:rPr>
                  <a:t>的個數</a:t>
                </a:r>
                <a:r>
                  <a:rPr lang="zh-TW" altLang="en-US" dirty="0">
                    <a:latin typeface="+mn-lt"/>
                  </a:rPr>
                  <a:t>最少</a:t>
                </a:r>
                <a:endParaRPr lang="en-US" altLang="zh-TW" dirty="0" smtClean="0">
                  <a:latin typeface="+mn-lt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8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39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>
                <a:solidFill>
                  <a:prstClr val="white"/>
                </a:solidFill>
                <a:latin typeface="Calibri"/>
              </a:rPr>
              <a:t>Matrix-chain multiplication</a:t>
            </a:r>
            <a:endParaRPr lang="zh-TW" alt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endParaRPr lang="en-US" altLang="zh-TW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80" y="2189819"/>
            <a:ext cx="10806240" cy="383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>
                <a:solidFill>
                  <a:prstClr val="white"/>
                </a:solidFill>
                <a:latin typeface="Calibri"/>
              </a:rPr>
              <a:t>Matrix-chain multiplication</a:t>
            </a:r>
            <a:endParaRPr lang="zh-TW" alt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endParaRPr lang="en-US" altLang="zh-TW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46" y="166512"/>
            <a:ext cx="9998908" cy="65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>
                <a:solidFill>
                  <a:prstClr val="white"/>
                </a:solidFill>
                <a:latin typeface="Calibri"/>
              </a:rPr>
              <a:t>Matrix-chain multiplication</a:t>
            </a:r>
            <a:endParaRPr lang="zh-TW" alt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endParaRPr lang="en-US" altLang="zh-TW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8" y="700050"/>
            <a:ext cx="11301403" cy="57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>
                <a:solidFill>
                  <a:prstClr val="white"/>
                </a:solidFill>
                <a:latin typeface="Calibri"/>
              </a:rPr>
              <a:t>Matrix-chain multiplication</a:t>
            </a:r>
            <a:endParaRPr lang="zh-TW" alt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endParaRPr lang="en-US" altLang="zh-TW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72" y="166512"/>
            <a:ext cx="8904256" cy="64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TW" altLang="en-US" sz="6000" dirty="0" smtClean="0">
                <a:solidFill>
                  <a:prstClr val="white"/>
                </a:solidFill>
                <a:latin typeface="Calibri"/>
              </a:rPr>
              <a:t>前言</a:t>
            </a:r>
            <a:endParaRPr lang="zh-TW" altLang="en-US" sz="6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>
                <a:latin typeface="+mn-lt"/>
              </a:rPr>
              <a:t>Three useful algorithm design techniques:</a:t>
            </a:r>
          </a:p>
          <a:p>
            <a:pPr algn="just"/>
            <a:r>
              <a:rPr lang="en-US" altLang="zh-TW" dirty="0" smtClean="0">
                <a:latin typeface="+mn-lt"/>
              </a:rPr>
              <a:t>divide-and-conquer approach</a:t>
            </a:r>
          </a:p>
          <a:p>
            <a:pPr algn="just"/>
            <a:r>
              <a:rPr lang="en-US" altLang="zh-TW" dirty="0" smtClean="0">
                <a:latin typeface="+mn-lt"/>
              </a:rPr>
              <a:t>dynamic programming</a:t>
            </a:r>
          </a:p>
          <a:p>
            <a:pPr algn="just"/>
            <a:r>
              <a:rPr lang="en-US" altLang="zh-TW" dirty="0" smtClean="0">
                <a:latin typeface="+mn-lt"/>
              </a:rPr>
              <a:t>greedy method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30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>
                <a:solidFill>
                  <a:prstClr val="white"/>
                </a:solidFill>
                <a:latin typeface="Calibri"/>
              </a:rPr>
              <a:t>Matrix-chain multiplication</a:t>
            </a:r>
            <a:endParaRPr lang="zh-TW" alt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endParaRPr lang="en-US" altLang="zh-TW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5" y="166512"/>
            <a:ext cx="5746093" cy="651755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293" y="2135256"/>
            <a:ext cx="5486044" cy="258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sz="6000" dirty="0" smtClean="0">
                <a:solidFill>
                  <a:prstClr val="white"/>
                </a:solidFill>
                <a:latin typeface="Calibri"/>
              </a:rPr>
              <a:t>HW5:</a:t>
            </a:r>
            <a:r>
              <a:rPr lang="zh-TW" altLang="en-US" sz="6000" dirty="0" smtClean="0">
                <a:solidFill>
                  <a:prstClr val="white"/>
                </a:solidFill>
                <a:latin typeface="Calibri"/>
              </a:rPr>
              <a:t>高鐵搭乘問題</a:t>
            </a:r>
            <a:endParaRPr lang="zh-TW" altLang="en-US" sz="6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zh-TW" altLang="en-US" dirty="0">
                <a:hlinkClick r:id="rId2"/>
              </a:rPr>
              <a:t>高鐵票分段買比較便宜</a:t>
            </a:r>
            <a:r>
              <a:rPr lang="en-US" altLang="zh-TW" dirty="0">
                <a:hlinkClick r:id="rId2"/>
              </a:rPr>
              <a:t>? - </a:t>
            </a:r>
            <a:r>
              <a:rPr lang="en-US" altLang="zh-TW" dirty="0" err="1">
                <a:hlinkClick r:id="rId2"/>
              </a:rPr>
              <a:t>UniMath</a:t>
            </a:r>
            <a:r>
              <a:rPr lang="en-US" altLang="zh-TW" dirty="0">
                <a:hlinkClick r:id="rId2"/>
              </a:rPr>
              <a:t> (google.com</a:t>
            </a:r>
            <a:r>
              <a:rPr lang="en-US" altLang="zh-TW" dirty="0" smtClean="0">
                <a:hlinkClick r:id="rId2"/>
              </a:rPr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https://</a:t>
            </a:r>
            <a:r>
              <a:rPr lang="en-US" altLang="zh-TW" dirty="0" smtClean="0"/>
              <a:t>sites.google.com/a/g2.nctu.edu.tw/unimath/2017-01/HSR?fbclid=IwAR1zUbVWOfKJuOFkpSx6vBuJWJtTkojrd_QGuFeoeaKWMogt35hIURTvSh0</a:t>
            </a:r>
          </a:p>
          <a:p>
            <a:r>
              <a:rPr lang="zh-TW" altLang="en-US" dirty="0" smtClean="0"/>
              <a:t>請用動態規劃做出文章中結論的表格。</a:t>
            </a:r>
            <a:r>
              <a:rPr lang="en-US" altLang="zh-TW" dirty="0" smtClean="0"/>
              <a:t>(100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郭君</a:t>
            </a:r>
            <a:r>
              <a:rPr lang="zh-TW" altLang="en-US" dirty="0" smtClean="0"/>
              <a:t>逸教授用了 </a:t>
            </a:r>
            <a:r>
              <a:rPr lang="en-US" altLang="zh-TW" dirty="0" smtClean="0"/>
              <a:t>Acyclic </a:t>
            </a:r>
            <a:r>
              <a:rPr lang="en-US" altLang="zh-TW" dirty="0" err="1" smtClean="0"/>
              <a:t>Dijkstra’s</a:t>
            </a:r>
            <a:r>
              <a:rPr lang="en-US" altLang="zh-TW" dirty="0" smtClean="0"/>
              <a:t> Algorithm</a:t>
            </a:r>
            <a:r>
              <a:rPr lang="zh-TW" altLang="en-US" dirty="0" smtClean="0"/>
              <a:t> ，我不確定單純用動態規劃可不可以，我直覺覺得可以，但我沒寫過，大家可以試試看，做不出來沒關係。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93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Longest common subsequence(LCS)</a:t>
            </a:r>
            <a:r>
              <a:rPr lang="zh-TW" altLang="en-US" sz="2000" dirty="0" smtClean="0">
                <a:solidFill>
                  <a:prstClr val="white"/>
                </a:solidFill>
                <a:latin typeface="Calibri"/>
              </a:rPr>
              <a:t>最長共同子字串</a:t>
            </a:r>
            <a:endParaRPr lang="zh-TW" altLang="en-US" sz="20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TW" dirty="0" smtClean="0">
                    <a:latin typeface="+mn-lt"/>
                  </a:rPr>
                  <a:t>A</a:t>
                </a:r>
                <a:r>
                  <a:rPr lang="zh-TW" altLang="en-US" dirty="0" smtClean="0">
                    <a:latin typeface="+mn-lt"/>
                  </a:rPr>
                  <a:t> </a:t>
                </a:r>
                <a:r>
                  <a:rPr lang="en-US" altLang="zh-TW" dirty="0" smtClean="0">
                    <a:latin typeface="+mn-lt"/>
                  </a:rPr>
                  <a:t>subsequence </a:t>
                </a:r>
                <a:r>
                  <a:rPr lang="zh-TW" altLang="en-US" dirty="0" smtClean="0">
                    <a:latin typeface="+mn-lt"/>
                  </a:rPr>
                  <a:t>子字串 </a:t>
                </a:r>
                <a:r>
                  <a:rPr lang="en-US" altLang="zh-TW" dirty="0" smtClean="0">
                    <a:latin typeface="+mn-lt"/>
                  </a:rPr>
                  <a:t>keeps the original order, but it may not be consecutive.</a:t>
                </a:r>
              </a:p>
              <a:p>
                <a:pPr algn="just"/>
                <a:r>
                  <a:rPr lang="en-US" altLang="zh-TW" dirty="0" smtClean="0">
                    <a:latin typeface="+mn-lt"/>
                  </a:rPr>
                  <a:t>The longest-common-subsequence(LCS) problem is given two sequences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 algn="just">
                  <a:buNone/>
                </a:pPr>
                <a:r>
                  <a:rPr lang="en-US" altLang="zh-TW" dirty="0">
                    <a:latin typeface="+mn-lt"/>
                  </a:rPr>
                  <a:t> </a:t>
                </a:r>
                <a:r>
                  <a:rPr lang="en-US" altLang="zh-TW" dirty="0" smtClean="0">
                    <a:latin typeface="+mn-lt"/>
                  </a:rPr>
                  <a:t> Find a maximum-length common subsequence of X and Y.</a:t>
                </a:r>
              </a:p>
              <a:p>
                <a:pPr algn="just"/>
                <a:r>
                  <a:rPr lang="zh-TW" altLang="en-US" dirty="0" smtClean="0">
                    <a:latin typeface="+mn-lt"/>
                  </a:rPr>
                  <a:t>最佳解可能不只</a:t>
                </a:r>
                <a:r>
                  <a:rPr lang="en-US" altLang="zh-TW" dirty="0" smtClean="0">
                    <a:latin typeface="+mn-lt"/>
                  </a:rPr>
                  <a:t>1</a:t>
                </a:r>
                <a:r>
                  <a:rPr lang="zh-TW" altLang="en-US" dirty="0" smtClean="0">
                    <a:latin typeface="+mn-lt"/>
                  </a:rPr>
                  <a:t>個，求出</a:t>
                </a:r>
                <a:r>
                  <a:rPr lang="en-US" altLang="zh-TW" dirty="0" smtClean="0">
                    <a:latin typeface="+mn-lt"/>
                  </a:rPr>
                  <a:t>1</a:t>
                </a:r>
                <a:r>
                  <a:rPr lang="zh-TW" altLang="en-US" dirty="0" smtClean="0">
                    <a:latin typeface="+mn-lt"/>
                  </a:rPr>
                  <a:t>個即可。</a:t>
                </a:r>
                <a:endParaRPr lang="en-US" altLang="zh-TW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888" r="-1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7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Longest common subsequence(LCS)</a:t>
            </a:r>
            <a:r>
              <a:rPr lang="zh-TW" altLang="en-US" sz="2000" dirty="0" smtClean="0">
                <a:solidFill>
                  <a:prstClr val="white"/>
                </a:solidFill>
                <a:latin typeface="Calibri"/>
              </a:rPr>
              <a:t>最長共同子字串</a:t>
            </a:r>
            <a:endParaRPr lang="zh-TW" altLang="en-US" sz="20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TW" dirty="0" smtClean="0">
                    <a:latin typeface="+mn-lt"/>
                  </a:rPr>
                  <a:t>DNA sequences are formed by A.C.G.T.</a:t>
                </a:r>
              </a:p>
              <a:p>
                <a:r>
                  <a:rPr lang="en-US" altLang="zh-TW" dirty="0" smtClean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𝐴𝐶𝐶𝐺𝐺𝑇𝐶𝐺𝐴𝐺𝑇𝐺𝐶𝐺𝐶𝐺𝐺𝐴𝐴𝐺𝐶𝐶𝐺𝐺𝐶𝐶𝐺𝐴𝐴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 and </a:t>
                </a:r>
                <a:br>
                  <a:rPr lang="en-US" altLang="zh-TW" dirty="0" smtClean="0">
                    <a:latin typeface="+mn-lt"/>
                  </a:rPr>
                </a:br>
                <a:r>
                  <a:rPr lang="en-US" altLang="zh-TW" dirty="0" smtClean="0">
                    <a:latin typeface="+mn-lt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𝐺𝑇𝐶𝐺𝑇𝑇𝐶𝐺𝐺𝐴𝐴𝑇𝐺𝐶𝐶𝐺𝑇𝑇𝐺𝐶𝑇𝐶𝑇𝐺𝑇𝐴𝐴𝐴</m:t>
                    </m:r>
                  </m:oMath>
                </a14:m>
                <a:endParaRPr lang="en-US" altLang="zh-TW" dirty="0" smtClean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+mn-lt"/>
                  </a:rPr>
                  <a:t> 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𝐺𝑇𝐶𝐺𝑇𝐶𝐺𝐺𝐴𝐴𝐺𝐶𝐶𝐺𝐺𝐶𝐶𝐺𝐴𝐴</m:t>
                    </m:r>
                  </m:oMath>
                </a14:m>
                <a:r>
                  <a:rPr lang="zh-TW" altLang="en-US" dirty="0" smtClean="0">
                    <a:latin typeface="+mn-lt"/>
                  </a:rPr>
                  <a:t> </a:t>
                </a:r>
                <a:r>
                  <a:rPr lang="en-US" altLang="zh-TW" dirty="0" smtClean="0">
                    <a:latin typeface="+mn-lt"/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5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39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Longest common subsequence(LCS)</a:t>
            </a:r>
            <a:r>
              <a:rPr lang="zh-TW" altLang="en-US" sz="2000" dirty="0" smtClean="0">
                <a:solidFill>
                  <a:prstClr val="white"/>
                </a:solidFill>
                <a:latin typeface="Calibri"/>
              </a:rPr>
              <a:t>最長共同子字串</a:t>
            </a:r>
            <a:endParaRPr lang="zh-TW" altLang="en-US" sz="20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TW" dirty="0" smtClean="0">
                    <a:latin typeface="+mn-lt"/>
                  </a:rPr>
                  <a:t>Brute force </a:t>
                </a:r>
                <a:r>
                  <a:rPr lang="zh-TW" altLang="en-US" dirty="0" smtClean="0">
                    <a:latin typeface="+mn-lt"/>
                  </a:rPr>
                  <a:t>暴力法</a:t>
                </a:r>
                <a:endParaRPr lang="en-US" altLang="zh-TW" dirty="0" smtClean="0">
                  <a:latin typeface="+mn-lt"/>
                </a:endParaRPr>
              </a:p>
              <a:p>
                <a:r>
                  <a:rPr lang="en-US" altLang="zh-TW" dirty="0" smtClean="0">
                    <a:latin typeface="+mn-lt"/>
                  </a:rPr>
                  <a:t>Find all subsequences of X and check each subsequence to see whether it is also a subsequence of Y, keeping track of the longest subsequence we find.</a:t>
                </a:r>
                <a:br>
                  <a:rPr lang="en-US" altLang="zh-TW" dirty="0" smtClean="0">
                    <a:latin typeface="+mn-lt"/>
                  </a:rPr>
                </a:br>
                <a:r>
                  <a:rPr lang="en-US" altLang="zh-TW" dirty="0" smtClean="0">
                    <a:latin typeface="+mn-lt"/>
                  </a:rPr>
                  <a:t>Since X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+mn-lt"/>
                  </a:rPr>
                  <a:t> subsequences, this method takes exponential time.</a:t>
                </a:r>
                <a:r>
                  <a:rPr lang="zh-TW" altLang="en-US" dirty="0" smtClean="0">
                    <a:latin typeface="+mn-lt"/>
                  </a:rPr>
                  <a:t>指數型時間</a:t>
                </a:r>
                <a:endParaRPr lang="en-US" altLang="zh-TW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8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0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Longest common subsequence(LCS)</a:t>
            </a:r>
            <a:r>
              <a:rPr lang="zh-TW" altLang="en-US" sz="2000" dirty="0" smtClean="0">
                <a:solidFill>
                  <a:prstClr val="white"/>
                </a:solidFill>
                <a:latin typeface="Calibri"/>
              </a:rPr>
              <a:t>最長共同子字串</a:t>
            </a:r>
            <a:endParaRPr lang="zh-TW" altLang="en-US" sz="20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+mn-lt"/>
                  </a:rPr>
                  <a:t>Dynamic programming</a:t>
                </a:r>
                <a:r>
                  <a:rPr lang="en-US" altLang="zh-TW" dirty="0">
                    <a:latin typeface="+mn-lt"/>
                  </a:rPr>
                  <a:t/>
                </a:r>
                <a:br>
                  <a:rPr lang="en-US" altLang="zh-TW" dirty="0">
                    <a:latin typeface="+mn-lt"/>
                  </a:rPr>
                </a:br>
                <a:r>
                  <a:rPr lang="zh-TW" altLang="en-US" dirty="0" smtClean="0">
                    <a:latin typeface="+mn-lt"/>
                  </a:rPr>
                  <a:t>「下面的推導非常重要，</a:t>
                </a:r>
                <a:r>
                  <a:rPr lang="en-US" altLang="zh-TW" dirty="0" smtClean="0">
                    <a:latin typeface="+mn-lt"/>
                  </a:rPr>
                  <a:t>dynamic programming </a:t>
                </a:r>
                <a:r>
                  <a:rPr lang="zh-TW" altLang="en-US" dirty="0" smtClean="0">
                    <a:latin typeface="+mn-lt"/>
                  </a:rPr>
                  <a:t>的推導模式幾乎都是這樣的」</a:t>
                </a:r>
                <a:endParaRPr lang="en-US" altLang="zh-TW" dirty="0" smtClean="0">
                  <a:latin typeface="+mn-lt"/>
                </a:endParaRPr>
              </a:p>
              <a:p>
                <a:r>
                  <a:rPr lang="en-US" altLang="zh-TW" dirty="0">
                    <a:latin typeface="+mn-lt"/>
                  </a:rPr>
                  <a:t>L</a:t>
                </a:r>
                <a:r>
                  <a:rPr lang="en-US" altLang="zh-TW" dirty="0" smtClean="0">
                    <a:latin typeface="+mn-lt"/>
                  </a:rPr>
                  <a:t>et LCS(X,Y) = a maximum-length common subsequence of X and Y, and let LLCS(X,Y) = length of LCS(X,Y).</a:t>
                </a:r>
              </a:p>
              <a:p>
                <a:r>
                  <a:rPr lang="en-US" altLang="zh-TW" dirty="0" smtClean="0">
                    <a:latin typeface="+mn-lt"/>
                  </a:rPr>
                  <a:t>Suppose X and Y end in the same letter.</a:t>
                </a:r>
                <a:br>
                  <a:rPr lang="en-US" altLang="zh-TW" dirty="0" smtClean="0">
                    <a:latin typeface="+mn-lt"/>
                  </a:rPr>
                </a:br>
                <a:r>
                  <a:rPr lang="en-US" altLang="zh-TW" dirty="0" smtClean="0">
                    <a:latin typeface="+mn-lt"/>
                  </a:rPr>
                  <a:t>For example, X is ………A and Y is ………A.</a:t>
                </a:r>
                <a:br>
                  <a:rPr lang="en-US" altLang="zh-TW" dirty="0" smtClean="0">
                    <a:latin typeface="+mn-lt"/>
                  </a:rPr>
                </a:br>
                <a:r>
                  <a:rPr lang="en-US" altLang="zh-TW" dirty="0" smtClean="0">
                    <a:latin typeface="+mn-lt"/>
                  </a:rPr>
                  <a:t>Then, LCS(X,Y) must end in A.</a:t>
                </a:r>
                <a:br>
                  <a:rPr lang="en-US" altLang="zh-TW" dirty="0" smtClean="0">
                    <a:latin typeface="+mn-lt"/>
                  </a:rPr>
                </a:br>
                <a:r>
                  <a:rPr lang="en-US" altLang="zh-TW" dirty="0" smtClean="0">
                    <a:latin typeface="+mn-lt"/>
                  </a:rPr>
                  <a:t>So, LLCS(X,Y) = LLCS(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)+1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584" r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97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Longest common subsequence(LCS)</a:t>
            </a:r>
            <a:r>
              <a:rPr lang="zh-TW" altLang="en-US" sz="2000" dirty="0" smtClean="0">
                <a:solidFill>
                  <a:prstClr val="white"/>
                </a:solidFill>
                <a:latin typeface="Calibri"/>
              </a:rPr>
              <a:t>最長共同子字串</a:t>
            </a:r>
            <a:endParaRPr lang="zh-TW" altLang="en-US" sz="20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+mn-lt"/>
                  </a:rPr>
                  <a:t>Suppose X and Y do not end in the same letter.</a:t>
                </a:r>
                <a:br>
                  <a:rPr lang="en-US" altLang="zh-TW" dirty="0" smtClean="0">
                    <a:latin typeface="+mn-lt"/>
                  </a:rPr>
                </a:br>
                <a:r>
                  <a:rPr lang="en-US" altLang="zh-TW" dirty="0" smtClean="0">
                    <a:latin typeface="+mn-lt"/>
                  </a:rPr>
                  <a:t>For example, X is ………A and Y is ………B.</a:t>
                </a:r>
                <a:br>
                  <a:rPr lang="en-US" altLang="zh-TW" dirty="0" smtClean="0">
                    <a:latin typeface="+mn-lt"/>
                  </a:rPr>
                </a:br>
                <a:r>
                  <a:rPr lang="en-US" altLang="zh-TW" dirty="0" smtClean="0">
                    <a:latin typeface="+mn-lt"/>
                  </a:rPr>
                  <a:t>Let Z = LCS(X,Y).</a:t>
                </a:r>
                <a:br>
                  <a:rPr lang="en-US" altLang="zh-TW" dirty="0" smtClean="0">
                    <a:latin typeface="+mn-lt"/>
                  </a:rPr>
                </a:br>
                <a:r>
                  <a:rPr lang="en-US" altLang="zh-TW" dirty="0" smtClean="0">
                    <a:latin typeface="+mn-lt"/>
                  </a:rPr>
                  <a:t>Then Z does not end in A </a:t>
                </a:r>
                <a:r>
                  <a:rPr lang="en-US" altLang="zh-TW" dirty="0">
                    <a:latin typeface="+mn-lt"/>
                  </a:rPr>
                  <a:t>or Z does not end in </a:t>
                </a:r>
                <a:r>
                  <a:rPr lang="en-US" altLang="zh-TW" dirty="0" smtClean="0">
                    <a:latin typeface="+mn-lt"/>
                  </a:rPr>
                  <a:t>B</a:t>
                </a:r>
                <a:br>
                  <a:rPr lang="en-US" altLang="zh-TW" dirty="0" smtClean="0">
                    <a:latin typeface="+mn-lt"/>
                  </a:rPr>
                </a:br>
                <a:r>
                  <a:rPr lang="en-US" altLang="zh-TW" dirty="0" smtClean="0">
                    <a:latin typeface="+mn-lt"/>
                  </a:rPr>
                  <a:t>Thus, Z = LCS</a:t>
                </a:r>
                <a:r>
                  <a:rPr lang="en-US" altLang="zh-TW" dirty="0"/>
                  <a:t> 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/>
                  <a:t>)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latin typeface="+mn-lt"/>
                  </a:rPr>
                  <a:t>or</a:t>
                </a:r>
                <a:r>
                  <a:rPr lang="en-US" altLang="zh-TW" dirty="0" smtClean="0"/>
                  <a:t>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    </a:t>
                </a:r>
                <a:r>
                  <a:rPr lang="en-US" altLang="zh-TW" dirty="0" smtClean="0">
                    <a:latin typeface="+mn-lt"/>
                  </a:rPr>
                  <a:t>Z </a:t>
                </a:r>
                <a:r>
                  <a:rPr lang="en-US" altLang="zh-TW" dirty="0">
                    <a:latin typeface="+mn-lt"/>
                  </a:rPr>
                  <a:t>= LCS 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>
                    <a:latin typeface="+mn-lt"/>
                  </a:rPr>
                  <a:t>) </a:t>
                </a:r>
                <a:r>
                  <a:rPr lang="en-US" altLang="zh-TW" dirty="0" smtClean="0">
                    <a:latin typeface="+mn-lt"/>
                  </a:rPr>
                  <a:t>.</a:t>
                </a:r>
              </a:p>
              <a:p>
                <a:r>
                  <a:rPr lang="en-US" altLang="zh-TW" dirty="0" smtClean="0">
                    <a:latin typeface="+mn-lt"/>
                  </a:rPr>
                  <a:t>We don’t know Z, but we can test both cases to see which one is better.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5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08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Longest common subsequence(LCS)</a:t>
            </a:r>
            <a:r>
              <a:rPr lang="zh-TW" altLang="en-US" sz="2000" dirty="0" smtClean="0">
                <a:solidFill>
                  <a:prstClr val="white"/>
                </a:solidFill>
                <a:latin typeface="Calibri"/>
              </a:rPr>
              <a:t>最長共同子字串</a:t>
            </a:r>
            <a:endParaRPr lang="zh-TW" altLang="en-US" sz="20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altLang="zh-TW" i="1" dirty="0"/>
                      <m:t>,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/>
                </a:r>
                <a:br>
                  <a:rPr lang="en-US" altLang="zh-TW" dirty="0" smtClean="0">
                    <a:latin typeface="+mn-lt"/>
                  </a:rPr>
                </a:br>
                <a:r>
                  <a:rPr lang="en-US" altLang="zh-TW" dirty="0" smtClean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.</a:t>
                </a:r>
              </a:p>
              <a:p>
                <a:r>
                  <a:rPr lang="en-US" altLang="zh-TW" dirty="0" smtClean="0">
                    <a:latin typeface="+mn-lt"/>
                  </a:rPr>
                  <a:t>Theorem : Optimal substructure of an LCS</a:t>
                </a:r>
              </a:p>
              <a:p>
                <a:r>
                  <a:rPr lang="en-US" altLang="zh-TW" dirty="0" smtClean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.</a:t>
                </a:r>
              </a:p>
              <a:p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</a:t>
                </a:r>
                <a:r>
                  <a:rPr lang="en-US" altLang="zh-TW" dirty="0" smtClean="0">
                    <a:solidFill>
                      <a:prstClr val="white"/>
                    </a:solidFill>
                    <a:latin typeface="Calibri" panose="020F0502020204030204"/>
                  </a:rPr>
                  <a:t>implies that Z </a:t>
                </a:r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.</a:t>
                </a:r>
              </a:p>
              <a:p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implies that Z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white"/>
                    </a:solidFill>
                    <a:latin typeface="Calibri" panose="020F0502020204030204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280" r="-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25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Calibri"/>
              </a:rPr>
              <a:t>Longest common subsequence(LCS)</a:t>
            </a:r>
            <a:r>
              <a:rPr lang="zh-TW" altLang="en-US" sz="2000" dirty="0" smtClean="0">
                <a:solidFill>
                  <a:prstClr val="white"/>
                </a:solidFill>
                <a:latin typeface="Calibri"/>
              </a:rPr>
              <a:t>最長共同子字串</a:t>
            </a:r>
            <a:endParaRPr lang="zh-TW" alt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n-lt"/>
              </a:rPr>
              <a:t>具有 </a:t>
            </a:r>
            <a:r>
              <a:rPr lang="en-US" altLang="zh-TW" dirty="0" smtClean="0">
                <a:latin typeface="+mn-lt"/>
              </a:rPr>
              <a:t>optimal substructure</a:t>
            </a:r>
            <a:r>
              <a:rPr lang="zh-TW" altLang="en-US" dirty="0" smtClean="0">
                <a:latin typeface="+mn-lt"/>
              </a:rPr>
              <a:t>是指</a:t>
            </a:r>
            <a:r>
              <a:rPr lang="en-US" altLang="zh-TW" dirty="0" smtClean="0">
                <a:latin typeface="+mn-lt"/>
              </a:rPr>
              <a:t>:</a:t>
            </a:r>
            <a:br>
              <a:rPr lang="en-US" altLang="zh-TW" dirty="0" smtClean="0">
                <a:latin typeface="+mn-lt"/>
              </a:rPr>
            </a:br>
            <a:r>
              <a:rPr lang="zh-TW" altLang="en-US" dirty="0" smtClean="0">
                <a:latin typeface="+mn-lt"/>
              </a:rPr>
              <a:t>最佳解答是由「子問題的解」構成，則這些「子問題的解」也必須是最佳解</a:t>
            </a:r>
            <a:endParaRPr lang="en-US" altLang="zh-TW" dirty="0" smtClean="0">
              <a:latin typeface="+mn-lt"/>
            </a:endParaRPr>
          </a:p>
          <a:p>
            <a:r>
              <a:rPr lang="en-US" altLang="zh-TW" dirty="0" smtClean="0">
                <a:latin typeface="+mn-lt"/>
              </a:rPr>
              <a:t>LCS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problem has the property that an optimal solution contains within it optimal solutions to sub-problems. </a:t>
            </a:r>
            <a:br>
              <a:rPr lang="en-US" altLang="zh-TW" dirty="0" smtClean="0">
                <a:latin typeface="+mn-lt"/>
              </a:rPr>
            </a:br>
            <a:r>
              <a:rPr lang="zh-TW" altLang="en-US" dirty="0" smtClean="0">
                <a:latin typeface="+mn-lt"/>
              </a:rPr>
              <a:t>最佳解 包含了 子問題的最佳解</a:t>
            </a:r>
            <a:endParaRPr lang="en-US" altLang="zh-TW" dirty="0" smtClean="0">
              <a:latin typeface="+mn-lt"/>
            </a:endParaRPr>
          </a:p>
          <a:p>
            <a:r>
              <a:rPr lang="en-US" altLang="zh-TW" dirty="0" smtClean="0">
                <a:latin typeface="+mn-lt"/>
              </a:rPr>
              <a:t>This property is called optimal substructure.</a:t>
            </a:r>
          </a:p>
          <a:p>
            <a:r>
              <a:rPr lang="en-US" altLang="zh-TW" dirty="0" smtClean="0">
                <a:latin typeface="+mn-lt"/>
              </a:rPr>
              <a:t>Problems solvable by dynamic programming must have optimal substructure.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dynamic programming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00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17741</TotalTime>
  <Words>1793</Words>
  <Application>Microsoft Office PowerPoint</Application>
  <PresentationFormat>寬螢幕</PresentationFormat>
  <Paragraphs>107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王漢宗顏楷體繁</vt:lpstr>
      <vt:lpstr>新細明體</vt:lpstr>
      <vt:lpstr>Arial</vt:lpstr>
      <vt:lpstr>Calibri</vt:lpstr>
      <vt:lpstr>Cambria Math</vt:lpstr>
      <vt:lpstr>Office 佈景主題</vt:lpstr>
      <vt:lpstr>Dynamic Programming 動態規劃</vt:lpstr>
      <vt:lpstr>前言</vt:lpstr>
      <vt:lpstr>Longest common subsequence(LCS)最長共同子字串</vt:lpstr>
      <vt:lpstr>Longest common subsequence(LCS)最長共同子字串</vt:lpstr>
      <vt:lpstr>Longest common subsequence(LCS)最長共同子字串</vt:lpstr>
      <vt:lpstr>Longest common subsequence(LCS)最長共同子字串</vt:lpstr>
      <vt:lpstr>Longest common subsequence(LCS)最長共同子字串</vt:lpstr>
      <vt:lpstr>Longest common subsequence(LCS)最長共同子字串</vt:lpstr>
      <vt:lpstr>Longest common subsequence(LCS)最長共同子字串</vt:lpstr>
      <vt:lpstr>Longest common subsequence(LCS)最長共同子字串</vt:lpstr>
      <vt:lpstr>Longest common subsequence(LCS)最長共同子字串</vt:lpstr>
      <vt:lpstr>PowerPoint 簡報</vt:lpstr>
      <vt:lpstr>Matrix-chain multiplication</vt:lpstr>
      <vt:lpstr>Matrix-chain multiplication</vt:lpstr>
      <vt:lpstr>Matrix-chain multiplication</vt:lpstr>
      <vt:lpstr>Matrix-chain multiplication</vt:lpstr>
      <vt:lpstr>Matrix-chain multiplication</vt:lpstr>
      <vt:lpstr>Matrix-chain multiplication</vt:lpstr>
      <vt:lpstr>Matrix-chain multiplication</vt:lpstr>
      <vt:lpstr>Matrix-chain multiplication</vt:lpstr>
      <vt:lpstr>HW5:高鐵搭乘問題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數學專題初探</dc:title>
  <dc:creator>林劭原</dc:creator>
  <cp:lastModifiedBy>林劭原</cp:lastModifiedBy>
  <cp:revision>425</cp:revision>
  <dcterms:created xsi:type="dcterms:W3CDTF">2019-12-15T06:05:31Z</dcterms:created>
  <dcterms:modified xsi:type="dcterms:W3CDTF">2021-05-20T05:45:46Z</dcterms:modified>
</cp:coreProperties>
</file>