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9" r:id="rId2"/>
    <p:sldId id="300" r:id="rId3"/>
    <p:sldId id="301" r:id="rId4"/>
    <p:sldId id="302" r:id="rId5"/>
    <p:sldId id="303" r:id="rId6"/>
    <p:sldId id="304" r:id="rId7"/>
    <p:sldId id="305" r:id="rId8"/>
    <p:sldId id="306" r:id="rId9"/>
    <p:sldId id="307" r:id="rId10"/>
    <p:sldId id="308" r:id="rId11"/>
    <p:sldId id="309" r:id="rId12"/>
    <p:sldId id="310" r:id="rId1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ao Yuan Lin" initials="SYL" lastIdx="1" clrIdx="0">
    <p:extLst>
      <p:ext uri="{19B8F6BF-5375-455C-9EA6-DF929625EA0E}">
        <p15:presenceInfo xmlns:p15="http://schemas.microsoft.com/office/powerpoint/2012/main" userId="Shao Yuan Li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777" autoAdjust="0"/>
    <p:restoredTop sz="94660"/>
  </p:normalViewPr>
  <p:slideViewPr>
    <p:cSldViewPr snapToGrid="0">
      <p:cViewPr varScale="1">
        <p:scale>
          <a:sx n="67" d="100"/>
          <a:sy n="67" d="100"/>
        </p:scale>
        <p:origin x="96" y="10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77392-D6CB-4FD3-83B5-A5E32912EA72}" type="datetimeFigureOut">
              <a:rPr lang="zh-TW" altLang="en-US" smtClean="0"/>
              <a:t>2021/5/19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E6E0A-7549-4388-B0E2-83FB303FEC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96500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77392-D6CB-4FD3-83B5-A5E32912EA72}" type="datetimeFigureOut">
              <a:rPr lang="zh-TW" altLang="en-US" smtClean="0"/>
              <a:t>2021/5/19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E6E0A-7549-4388-B0E2-83FB303FEC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9530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77392-D6CB-4FD3-83B5-A5E32912EA72}" type="datetimeFigureOut">
              <a:rPr lang="zh-TW" altLang="en-US" smtClean="0"/>
              <a:t>2021/5/19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E6E0A-7549-4388-B0E2-83FB303FEC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1709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77392-D6CB-4FD3-83B5-A5E32912EA72}" type="datetimeFigureOut">
              <a:rPr lang="zh-TW" altLang="en-US" smtClean="0"/>
              <a:t>2021/5/19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E6E0A-7549-4388-B0E2-83FB303FEC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56684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77392-D6CB-4FD3-83B5-A5E32912EA72}" type="datetimeFigureOut">
              <a:rPr lang="zh-TW" altLang="en-US" smtClean="0"/>
              <a:t>2021/5/19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E6E0A-7549-4388-B0E2-83FB303FEC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0494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77392-D6CB-4FD3-83B5-A5E32912EA72}" type="datetimeFigureOut">
              <a:rPr lang="zh-TW" altLang="en-US" smtClean="0"/>
              <a:t>2021/5/19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E6E0A-7549-4388-B0E2-83FB303FEC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4453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77392-D6CB-4FD3-83B5-A5E32912EA72}" type="datetimeFigureOut">
              <a:rPr lang="zh-TW" altLang="en-US" smtClean="0"/>
              <a:t>2021/5/19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E6E0A-7549-4388-B0E2-83FB303FEC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3449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77392-D6CB-4FD3-83B5-A5E32912EA72}" type="datetimeFigureOut">
              <a:rPr lang="zh-TW" altLang="en-US" smtClean="0"/>
              <a:t>2021/5/19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E6E0A-7549-4388-B0E2-83FB303FEC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2467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77392-D6CB-4FD3-83B5-A5E32912EA72}" type="datetimeFigureOut">
              <a:rPr lang="zh-TW" altLang="en-US" smtClean="0"/>
              <a:t>2021/5/19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E6E0A-7549-4388-B0E2-83FB303FEC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8505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77392-D6CB-4FD3-83B5-A5E32912EA72}" type="datetimeFigureOut">
              <a:rPr lang="zh-TW" altLang="en-US" smtClean="0"/>
              <a:t>2021/5/19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E6E0A-7549-4388-B0E2-83FB303FEC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169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77392-D6CB-4FD3-83B5-A5E32912EA72}" type="datetimeFigureOut">
              <a:rPr lang="zh-TW" altLang="en-US" smtClean="0"/>
              <a:t>2021/5/19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E6E0A-7549-4388-B0E2-83FB303FEC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4431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A77392-D6CB-4FD3-83B5-A5E32912EA72}" type="datetimeFigureOut">
              <a:rPr lang="zh-TW" altLang="en-US" smtClean="0"/>
              <a:t>2021/5/19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8E6E0A-7549-4388-B0E2-83FB303FEC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71291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王漢宗顏楷體繁" panose="02000500000000000000" pitchFamily="2" charset="-120"/>
          <a:ea typeface="王漢宗顏楷體繁" panose="02000500000000000000" pitchFamily="2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王漢宗顏楷體繁" panose="02000500000000000000" pitchFamily="2" charset="-120"/>
          <a:ea typeface="王漢宗顏楷體繁" panose="02000500000000000000" pitchFamily="2" charset="-12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723900" y="1155700"/>
            <a:ext cx="10426700" cy="3000664"/>
          </a:xfrm>
        </p:spPr>
        <p:txBody>
          <a:bodyPr>
            <a:normAutofit/>
          </a:bodyPr>
          <a:lstStyle/>
          <a:p>
            <a:r>
              <a:rPr lang="en-US" altLang="zh-TW" sz="8000" dirty="0" smtClean="0"/>
              <a:t>Greedy Algorithm</a:t>
            </a:r>
            <a:br>
              <a:rPr lang="en-US" altLang="zh-TW" sz="8000" dirty="0" smtClean="0"/>
            </a:br>
            <a:r>
              <a:rPr lang="zh-TW" altLang="en-US" sz="8000" dirty="0" smtClean="0"/>
              <a:t>貪婪演算法</a:t>
            </a:r>
            <a:endParaRPr lang="zh-TW" altLang="en-US" sz="8000" dirty="0">
              <a:latin typeface="Cambria Math" panose="02040503050406030204" pitchFamily="18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4663440"/>
            <a:ext cx="9144000" cy="1320075"/>
          </a:xfrm>
        </p:spPr>
        <p:txBody>
          <a:bodyPr>
            <a:normAutofit/>
          </a:bodyPr>
          <a:lstStyle/>
          <a:p>
            <a:r>
              <a:rPr lang="zh-TW" altLang="en-US" sz="4800" dirty="0" smtClean="0"/>
              <a:t>林劭原老師</a:t>
            </a:r>
            <a:endParaRPr lang="zh-TW" altLang="en-US" sz="4800" dirty="0"/>
          </a:p>
        </p:txBody>
      </p:sp>
    </p:spTree>
    <p:extLst>
      <p:ext uri="{BB962C8B-B14F-4D97-AF65-F5344CB8AC3E}">
        <p14:creationId xmlns:p14="http://schemas.microsoft.com/office/powerpoint/2010/main" val="3312008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69235" y="700050"/>
            <a:ext cx="10942982" cy="1325563"/>
          </a:xfrm>
        </p:spPr>
        <p:txBody>
          <a:bodyPr>
            <a:normAutofit fontScale="90000"/>
          </a:bodyPr>
          <a:lstStyle/>
          <a:p>
            <a:pPr lvl="0">
              <a:defRPr/>
            </a:pPr>
            <a:r>
              <a:rPr lang="en-US" altLang="zh-TW" sz="4800" dirty="0">
                <a:solidFill>
                  <a:prstClr val="white"/>
                </a:solidFill>
                <a:latin typeface="+mj-lt"/>
              </a:rPr>
              <a:t>Greedy strategy for activity-selection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2248786"/>
                <a:ext cx="10515600" cy="4013791"/>
              </a:xfrm>
            </p:spPr>
            <p:txBody>
              <a:bodyPr>
                <a:normAutofit/>
              </a:bodyPr>
              <a:lstStyle/>
              <a:p>
                <a:r>
                  <a:rPr lang="en-US" altLang="zh-TW" sz="2400" dirty="0" smtClean="0">
                    <a:latin typeface="+mn-lt"/>
                  </a:rPr>
                  <a:t>Assume that activities in S are ordered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≤…≤</m:t>
                    </m:r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TW" sz="2400" dirty="0" smtClean="0">
                    <a:latin typeface="+mn-lt"/>
                  </a:rPr>
                  <a:t>;</a:t>
                </a:r>
                <a:r>
                  <a:rPr lang="zh-TW" altLang="en-US" sz="2400" dirty="0" smtClean="0">
                    <a:latin typeface="+mn-lt"/>
                  </a:rPr>
                  <a:t> </a:t>
                </a:r>
                <a:r>
                  <a:rPr lang="en-US" altLang="zh-TW" sz="2400" dirty="0" smtClean="0">
                    <a:latin typeface="+mn-lt"/>
                  </a:rPr>
                  <a:t>otherwise sort these activities so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sz="2400" i="1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sz="2400" i="1">
                        <a:latin typeface="Cambria Math" panose="02040503050406030204" pitchFamily="18" charset="0"/>
                      </a:rPr>
                      <m:t>≤…≤</m:t>
                    </m:r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TW" sz="2400" dirty="0" smtClean="0">
                    <a:latin typeface="+mn-lt"/>
                  </a:rPr>
                  <a:t>.</a:t>
                </a:r>
              </a:p>
              <a:p>
                <a:r>
                  <a:rPr lang="en-US" altLang="zh-TW" sz="2400" dirty="0" smtClean="0">
                    <a:latin typeface="+mn-lt"/>
                  </a:rPr>
                  <a:t>Let A be the solution.</a:t>
                </a:r>
              </a:p>
              <a:p>
                <a:r>
                  <a:rPr lang="en-US" altLang="zh-TW" sz="2400" dirty="0" smtClean="0">
                    <a:latin typeface="+mn-lt"/>
                  </a:rPr>
                  <a:t>1    n = </a:t>
                </a:r>
                <a:r>
                  <a:rPr lang="en-US" altLang="zh-TW" sz="2400" dirty="0" err="1" smtClean="0">
                    <a:latin typeface="+mn-lt"/>
                  </a:rPr>
                  <a:t>S.length</a:t>
                </a:r>
                <a:r>
                  <a:rPr lang="en-US" altLang="zh-TW" sz="2400" dirty="0" smtClean="0">
                    <a:latin typeface="+mn-lt"/>
                  </a:rPr>
                  <a:t/>
                </a:r>
                <a:br>
                  <a:rPr lang="en-US" altLang="zh-TW" sz="2400" dirty="0" smtClean="0">
                    <a:latin typeface="+mn-lt"/>
                  </a:rPr>
                </a:br>
                <a:r>
                  <a:rPr lang="en-US" altLang="zh-TW" sz="2400" dirty="0" smtClean="0">
                    <a:latin typeface="+mn-lt"/>
                  </a:rPr>
                  <a:t>2    A =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TW" sz="2400" dirty="0" smtClean="0">
                    <a:latin typeface="+mn-lt"/>
                  </a:rPr>
                  <a:t>}     // This greedy strategy will always choose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TW" sz="2400" dirty="0" smtClean="0">
                    <a:latin typeface="+mn-lt"/>
                  </a:rPr>
                  <a:t> </a:t>
                </a:r>
                <a:br>
                  <a:rPr lang="en-US" altLang="zh-TW" sz="2400" dirty="0" smtClean="0">
                    <a:latin typeface="+mn-lt"/>
                  </a:rPr>
                </a:br>
                <a:r>
                  <a:rPr lang="en-US" altLang="zh-TW" sz="2400" dirty="0" smtClean="0">
                    <a:latin typeface="+mn-lt"/>
                  </a:rPr>
                  <a:t>3    k = 1</a:t>
                </a:r>
                <a:br>
                  <a:rPr lang="en-US" altLang="zh-TW" sz="2400" dirty="0" smtClean="0">
                    <a:latin typeface="+mn-lt"/>
                  </a:rPr>
                </a:br>
                <a:r>
                  <a:rPr lang="en-US" altLang="zh-TW" sz="2400" dirty="0" smtClean="0">
                    <a:latin typeface="+mn-lt"/>
                  </a:rPr>
                  <a:t>4    for m = 2 to n do</a:t>
                </a:r>
                <a:br>
                  <a:rPr lang="en-US" altLang="zh-TW" sz="2400" dirty="0" smtClean="0">
                    <a:latin typeface="+mn-lt"/>
                  </a:rPr>
                </a:br>
                <a:r>
                  <a:rPr lang="en-US" altLang="zh-TW" sz="2400" dirty="0" smtClean="0">
                    <a:latin typeface="+mn-lt"/>
                  </a:rPr>
                  <a:t>5    	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TW" sz="2400" dirty="0" smtClean="0">
                    <a:latin typeface="+mn-lt"/>
                  </a:rPr>
                  <a:t>   //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altLang="zh-TW" sz="2400" dirty="0" smtClean="0">
                    <a:latin typeface="+mn-lt"/>
                  </a:rPr>
                  <a:t> is compatible to all the chosen activities</a:t>
                </a:r>
                <a:br>
                  <a:rPr lang="en-US" altLang="zh-TW" sz="2400" dirty="0" smtClean="0">
                    <a:latin typeface="+mn-lt"/>
                  </a:rPr>
                </a:br>
                <a:r>
                  <a:rPr lang="en-US" altLang="zh-TW" sz="2400" dirty="0" smtClean="0">
                    <a:latin typeface="+mn-lt"/>
                  </a:rPr>
                  <a:t>6    		A = A</a:t>
                </a:r>
                <a14:m>
                  <m:oMath xmlns:m="http://schemas.openxmlformats.org/officeDocument/2006/math">
                    <m:r>
                      <a:rPr lang="en-US" altLang="zh-TW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d>
                      <m:dPr>
                        <m:begChr m:val="{"/>
                        <m:endChr m:val="}"/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TW" sz="2400" dirty="0" smtClean="0">
                    <a:latin typeface="+mn-lt"/>
                  </a:rPr>
                  <a:t/>
                </a:r>
                <a:br>
                  <a:rPr lang="en-US" altLang="zh-TW" sz="2400" dirty="0" smtClean="0">
                    <a:latin typeface="+mn-lt"/>
                  </a:rPr>
                </a:br>
                <a:r>
                  <a:rPr lang="en-US" altLang="zh-TW" sz="2400" dirty="0" smtClean="0">
                    <a:latin typeface="+mn-lt"/>
                  </a:rPr>
                  <a:t>7    		k = m;</a:t>
                </a:r>
                <a:br>
                  <a:rPr lang="en-US" altLang="zh-TW" sz="2400" dirty="0" smtClean="0">
                    <a:latin typeface="+mn-lt"/>
                  </a:rPr>
                </a:br>
                <a:r>
                  <a:rPr lang="en-US" altLang="zh-TW" sz="2400" dirty="0" smtClean="0">
                    <a:latin typeface="+mn-lt"/>
                  </a:rPr>
                  <a:t>8   return A</a:t>
                </a:r>
              </a:p>
              <a:p>
                <a:endParaRPr lang="en-US" altLang="zh-TW" sz="2400" dirty="0" smtClean="0">
                  <a:latin typeface="+mn-lt"/>
                </a:endParaRPr>
              </a:p>
              <a:p>
                <a:endParaRPr lang="en-US" altLang="zh-TW" sz="2400" dirty="0" smtClean="0">
                  <a:latin typeface="+mn-lt"/>
                </a:endParaRP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248786"/>
                <a:ext cx="10515600" cy="4013791"/>
              </a:xfrm>
              <a:blipFill>
                <a:blip r:embed="rId2"/>
                <a:stretch>
                  <a:fillRect l="-812" t="-2128" b="-228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字方塊 4"/>
          <p:cNvSpPr txBox="1"/>
          <p:nvPr/>
        </p:nvSpPr>
        <p:spPr>
          <a:xfrm>
            <a:off x="10724550" y="166512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王漢宗顏楷體繁"/>
                <a:cs typeface="+mn-cs"/>
              </a:rPr>
              <a:t>林</a:t>
            </a: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王漢宗顏楷體繁"/>
                <a:cs typeface="+mn-cs"/>
              </a:rPr>
              <a:t>劭</a:t>
            </a:r>
            <a:r>
              <a:rPr kumimoji="0" lang="zh-TW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王漢宗顏楷體繁"/>
                <a:cs typeface="+mn-cs"/>
              </a:rPr>
              <a:t>原 老師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王漢宗顏楷體繁"/>
              <a:cs typeface="+mn-cs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74684" y="166512"/>
            <a:ext cx="1826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zh-TW" dirty="0" smtClean="0"/>
              <a:t>greedy algorithm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王漢宗顏楷體繁" panose="02000500000000000000" pitchFamily="2" charset="-120"/>
              <a:ea typeface="王漢宗顏楷體繁" panose="02000500000000000000" pitchFamily="2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84819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69235" y="700050"/>
            <a:ext cx="10942982" cy="1325563"/>
          </a:xfrm>
        </p:spPr>
        <p:txBody>
          <a:bodyPr>
            <a:normAutofit fontScale="90000"/>
          </a:bodyPr>
          <a:lstStyle/>
          <a:p>
            <a:pPr lvl="0">
              <a:defRPr/>
            </a:pPr>
            <a:r>
              <a:rPr lang="en-US" altLang="zh-TW" sz="4800" dirty="0">
                <a:solidFill>
                  <a:prstClr val="white"/>
                </a:solidFill>
                <a:latin typeface="+mj-lt"/>
              </a:rPr>
              <a:t>Greedy strategy for activity-selection problem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2248786"/>
            <a:ext cx="10515600" cy="4013791"/>
          </a:xfrm>
        </p:spPr>
        <p:txBody>
          <a:bodyPr>
            <a:normAutofit/>
          </a:bodyPr>
          <a:lstStyle/>
          <a:p>
            <a:r>
              <a:rPr lang="en-US" altLang="zh-TW" sz="2400" dirty="0" smtClean="0">
                <a:latin typeface="+mn-lt"/>
              </a:rPr>
              <a:t>Proof of correctness </a:t>
            </a:r>
            <a:r>
              <a:rPr lang="zh-TW" altLang="en-US" sz="2400" dirty="0" smtClean="0">
                <a:latin typeface="+mn-lt"/>
              </a:rPr>
              <a:t>很重要</a:t>
            </a:r>
            <a:r>
              <a:rPr lang="en-US" altLang="zh-TW" sz="2400" dirty="0" smtClean="0">
                <a:latin typeface="+mn-lt"/>
              </a:rPr>
              <a:t>!</a:t>
            </a:r>
          </a:p>
          <a:p>
            <a:r>
              <a:rPr lang="en-US" altLang="zh-TW" sz="2400" dirty="0" smtClean="0">
                <a:latin typeface="+mn-lt"/>
              </a:rPr>
              <a:t>To prove the correctness of a greedy algorithm, one can prove that any optimal solution can be modified into a greedy solution without losing the optimality.</a:t>
            </a:r>
            <a:br>
              <a:rPr lang="en-US" altLang="zh-TW" sz="2400" dirty="0" smtClean="0">
                <a:latin typeface="+mn-lt"/>
              </a:rPr>
            </a:br>
            <a:r>
              <a:rPr lang="zh-TW" altLang="en-US" sz="2400" dirty="0" smtClean="0">
                <a:latin typeface="+mn-lt"/>
              </a:rPr>
              <a:t>證明某個貪婪演算法能得到最佳解的常用方法是</a:t>
            </a:r>
            <a:r>
              <a:rPr lang="en-US" altLang="zh-TW" sz="2400" dirty="0" smtClean="0">
                <a:latin typeface="+mn-lt"/>
              </a:rPr>
              <a:t>:</a:t>
            </a:r>
            <a:r>
              <a:rPr lang="zh-TW" altLang="en-US" sz="2400" dirty="0" smtClean="0">
                <a:latin typeface="+mn-lt"/>
              </a:rPr>
              <a:t>證明任何的最佳解，均可被修改成貪婪演算法的解，不失其最佳性。若是如此，貪婪演算法的解得到的就是最佳解。</a:t>
            </a:r>
            <a:endParaRPr lang="en-US" altLang="zh-TW" sz="2400" dirty="0" smtClean="0">
              <a:latin typeface="+mn-l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0724550" y="166512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王漢宗顏楷體繁"/>
                <a:cs typeface="+mn-cs"/>
              </a:rPr>
              <a:t>林</a:t>
            </a: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王漢宗顏楷體繁"/>
                <a:cs typeface="+mn-cs"/>
              </a:rPr>
              <a:t>劭</a:t>
            </a:r>
            <a:r>
              <a:rPr kumimoji="0" lang="zh-TW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王漢宗顏楷體繁"/>
                <a:cs typeface="+mn-cs"/>
              </a:rPr>
              <a:t>原 老師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王漢宗顏楷體繁"/>
              <a:cs typeface="+mn-cs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74684" y="166512"/>
            <a:ext cx="1826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zh-TW" dirty="0" smtClean="0"/>
              <a:t>greedy algorithm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王漢宗顏楷體繁" panose="02000500000000000000" pitchFamily="2" charset="-120"/>
              <a:ea typeface="王漢宗顏楷體繁" panose="02000500000000000000" pitchFamily="2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05301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259557" y="1243012"/>
                <a:ext cx="11672887" cy="5343525"/>
              </a:xfrm>
            </p:spPr>
            <p:txBody>
              <a:bodyPr>
                <a:normAutofit/>
              </a:bodyPr>
              <a:lstStyle/>
              <a:p>
                <a:r>
                  <a:rPr lang="en-US" altLang="zh-TW" sz="2400" dirty="0" smtClean="0">
                    <a:latin typeface="+mn-lt"/>
                  </a:rPr>
                  <a:t>Theorem. This greedy algorithm produces an optimal solution.</a:t>
                </a:r>
              </a:p>
              <a:p>
                <a:r>
                  <a:rPr lang="en-US" altLang="zh-TW" sz="2400" dirty="0" smtClean="0">
                    <a:latin typeface="+mn-lt"/>
                  </a:rPr>
                  <a:t>Proof. Note that we assume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sz="2400" i="1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sz="2400" i="1">
                        <a:latin typeface="Cambria Math" panose="02040503050406030204" pitchFamily="18" charset="0"/>
                      </a:rPr>
                      <m:t>≤…≤</m:t>
                    </m:r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TW" sz="2400" dirty="0" smtClean="0">
                    <a:latin typeface="+mn-lt"/>
                  </a:rPr>
                  <a:t>.</a:t>
                </a:r>
                <a:br>
                  <a:rPr lang="en-US" altLang="zh-TW" sz="2400" dirty="0" smtClean="0">
                    <a:latin typeface="+mn-lt"/>
                  </a:rPr>
                </a:br>
                <a:r>
                  <a:rPr lang="en-US" altLang="zh-TW" sz="2400" dirty="0" smtClean="0">
                    <a:latin typeface="+mn-lt"/>
                  </a:rPr>
                  <a:t>Consider an arbitrary optimal solution B.</a:t>
                </a:r>
                <a:br>
                  <a:rPr lang="en-US" altLang="zh-TW" sz="2400" dirty="0" smtClean="0">
                    <a:latin typeface="+mn-lt"/>
                  </a:rPr>
                </a:br>
                <a:r>
                  <a:rPr lang="en-US" altLang="zh-TW" sz="2400" dirty="0" smtClean="0">
                    <a:latin typeface="+mn-lt"/>
                  </a:rPr>
                  <a:t>Order the activities in B by their finish times.</a:t>
                </a:r>
                <a:br>
                  <a:rPr lang="en-US" altLang="zh-TW" sz="2400" dirty="0" smtClean="0">
                    <a:latin typeface="+mn-lt"/>
                  </a:rPr>
                </a:br>
                <a:r>
                  <a:rPr lang="en-US" altLang="zh-TW" sz="2400" dirty="0" smtClean="0">
                    <a:latin typeface="+mn-lt"/>
                  </a:rPr>
                  <a:t>Suppose the first activity in B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TW" sz="2400" dirty="0" smtClean="0">
                    <a:latin typeface="+mn-lt"/>
                  </a:rPr>
                  <a:t>.</a:t>
                </a:r>
                <a:br>
                  <a:rPr lang="en-US" altLang="zh-TW" sz="2400" dirty="0" smtClean="0">
                    <a:latin typeface="+mn-lt"/>
                  </a:rPr>
                </a:br>
                <a:r>
                  <a:rPr lang="en-US" altLang="zh-TW" sz="2400" dirty="0" smtClean="0">
                    <a:latin typeface="+mn-lt"/>
                  </a:rPr>
                  <a:t>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400" b="0" i="0" dirty="0" smtClean="0">
                        <a:latin typeface="Cambria Math" panose="02040503050406030204" pitchFamily="18" charset="0"/>
                      </a:rPr>
                      <m:t>k</m:t>
                    </m:r>
                    <m:r>
                      <a:rPr lang="en-US" altLang="zh-TW" sz="24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2400" b="0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TW" sz="2400" dirty="0" smtClean="0">
                    <a:latin typeface="+mn-lt"/>
                  </a:rPr>
                  <a:t>, then B begins with a greedy choice, i.e.,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TW" sz="2400" dirty="0" smtClean="0">
                    <a:latin typeface="+mn-lt"/>
                  </a:rPr>
                  <a:t>.</a:t>
                </a:r>
                <a:br>
                  <a:rPr lang="en-US" altLang="zh-TW" sz="2400" dirty="0" smtClean="0">
                    <a:latin typeface="+mn-lt"/>
                  </a:rPr>
                </a:br>
                <a:r>
                  <a:rPr lang="en-US" altLang="zh-TW" sz="2400" dirty="0">
                    <a:latin typeface="+mn-lt"/>
                  </a:rPr>
                  <a:t>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400" dirty="0">
                        <a:latin typeface="Cambria Math" panose="02040503050406030204" pitchFamily="18" charset="0"/>
                      </a:rPr>
                      <m:t>k</m:t>
                    </m:r>
                    <m:r>
                      <a:rPr lang="en-US" altLang="zh-TW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altLang="zh-TW" sz="2400" i="1" dirty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TW" sz="2400" dirty="0" smtClean="0">
                    <a:latin typeface="+mn-lt"/>
                  </a:rPr>
                  <a:t>, then let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begChr m:val="{"/>
                        <m:endChr m:val="}"/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∪{</m:t>
                    </m:r>
                    <m:sSub>
                      <m:sSub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zh-TW" sz="2400" dirty="0" smtClean="0">
                    <a:latin typeface="+mn-lt"/>
                  </a:rPr>
                  <a:t>.</a:t>
                </a:r>
                <a:br>
                  <a:rPr lang="en-US" altLang="zh-TW" sz="2400" dirty="0" smtClean="0">
                    <a:latin typeface="+mn-lt"/>
                  </a:rPr>
                </a:br>
                <a:r>
                  <a:rPr lang="en-US" altLang="zh-TW" sz="2400" dirty="0" smtClean="0">
                    <a:latin typeface="+mn-lt"/>
                  </a:rPr>
                  <a:t>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sz="2400" i="1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TW" sz="2400" dirty="0" smtClean="0">
                    <a:latin typeface="+mn-lt"/>
                  </a:rPr>
                  <a:t>, all the activities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altLang="zh-TW" sz="2400" dirty="0" smtClean="0">
                    <a:latin typeface="+mn-lt"/>
                  </a:rPr>
                  <a:t> are compatible.</a:t>
                </a:r>
                <a:br>
                  <a:rPr lang="en-US" altLang="zh-TW" sz="2400" dirty="0" smtClean="0">
                    <a:latin typeface="+mn-lt"/>
                  </a:rPr>
                </a:br>
                <a:r>
                  <a:rPr lang="en-US" altLang="zh-TW" sz="2400" dirty="0" smtClean="0">
                    <a:latin typeface="+mn-lt"/>
                  </a:rPr>
                  <a:t>Since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TW" sz="2400" b="0" i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=|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altLang="zh-TW" sz="2400" dirty="0" smtClean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altLang="zh-TW" sz="2400" dirty="0" smtClean="0">
                    <a:latin typeface="+mn-lt"/>
                  </a:rPr>
                  <a:t> is an optimal solution that begins with a greedy choice, i.e. ,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TW" sz="2400" dirty="0" smtClean="0">
                    <a:latin typeface="+mn-lt"/>
                  </a:rPr>
                  <a:t>.</a:t>
                </a:r>
                <a:br>
                  <a:rPr lang="en-US" altLang="zh-TW" sz="2400" dirty="0" smtClean="0">
                    <a:latin typeface="+mn-lt"/>
                  </a:rPr>
                </a:br>
                <a:r>
                  <a:rPr lang="en-US" altLang="zh-TW" sz="2400" dirty="0" smtClean="0">
                    <a:latin typeface="+mn-lt"/>
                  </a:rPr>
                  <a:t>Thus, there exists an optimal solution that begins with a greedy choice, i.e.,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TW" sz="2400" dirty="0" smtClean="0"/>
                  <a:t>.</a:t>
                </a:r>
                <a:r>
                  <a:rPr lang="en-US" altLang="zh-TW" sz="2400" dirty="0">
                    <a:latin typeface="+mn-lt"/>
                  </a:rPr>
                  <a:t/>
                </a:r>
                <a:br>
                  <a:rPr lang="en-US" altLang="zh-TW" sz="2400" dirty="0">
                    <a:latin typeface="+mn-lt"/>
                  </a:rPr>
                </a:br>
                <a:r>
                  <a:rPr lang="en-US" altLang="zh-TW" sz="2400" dirty="0" smtClean="0">
                    <a:latin typeface="+mn-lt"/>
                  </a:rPr>
                  <a:t>Once we choose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TW" sz="2400" dirty="0" smtClean="0">
                    <a:latin typeface="+mn-lt"/>
                  </a:rPr>
                  <a:t>, </a:t>
                </a:r>
                <a:r>
                  <a:rPr lang="en-US" altLang="zh-TW" sz="2400" dirty="0" smtClean="0">
                    <a:latin typeface="+mn-lt"/>
                    <a:ea typeface="+mj-ea"/>
                  </a:rPr>
                  <a:t>the problem reduces to finding an optimal solution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:</m:t>
                        </m:r>
                        <m:sSub>
                          <m:sSub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</m:t>
                        </m:r>
                        <m:sSub>
                          <m:sSub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en-US" altLang="zh-TW" sz="2400" dirty="0" smtClean="0">
                    <a:latin typeface="+mn-lt"/>
                    <a:ea typeface="+mj-ea"/>
                  </a:rPr>
                  <a:t> this optimization problem is of the same form as the original problem.</a:t>
                </a:r>
                <a:br>
                  <a:rPr lang="en-US" altLang="zh-TW" sz="2400" dirty="0" smtClean="0">
                    <a:latin typeface="+mn-lt"/>
                    <a:ea typeface="+mj-ea"/>
                  </a:rPr>
                </a:br>
                <a:r>
                  <a:rPr lang="en-US" altLang="zh-TW" sz="2400" dirty="0" smtClean="0">
                    <a:latin typeface="+mn-lt"/>
                    <a:ea typeface="+mj-ea"/>
                  </a:rPr>
                  <a:t>So we can use the greedy choice again.</a:t>
                </a:r>
                <a:br>
                  <a:rPr lang="en-US" altLang="zh-TW" sz="2400" dirty="0" smtClean="0">
                    <a:latin typeface="+mn-lt"/>
                    <a:ea typeface="+mj-ea"/>
                  </a:rPr>
                </a:br>
                <a:r>
                  <a:rPr lang="en-US" altLang="zh-TW" sz="2400" dirty="0" smtClean="0">
                    <a:latin typeface="+mn-lt"/>
                    <a:ea typeface="+mj-ea"/>
                  </a:rPr>
                  <a:t>From the above, making a greedy choice at every step produces an optimal solution.</a:t>
                </a:r>
                <a:br>
                  <a:rPr lang="en-US" altLang="zh-TW" sz="2400" dirty="0" smtClean="0">
                    <a:latin typeface="+mn-lt"/>
                    <a:ea typeface="+mj-ea"/>
                  </a:rPr>
                </a:br>
                <a:r>
                  <a:rPr lang="en-US" altLang="zh-TW" sz="2400" dirty="0" smtClean="0">
                    <a:latin typeface="+mn-lt"/>
                    <a:ea typeface="+mj-ea"/>
                  </a:rPr>
                  <a:t>Thus this greedy algorithm produces an optimal solution.    </a:t>
                </a:r>
                <a14:m>
                  <m:oMath xmlns:m="http://schemas.openxmlformats.org/officeDocument/2006/math">
                    <m:r>
                      <a:rPr lang="en-US" altLang="zh-TW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altLang="zh-TW" sz="2400" dirty="0" smtClean="0">
                  <a:latin typeface="+mn-lt"/>
                  <a:ea typeface="+mj-ea"/>
                </a:endParaRPr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9557" y="1243012"/>
                <a:ext cx="11672887" cy="5343525"/>
              </a:xfrm>
              <a:blipFill>
                <a:blip r:embed="rId2"/>
                <a:stretch>
                  <a:fillRect l="-731" t="-159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字方塊 4"/>
          <p:cNvSpPr txBox="1"/>
          <p:nvPr/>
        </p:nvSpPr>
        <p:spPr>
          <a:xfrm>
            <a:off x="10724550" y="166512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王漢宗顏楷體繁"/>
                <a:cs typeface="+mn-cs"/>
              </a:rPr>
              <a:t>林</a:t>
            </a: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王漢宗顏楷體繁"/>
                <a:cs typeface="+mn-cs"/>
              </a:rPr>
              <a:t>劭</a:t>
            </a:r>
            <a:r>
              <a:rPr kumimoji="0" lang="zh-TW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王漢宗顏楷體繁"/>
                <a:cs typeface="+mn-cs"/>
              </a:rPr>
              <a:t>原 老師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王漢宗顏楷體繁"/>
              <a:cs typeface="+mn-cs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74684" y="166512"/>
            <a:ext cx="1826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zh-TW" dirty="0" smtClean="0"/>
              <a:t>greedy algorithm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王漢宗顏楷體繁" panose="02000500000000000000" pitchFamily="2" charset="-120"/>
              <a:ea typeface="王漢宗顏楷體繁" panose="02000500000000000000" pitchFamily="2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03087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69235" y="700050"/>
            <a:ext cx="10942982" cy="1325563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zh-TW" altLang="en-US" sz="6000" dirty="0" smtClean="0">
                <a:solidFill>
                  <a:prstClr val="white"/>
                </a:solidFill>
                <a:latin typeface="Calibri"/>
              </a:rPr>
              <a:t>前言</a:t>
            </a:r>
            <a:endParaRPr lang="zh-TW" altLang="en-US" sz="60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2248786"/>
            <a:ext cx="10515600" cy="4013791"/>
          </a:xfrm>
        </p:spPr>
        <p:txBody>
          <a:bodyPr>
            <a:normAutofit/>
          </a:bodyPr>
          <a:lstStyle/>
          <a:p>
            <a:pPr algn="just"/>
            <a:r>
              <a:rPr lang="en-US" altLang="zh-TW" dirty="0" smtClean="0">
                <a:latin typeface="+mn-lt"/>
              </a:rPr>
              <a:t>Three useful algorithm design techniques:</a:t>
            </a:r>
          </a:p>
          <a:p>
            <a:pPr algn="just"/>
            <a:r>
              <a:rPr lang="en-US" altLang="zh-TW" dirty="0" smtClean="0">
                <a:latin typeface="+mn-lt"/>
              </a:rPr>
              <a:t>divide-and-conquer approach</a:t>
            </a:r>
          </a:p>
          <a:p>
            <a:pPr algn="just"/>
            <a:r>
              <a:rPr lang="en-US" altLang="zh-TW" dirty="0" smtClean="0">
                <a:latin typeface="+mn-lt"/>
              </a:rPr>
              <a:t>dynamic programming</a:t>
            </a:r>
          </a:p>
          <a:p>
            <a:pPr algn="just"/>
            <a:r>
              <a:rPr lang="en-US" altLang="zh-TW" dirty="0" smtClean="0">
                <a:latin typeface="+mn-lt"/>
              </a:rPr>
              <a:t>greedy method</a:t>
            </a:r>
            <a:endParaRPr lang="en-US" altLang="zh-TW" dirty="0"/>
          </a:p>
        </p:txBody>
      </p:sp>
      <p:sp>
        <p:nvSpPr>
          <p:cNvPr id="5" name="文字方塊 4"/>
          <p:cNvSpPr txBox="1"/>
          <p:nvPr/>
        </p:nvSpPr>
        <p:spPr>
          <a:xfrm>
            <a:off x="10724550" y="166512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王漢宗顏楷體繁"/>
                <a:cs typeface="+mn-cs"/>
              </a:rPr>
              <a:t>林</a:t>
            </a: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王漢宗顏楷體繁"/>
                <a:cs typeface="+mn-cs"/>
              </a:rPr>
              <a:t>劭</a:t>
            </a:r>
            <a:r>
              <a:rPr kumimoji="0" lang="zh-TW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王漢宗顏楷體繁"/>
                <a:cs typeface="+mn-cs"/>
              </a:rPr>
              <a:t>原 老師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王漢宗顏楷體繁"/>
              <a:cs typeface="+mn-cs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74684" y="166512"/>
            <a:ext cx="1826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zh-TW" dirty="0" smtClean="0"/>
              <a:t>greedy algorithm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王漢宗顏楷體繁" panose="02000500000000000000" pitchFamily="2" charset="-120"/>
              <a:ea typeface="王漢宗顏楷體繁" panose="02000500000000000000" pitchFamily="2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63070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69235" y="700050"/>
            <a:ext cx="10942982" cy="1325563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zh-TW" sz="6000" dirty="0">
                <a:latin typeface="+mj-lt"/>
              </a:rPr>
              <a:t>Greedy Algorithm</a:t>
            </a:r>
            <a:endParaRPr lang="zh-TW" altLang="en-US" sz="6000" dirty="0">
              <a:solidFill>
                <a:prstClr val="white"/>
              </a:solidFill>
              <a:latin typeface="+mj-lt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2248786"/>
            <a:ext cx="10515600" cy="4013791"/>
          </a:xfrm>
        </p:spPr>
        <p:txBody>
          <a:bodyPr>
            <a:normAutofit/>
          </a:bodyPr>
          <a:lstStyle/>
          <a:p>
            <a:pPr algn="just"/>
            <a:r>
              <a:rPr lang="en-US" altLang="zh-TW" dirty="0" smtClean="0">
                <a:latin typeface="+mn-lt"/>
              </a:rPr>
              <a:t>Always makes the choice that looks best at the moment</a:t>
            </a:r>
          </a:p>
          <a:p>
            <a:pPr algn="just"/>
            <a:r>
              <a:rPr lang="en-US" altLang="zh-TW" dirty="0" smtClean="0">
                <a:latin typeface="+mn-lt"/>
              </a:rPr>
              <a:t>makes a locally optimal choice in the hope that this choice will lead to a globally optimal solution.</a:t>
            </a:r>
          </a:p>
          <a:p>
            <a:pPr algn="just"/>
            <a:r>
              <a:rPr lang="zh-TW" altLang="en-US" dirty="0" smtClean="0">
                <a:latin typeface="+mn-lt"/>
              </a:rPr>
              <a:t>「貪婪演算法」永遠選擇</a:t>
            </a:r>
            <a:r>
              <a:rPr lang="zh-TW" altLang="en-US" u="sng" dirty="0" smtClean="0">
                <a:latin typeface="+mn-lt"/>
              </a:rPr>
              <a:t>目前看起來最好</a:t>
            </a:r>
            <a:r>
              <a:rPr lang="zh-TW" altLang="en-US" dirty="0" smtClean="0">
                <a:latin typeface="+mn-lt"/>
              </a:rPr>
              <a:t>的那個選擇。它選擇的是</a:t>
            </a:r>
            <a:r>
              <a:rPr lang="en-US" altLang="zh-TW" dirty="0" smtClean="0">
                <a:latin typeface="+mn-lt"/>
              </a:rPr>
              <a:t>a locally optimal choice</a:t>
            </a:r>
            <a:r>
              <a:rPr lang="zh-TW" altLang="en-US" dirty="0" smtClean="0">
                <a:latin typeface="+mn-lt"/>
              </a:rPr>
              <a:t>，並希望這個 </a:t>
            </a:r>
            <a:r>
              <a:rPr lang="en-US" altLang="zh-TW" dirty="0" smtClean="0">
                <a:latin typeface="+mn-lt"/>
              </a:rPr>
              <a:t>locally optimal choice </a:t>
            </a:r>
            <a:r>
              <a:rPr lang="zh-TW" altLang="en-US" dirty="0" smtClean="0">
                <a:latin typeface="+mn-lt"/>
              </a:rPr>
              <a:t>能得到 </a:t>
            </a:r>
            <a:r>
              <a:rPr lang="en-US" altLang="zh-TW" dirty="0" smtClean="0">
                <a:latin typeface="+mn-lt"/>
              </a:rPr>
              <a:t>a globally optimal solution</a:t>
            </a:r>
            <a:r>
              <a:rPr lang="zh-TW" altLang="en-US" dirty="0" smtClean="0">
                <a:latin typeface="+mn-lt"/>
              </a:rPr>
              <a:t>。</a:t>
            </a:r>
            <a:endParaRPr lang="en-US" altLang="zh-TW" dirty="0">
              <a:latin typeface="+mn-l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0724550" y="166512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王漢宗顏楷體繁"/>
                <a:cs typeface="+mn-cs"/>
              </a:rPr>
              <a:t>林</a:t>
            </a: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王漢宗顏楷體繁"/>
                <a:cs typeface="+mn-cs"/>
              </a:rPr>
              <a:t>劭</a:t>
            </a:r>
            <a:r>
              <a:rPr kumimoji="0" lang="zh-TW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王漢宗顏楷體繁"/>
                <a:cs typeface="+mn-cs"/>
              </a:rPr>
              <a:t>原 老師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王漢宗顏楷體繁"/>
              <a:cs typeface="+mn-cs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74684" y="166512"/>
            <a:ext cx="1826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zh-TW" dirty="0" smtClean="0"/>
              <a:t>greedy algorithm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王漢宗顏楷體繁" panose="02000500000000000000" pitchFamily="2" charset="-120"/>
              <a:ea typeface="王漢宗顏楷體繁" panose="02000500000000000000" pitchFamily="2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41359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69235" y="700050"/>
            <a:ext cx="10942982" cy="1325563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zh-TW" sz="6000" dirty="0">
                <a:latin typeface="+mj-lt"/>
              </a:rPr>
              <a:t>Greedy Algorithm</a:t>
            </a:r>
            <a:endParaRPr lang="zh-TW" altLang="en-US" sz="6000" dirty="0">
              <a:solidFill>
                <a:prstClr val="white"/>
              </a:solidFill>
              <a:latin typeface="+mj-lt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2248786"/>
            <a:ext cx="10515600" cy="4013791"/>
          </a:xfrm>
        </p:spPr>
        <p:txBody>
          <a:bodyPr>
            <a:normAutofit/>
          </a:bodyPr>
          <a:lstStyle/>
          <a:p>
            <a:pPr algn="just"/>
            <a:r>
              <a:rPr lang="en-US" altLang="zh-TW" dirty="0" smtClean="0">
                <a:latin typeface="+mn-lt"/>
              </a:rPr>
              <a:t>Dynamic programming considers</a:t>
            </a:r>
            <a:r>
              <a:rPr lang="zh-TW" altLang="en-US" dirty="0" smtClean="0">
                <a:latin typeface="+mn-lt"/>
              </a:rPr>
              <a:t> </a:t>
            </a:r>
            <a:r>
              <a:rPr lang="en-US" altLang="zh-TW" dirty="0" smtClean="0">
                <a:latin typeface="+mn-lt"/>
              </a:rPr>
              <a:t>”all possible ways” to derive an optimal solution.</a:t>
            </a:r>
          </a:p>
          <a:p>
            <a:pPr algn="just"/>
            <a:r>
              <a:rPr lang="en-US" altLang="zh-TW" dirty="0" smtClean="0">
                <a:latin typeface="+mn-lt"/>
              </a:rPr>
              <a:t>It uses a tables(s) to avoid re-computing solutions of sub-problems.</a:t>
            </a:r>
          </a:p>
          <a:p>
            <a:pPr algn="just"/>
            <a:endParaRPr lang="en-US" altLang="zh-TW" dirty="0">
              <a:latin typeface="+mn-l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0724550" y="166512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王漢宗顏楷體繁"/>
                <a:cs typeface="+mn-cs"/>
              </a:rPr>
              <a:t>林</a:t>
            </a: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王漢宗顏楷體繁"/>
                <a:cs typeface="+mn-cs"/>
              </a:rPr>
              <a:t>劭</a:t>
            </a:r>
            <a:r>
              <a:rPr kumimoji="0" lang="zh-TW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王漢宗顏楷體繁"/>
                <a:cs typeface="+mn-cs"/>
              </a:rPr>
              <a:t>原 老師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王漢宗顏楷體繁"/>
              <a:cs typeface="+mn-cs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74684" y="166512"/>
            <a:ext cx="1826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zh-TW" dirty="0" smtClean="0"/>
              <a:t>greedy algorithm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王漢宗顏楷體繁" panose="02000500000000000000" pitchFamily="2" charset="-120"/>
              <a:ea typeface="王漢宗顏楷體繁" panose="02000500000000000000" pitchFamily="2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05271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69235" y="700050"/>
            <a:ext cx="10942982" cy="1325563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zh-TW" sz="6000" dirty="0">
                <a:latin typeface="+mj-lt"/>
              </a:rPr>
              <a:t>Greedy Algorithm</a:t>
            </a:r>
            <a:endParaRPr lang="zh-TW" altLang="en-US" sz="6000" dirty="0">
              <a:solidFill>
                <a:prstClr val="white"/>
              </a:solidFill>
              <a:latin typeface="+mj-lt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2248786"/>
            <a:ext cx="10515600" cy="4013791"/>
          </a:xfrm>
        </p:spPr>
        <p:txBody>
          <a:bodyPr>
            <a:normAutofit/>
          </a:bodyPr>
          <a:lstStyle/>
          <a:p>
            <a:pPr algn="just"/>
            <a:r>
              <a:rPr lang="zh-TW" altLang="en-US" dirty="0" smtClean="0">
                <a:latin typeface="+mn-lt"/>
              </a:rPr>
              <a:t>小刀：</a:t>
            </a:r>
            <a:r>
              <a:rPr lang="en-US" altLang="zh-TW" dirty="0" smtClean="0">
                <a:latin typeface="+mn-lt"/>
              </a:rPr>
              <a:t>greedy strategy, </a:t>
            </a:r>
            <a:r>
              <a:rPr lang="zh-TW" altLang="en-US" dirty="0" smtClean="0">
                <a:latin typeface="+mn-lt"/>
              </a:rPr>
              <a:t>大刀：</a:t>
            </a:r>
            <a:r>
              <a:rPr lang="en-US" altLang="zh-TW" dirty="0" smtClean="0">
                <a:latin typeface="+mn-lt"/>
              </a:rPr>
              <a:t>dynamic programming</a:t>
            </a:r>
          </a:p>
          <a:p>
            <a:pPr algn="just"/>
            <a:r>
              <a:rPr lang="en-US" altLang="zh-TW" dirty="0" smtClean="0">
                <a:latin typeface="+mn-lt"/>
              </a:rPr>
              <a:t>For many optimization(</a:t>
            </a:r>
            <a:r>
              <a:rPr lang="zh-TW" altLang="en-US" dirty="0" smtClean="0">
                <a:latin typeface="+mn-lt"/>
              </a:rPr>
              <a:t>優化</a:t>
            </a:r>
            <a:r>
              <a:rPr lang="en-US" altLang="zh-TW" dirty="0" smtClean="0">
                <a:latin typeface="+mn-lt"/>
              </a:rPr>
              <a:t>) problems, the greedy strategy is sufficient to derive an optimal solution and it is not necessary to use dynamic programming.</a:t>
            </a:r>
          </a:p>
          <a:p>
            <a:pPr algn="just"/>
            <a:r>
              <a:rPr lang="zh-TW" altLang="en-US" dirty="0" smtClean="0">
                <a:latin typeface="+mn-lt"/>
              </a:rPr>
              <a:t>兩種背包問題</a:t>
            </a:r>
            <a:endParaRPr lang="en-US" altLang="zh-TW" dirty="0" smtClean="0">
              <a:latin typeface="+mn-lt"/>
            </a:endParaRPr>
          </a:p>
          <a:p>
            <a:pPr algn="just"/>
            <a:r>
              <a:rPr lang="en-US" altLang="zh-TW" dirty="0" smtClean="0">
                <a:latin typeface="+mn-lt"/>
              </a:rPr>
              <a:t>0-1</a:t>
            </a:r>
            <a:r>
              <a:rPr lang="zh-TW" altLang="en-US" dirty="0" smtClean="0">
                <a:latin typeface="+mn-lt"/>
              </a:rPr>
              <a:t> </a:t>
            </a:r>
            <a:r>
              <a:rPr lang="en-US" altLang="zh-TW" dirty="0" smtClean="0">
                <a:latin typeface="+mn-lt"/>
              </a:rPr>
              <a:t>knapsack problem:</a:t>
            </a:r>
            <a:r>
              <a:rPr lang="zh-TW" altLang="en-US" dirty="0" smtClean="0">
                <a:latin typeface="+mn-lt"/>
              </a:rPr>
              <a:t>無法用</a:t>
            </a:r>
            <a:r>
              <a:rPr lang="en-US" altLang="zh-TW" dirty="0" smtClean="0">
                <a:latin typeface="+mn-lt"/>
              </a:rPr>
              <a:t>greedy strategy</a:t>
            </a:r>
            <a:r>
              <a:rPr lang="zh-TW" altLang="en-US" dirty="0" smtClean="0">
                <a:latin typeface="+mn-lt"/>
              </a:rPr>
              <a:t>解決，必須</a:t>
            </a:r>
            <a:r>
              <a:rPr lang="en-US" altLang="zh-TW" dirty="0" smtClean="0">
                <a:latin typeface="+mn-lt"/>
              </a:rPr>
              <a:t>dynamic</a:t>
            </a:r>
            <a:r>
              <a:rPr lang="zh-TW" altLang="en-US" dirty="0" smtClean="0">
                <a:latin typeface="+mn-lt"/>
              </a:rPr>
              <a:t> </a:t>
            </a:r>
            <a:r>
              <a:rPr lang="en-US" altLang="zh-TW" dirty="0" smtClean="0">
                <a:latin typeface="+mn-lt"/>
              </a:rPr>
              <a:t>programming</a:t>
            </a:r>
          </a:p>
          <a:p>
            <a:pPr algn="just"/>
            <a:r>
              <a:rPr lang="en-US" altLang="zh-TW" dirty="0" smtClean="0">
                <a:latin typeface="+mn-lt"/>
              </a:rPr>
              <a:t>Fractional knapsack </a:t>
            </a:r>
            <a:r>
              <a:rPr lang="en-US" altLang="zh-TW" dirty="0" err="1" smtClean="0">
                <a:latin typeface="+mn-lt"/>
              </a:rPr>
              <a:t>problem:greedy</a:t>
            </a:r>
            <a:r>
              <a:rPr lang="en-US" altLang="zh-TW" dirty="0" smtClean="0">
                <a:latin typeface="+mn-lt"/>
              </a:rPr>
              <a:t> strategy </a:t>
            </a:r>
            <a:r>
              <a:rPr lang="zh-TW" altLang="en-US" dirty="0" smtClean="0">
                <a:latin typeface="+mn-lt"/>
              </a:rPr>
              <a:t>就能解決</a:t>
            </a:r>
            <a:endParaRPr lang="en-US" altLang="zh-TW" dirty="0">
              <a:latin typeface="+mn-l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0724550" y="166512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王漢宗顏楷體繁"/>
                <a:cs typeface="+mn-cs"/>
              </a:rPr>
              <a:t>林</a:t>
            </a: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王漢宗顏楷體繁"/>
                <a:cs typeface="+mn-cs"/>
              </a:rPr>
              <a:t>劭</a:t>
            </a:r>
            <a:r>
              <a:rPr kumimoji="0" lang="zh-TW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王漢宗顏楷體繁"/>
                <a:cs typeface="+mn-cs"/>
              </a:rPr>
              <a:t>原 老師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王漢宗顏楷體繁"/>
              <a:cs typeface="+mn-cs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74684" y="166512"/>
            <a:ext cx="1826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zh-TW" dirty="0" smtClean="0"/>
              <a:t>greedy algorithm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王漢宗顏楷體繁" panose="02000500000000000000" pitchFamily="2" charset="-120"/>
              <a:ea typeface="王漢宗顏楷體繁" panose="02000500000000000000" pitchFamily="2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68126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69235" y="700050"/>
            <a:ext cx="10942982" cy="1325563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zh-TW" sz="4800" dirty="0" smtClean="0">
                <a:solidFill>
                  <a:prstClr val="white"/>
                </a:solidFill>
                <a:latin typeface="+mj-lt"/>
              </a:rPr>
              <a:t>The fractional knapsack problem</a:t>
            </a:r>
            <a:r>
              <a:rPr lang="en-US" altLang="zh-TW" sz="2400" dirty="0" smtClean="0">
                <a:solidFill>
                  <a:prstClr val="white"/>
                </a:solidFill>
                <a:latin typeface="+mj-lt"/>
              </a:rPr>
              <a:t>(</a:t>
            </a:r>
            <a:r>
              <a:rPr lang="zh-TW" altLang="en-US" sz="2400" dirty="0" smtClean="0">
                <a:solidFill>
                  <a:prstClr val="white"/>
                </a:solidFill>
                <a:latin typeface="+mj-lt"/>
              </a:rPr>
              <a:t>可以只取一部份</a:t>
            </a:r>
            <a:r>
              <a:rPr lang="en-US" altLang="zh-TW" sz="2400" dirty="0" smtClean="0">
                <a:solidFill>
                  <a:prstClr val="white"/>
                </a:solidFill>
                <a:latin typeface="+mj-lt"/>
              </a:rPr>
              <a:t>)</a:t>
            </a:r>
            <a:endParaRPr lang="zh-TW" altLang="en-US" sz="2400" dirty="0">
              <a:solidFill>
                <a:prstClr val="white"/>
              </a:solidFill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2248786"/>
                <a:ext cx="10515600" cy="4013791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n-US" altLang="zh-TW" dirty="0" smtClean="0">
                    <a:latin typeface="+mn-lt"/>
                  </a:rPr>
                  <a:t>Greedy strategy for fractional knapsack problem</a:t>
                </a:r>
              </a:p>
              <a:p>
                <a:pPr algn="just"/>
                <a:r>
                  <a:rPr lang="en-US" altLang="zh-TW" dirty="0" smtClean="0">
                    <a:latin typeface="+mn-lt"/>
                  </a:rPr>
                  <a:t>Among un-chosen items, chose the one with the highest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TW" dirty="0" smtClean="0">
                    <a:latin typeface="+mn-lt"/>
                  </a:rPr>
                  <a:t>.</a:t>
                </a:r>
              </a:p>
              <a:p>
                <a:pPr algn="just"/>
                <a:r>
                  <a:rPr lang="en-US" altLang="zh-TW" dirty="0" smtClean="0">
                    <a:latin typeface="+mn-lt"/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altLang="zh-TW" dirty="0" smtClean="0">
                    <a:latin typeface="+mn-lt"/>
                  </a:rPr>
                  <a:t> current capacity of the knapsack, then put all of item </a:t>
                </a:r>
                <a:r>
                  <a:rPr lang="en-US" altLang="zh-TW" dirty="0" err="1" smtClean="0">
                    <a:latin typeface="+mn-lt"/>
                  </a:rPr>
                  <a:t>i</a:t>
                </a:r>
                <a:r>
                  <a:rPr lang="en-US" altLang="zh-TW" dirty="0" smtClean="0">
                    <a:latin typeface="+mn-lt"/>
                  </a:rPr>
                  <a:t> into the knapsack; otherwise, put only the amount of current capacity of item </a:t>
                </a:r>
                <a:r>
                  <a:rPr lang="en-US" altLang="zh-TW" dirty="0" err="1" smtClean="0">
                    <a:latin typeface="+mn-lt"/>
                  </a:rPr>
                  <a:t>i</a:t>
                </a:r>
                <a:r>
                  <a:rPr lang="en-US" altLang="zh-TW" dirty="0" smtClean="0">
                    <a:latin typeface="+mn-lt"/>
                  </a:rPr>
                  <a:t> into the knapsack.</a:t>
                </a:r>
              </a:p>
              <a:p>
                <a:pPr algn="just"/>
                <a:r>
                  <a:rPr lang="zh-TW" altLang="en-US" sz="2400" dirty="0" smtClean="0">
                    <a:latin typeface="+mn-lt"/>
                  </a:rPr>
                  <a:t>*</a:t>
                </a:r>
                <a:r>
                  <a:rPr lang="en-US" altLang="zh-TW" sz="2400" dirty="0" smtClean="0">
                    <a:latin typeface="+mn-lt"/>
                  </a:rPr>
                  <a:t>Among un-chosen items, chose the one with the highest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TW" sz="2400" dirty="0" smtClean="0">
                    <a:latin typeface="+mn-lt"/>
                  </a:rPr>
                  <a:t> (does not work)</a:t>
                </a:r>
              </a:p>
              <a:p>
                <a:pPr algn="just"/>
                <a:r>
                  <a:rPr lang="en-US" altLang="zh-TW" sz="2400" dirty="0" smtClean="0">
                    <a:latin typeface="+mn-lt"/>
                  </a:rPr>
                  <a:t>*Among un-chosen items, chose the one with the smallest</a:t>
                </a:r>
                <a:r>
                  <a:rPr lang="zh-TW" altLang="en-US" sz="2400" dirty="0" smtClean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sz="2400" dirty="0" smtClean="0">
                    <a:latin typeface="+mn-lt"/>
                  </a:rPr>
                  <a:t>(does not work)</a:t>
                </a:r>
              </a:p>
              <a:p>
                <a:pPr algn="just"/>
                <a:endParaRPr lang="en-US" altLang="zh-TW" sz="2400" dirty="0" smtClean="0">
                  <a:latin typeface="+mn-lt"/>
                </a:endParaRPr>
              </a:p>
              <a:p>
                <a:pPr algn="just"/>
                <a:endParaRPr lang="en-US" altLang="zh-TW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248786"/>
                <a:ext cx="10515600" cy="4013791"/>
              </a:xfrm>
              <a:blipFill>
                <a:blip r:embed="rId2"/>
                <a:stretch>
                  <a:fillRect l="-1043" t="-2584" r="-115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字方塊 4"/>
          <p:cNvSpPr txBox="1"/>
          <p:nvPr/>
        </p:nvSpPr>
        <p:spPr>
          <a:xfrm>
            <a:off x="10724550" y="166512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王漢宗顏楷體繁"/>
                <a:cs typeface="+mn-cs"/>
              </a:rPr>
              <a:t>林</a:t>
            </a: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王漢宗顏楷體繁"/>
                <a:cs typeface="+mn-cs"/>
              </a:rPr>
              <a:t>劭</a:t>
            </a:r>
            <a:r>
              <a:rPr kumimoji="0" lang="zh-TW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王漢宗顏楷體繁"/>
                <a:cs typeface="+mn-cs"/>
              </a:rPr>
              <a:t>原 老師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王漢宗顏楷體繁"/>
              <a:cs typeface="+mn-cs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74684" y="166512"/>
            <a:ext cx="1826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zh-TW" dirty="0" smtClean="0"/>
              <a:t>greedy algorithm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王漢宗顏楷體繁" panose="02000500000000000000" pitchFamily="2" charset="-120"/>
              <a:ea typeface="王漢宗顏楷體繁" panose="02000500000000000000" pitchFamily="2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71734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69235" y="700050"/>
            <a:ext cx="10942982" cy="1325563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zh-TW" sz="4800" dirty="0" smtClean="0">
                <a:solidFill>
                  <a:prstClr val="white"/>
                </a:solidFill>
                <a:latin typeface="+mj-lt"/>
              </a:rPr>
              <a:t>The fractional knapsack problem</a:t>
            </a:r>
            <a:r>
              <a:rPr lang="en-US" altLang="zh-TW" sz="2400" dirty="0" smtClean="0">
                <a:solidFill>
                  <a:prstClr val="white"/>
                </a:solidFill>
                <a:latin typeface="+mj-lt"/>
              </a:rPr>
              <a:t>(</a:t>
            </a:r>
            <a:r>
              <a:rPr lang="zh-TW" altLang="en-US" sz="2400" dirty="0" smtClean="0">
                <a:solidFill>
                  <a:prstClr val="white"/>
                </a:solidFill>
                <a:latin typeface="+mj-lt"/>
              </a:rPr>
              <a:t>可以只取一部份</a:t>
            </a:r>
            <a:r>
              <a:rPr lang="en-US" altLang="zh-TW" sz="2400" dirty="0" smtClean="0">
                <a:solidFill>
                  <a:prstClr val="white"/>
                </a:solidFill>
                <a:latin typeface="+mj-lt"/>
              </a:rPr>
              <a:t>)</a:t>
            </a:r>
            <a:endParaRPr lang="zh-TW" altLang="en-US" sz="2400" dirty="0">
              <a:solidFill>
                <a:prstClr val="white"/>
              </a:solidFill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2248786"/>
                <a:ext cx="10515600" cy="4013791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zh-TW" altLang="en-US" dirty="0" smtClean="0">
                    <a:latin typeface="+mn-lt"/>
                  </a:rPr>
                  <a:t>例</a:t>
                </a:r>
                <a:r>
                  <a:rPr lang="en-US" altLang="zh-TW" dirty="0" smtClean="0">
                    <a:latin typeface="+mn-lt"/>
                  </a:rPr>
                  <a:t>:capacity W = 50 pounds.</a:t>
                </a:r>
              </a:p>
              <a:p>
                <a:r>
                  <a:rPr lang="en-US" altLang="zh-TW" dirty="0" smtClean="0">
                    <a:latin typeface="+mn-lt"/>
                  </a:rPr>
                  <a:t>item    weight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TW" dirty="0" smtClean="0">
                    <a:latin typeface="+mn-lt"/>
                  </a:rPr>
                  <a:t>   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TW" dirty="0" smtClean="0">
                    <a:latin typeface="+mn-lt"/>
                  </a:rPr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TW" dirty="0" smtClean="0">
                    <a:latin typeface="+mn-lt"/>
                  </a:rPr>
                  <a:t/>
                </a:r>
                <a:br>
                  <a:rPr lang="en-US" altLang="zh-TW" dirty="0" smtClean="0">
                    <a:latin typeface="+mn-lt"/>
                  </a:rPr>
                </a:br>
                <a:r>
                  <a:rPr lang="en-US" altLang="zh-TW" dirty="0" smtClean="0">
                    <a:latin typeface="+mn-lt"/>
                  </a:rPr>
                  <a:t>   1      10 pounds      $60          6</a:t>
                </a:r>
                <a:r>
                  <a:rPr lang="en-US" altLang="zh-TW" dirty="0">
                    <a:latin typeface="+mn-lt"/>
                  </a:rPr>
                  <a:t/>
                </a:r>
                <a:br>
                  <a:rPr lang="en-US" altLang="zh-TW" dirty="0">
                    <a:latin typeface="+mn-lt"/>
                  </a:rPr>
                </a:br>
                <a:r>
                  <a:rPr lang="en-US" altLang="zh-TW" dirty="0" smtClean="0">
                    <a:latin typeface="+mn-lt"/>
                  </a:rPr>
                  <a:t>   2      20 </a:t>
                </a:r>
                <a:r>
                  <a:rPr lang="en-US" altLang="zh-TW" dirty="0">
                    <a:latin typeface="+mn-lt"/>
                  </a:rPr>
                  <a:t>pounds      </a:t>
                </a:r>
                <a:r>
                  <a:rPr lang="en-US" altLang="zh-TW" dirty="0" smtClean="0">
                    <a:latin typeface="+mn-lt"/>
                  </a:rPr>
                  <a:t>$100        5</a:t>
                </a:r>
                <a:r>
                  <a:rPr lang="en-US" altLang="zh-TW" dirty="0">
                    <a:latin typeface="+mn-lt"/>
                  </a:rPr>
                  <a:t/>
                </a:r>
                <a:br>
                  <a:rPr lang="en-US" altLang="zh-TW" dirty="0">
                    <a:latin typeface="+mn-lt"/>
                  </a:rPr>
                </a:br>
                <a:r>
                  <a:rPr lang="en-US" altLang="zh-TW" dirty="0" smtClean="0">
                    <a:latin typeface="+mn-lt"/>
                  </a:rPr>
                  <a:t>   </a:t>
                </a:r>
                <a:r>
                  <a:rPr lang="en-US" altLang="zh-TW" dirty="0">
                    <a:latin typeface="+mn-lt"/>
                  </a:rPr>
                  <a:t>1      </a:t>
                </a:r>
                <a:r>
                  <a:rPr lang="en-US" altLang="zh-TW" dirty="0" smtClean="0">
                    <a:latin typeface="+mn-lt"/>
                  </a:rPr>
                  <a:t>30 </a:t>
                </a:r>
                <a:r>
                  <a:rPr lang="en-US" altLang="zh-TW" dirty="0">
                    <a:latin typeface="+mn-lt"/>
                  </a:rPr>
                  <a:t>pounds      </a:t>
                </a:r>
                <a:r>
                  <a:rPr lang="en-US" altLang="zh-TW" dirty="0" smtClean="0">
                    <a:latin typeface="+mn-lt"/>
                  </a:rPr>
                  <a:t>$120        4</a:t>
                </a:r>
              </a:p>
              <a:p>
                <a:r>
                  <a:rPr lang="en-US" altLang="zh-TW" smtClean="0">
                    <a:latin typeface="+mn-lt"/>
                  </a:rPr>
                  <a:t>Optimal solution:60+100+120*2/3</a:t>
                </a:r>
                <a:endParaRPr lang="en-US" altLang="zh-TW" dirty="0" smtClean="0">
                  <a:latin typeface="+mn-lt"/>
                </a:endParaRP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248786"/>
                <a:ext cx="10515600" cy="4013791"/>
              </a:xfrm>
              <a:blipFill>
                <a:blip r:embed="rId2"/>
                <a:stretch>
                  <a:fillRect l="-1043" t="-288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字方塊 4"/>
          <p:cNvSpPr txBox="1"/>
          <p:nvPr/>
        </p:nvSpPr>
        <p:spPr>
          <a:xfrm>
            <a:off x="10724550" y="166512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王漢宗顏楷體繁"/>
                <a:cs typeface="+mn-cs"/>
              </a:rPr>
              <a:t>林</a:t>
            </a: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王漢宗顏楷體繁"/>
                <a:cs typeface="+mn-cs"/>
              </a:rPr>
              <a:t>劭</a:t>
            </a:r>
            <a:r>
              <a:rPr kumimoji="0" lang="zh-TW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王漢宗顏楷體繁"/>
                <a:cs typeface="+mn-cs"/>
              </a:rPr>
              <a:t>原 老師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王漢宗顏楷體繁"/>
              <a:cs typeface="+mn-cs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74684" y="166512"/>
            <a:ext cx="1826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zh-TW" dirty="0" smtClean="0"/>
              <a:t>greedy algorithm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王漢宗顏楷體繁" panose="02000500000000000000" pitchFamily="2" charset="-120"/>
              <a:ea typeface="王漢宗顏楷體繁" panose="02000500000000000000" pitchFamily="2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04006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69235" y="700050"/>
            <a:ext cx="10942982" cy="1325563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zh-TW" sz="4800" dirty="0" smtClean="0">
                <a:solidFill>
                  <a:prstClr val="white"/>
                </a:solidFill>
                <a:latin typeface="+mj-lt"/>
              </a:rPr>
              <a:t>The activity-selection problem </a:t>
            </a:r>
            <a:r>
              <a:rPr lang="en-US" altLang="zh-TW" sz="2200" dirty="0" smtClean="0">
                <a:solidFill>
                  <a:prstClr val="white"/>
                </a:solidFill>
                <a:latin typeface="+mj-lt"/>
              </a:rPr>
              <a:t>(</a:t>
            </a:r>
            <a:r>
              <a:rPr lang="zh-TW" altLang="en-US" sz="2200" dirty="0" smtClean="0">
                <a:solidFill>
                  <a:prstClr val="white"/>
                </a:solidFill>
                <a:latin typeface="+mj-lt"/>
              </a:rPr>
              <a:t>活動挑選問題</a:t>
            </a:r>
            <a:r>
              <a:rPr lang="en-US" altLang="zh-TW" sz="2200" dirty="0" smtClean="0">
                <a:solidFill>
                  <a:prstClr val="white"/>
                </a:solidFill>
                <a:latin typeface="+mj-lt"/>
              </a:rPr>
              <a:t>)</a:t>
            </a:r>
            <a:endParaRPr lang="zh-TW" altLang="en-US" sz="2200" dirty="0">
              <a:solidFill>
                <a:prstClr val="white"/>
              </a:solidFill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2248786"/>
                <a:ext cx="10515600" cy="4013791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n-US" altLang="zh-TW" sz="2400" dirty="0" smtClean="0">
                    <a:latin typeface="+mn-lt"/>
                  </a:rPr>
                  <a:t>Let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TW" sz="240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zh-TW" sz="2400" dirty="0" smtClean="0">
                    <a:latin typeface="+mn-lt"/>
                  </a:rPr>
                  <a:t> be n activities that use a resource.</a:t>
                </a:r>
                <a:r>
                  <a:rPr lang="zh-TW" altLang="en-US" sz="2400" dirty="0" smtClean="0">
                    <a:latin typeface="+mn-lt"/>
                  </a:rPr>
                  <a:t>這些活動共用某資源</a:t>
                </a:r>
                <a:endParaRPr lang="en-US" altLang="zh-TW" sz="2400" dirty="0" smtClean="0">
                  <a:latin typeface="+mn-lt"/>
                </a:endParaRPr>
              </a:p>
              <a:p>
                <a:pPr algn="just"/>
                <a:r>
                  <a:rPr lang="en-US" altLang="zh-TW" sz="2400" dirty="0" smtClean="0">
                    <a:latin typeface="+mn-lt"/>
                  </a:rPr>
                  <a:t>Activity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TW" sz="2400" dirty="0" smtClean="0">
                    <a:latin typeface="+mn-lt"/>
                  </a:rPr>
                  <a:t> has a start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TW" sz="2400" dirty="0" smtClean="0">
                    <a:latin typeface="+mn-lt"/>
                  </a:rPr>
                  <a:t> and a finish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TW" sz="2400" dirty="0" smtClean="0">
                    <a:latin typeface="+mn-lt"/>
                  </a:rPr>
                  <a:t>, where </a:t>
                </a:r>
                <a14:m>
                  <m:oMath xmlns:m="http://schemas.openxmlformats.org/officeDocument/2006/math">
                    <m:r>
                      <a:rPr lang="en-US" altLang="zh-TW" sz="2400" b="0" i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&lt;∞</m:t>
                    </m:r>
                  </m:oMath>
                </a14:m>
                <a:endParaRPr lang="en-US" altLang="zh-TW" sz="2400" dirty="0" smtClean="0">
                  <a:latin typeface="+mn-lt"/>
                </a:endParaRPr>
              </a:p>
              <a:p>
                <a:pPr algn="just"/>
                <a:r>
                  <a:rPr lang="en-US" altLang="zh-TW" sz="2400" dirty="0">
                    <a:latin typeface="+mn-lt"/>
                  </a:rPr>
                  <a:t>Activity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TW" sz="2400" dirty="0" smtClean="0">
                    <a:latin typeface="+mn-lt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TW" sz="2400" dirty="0" smtClean="0">
                    <a:latin typeface="+mn-lt"/>
                  </a:rPr>
                  <a:t> are compatible(</a:t>
                </a:r>
                <a:r>
                  <a:rPr lang="zh-TW" altLang="en-US" sz="2400" dirty="0" smtClean="0">
                    <a:latin typeface="+mn-lt"/>
                  </a:rPr>
                  <a:t>可匹配的</a:t>
                </a:r>
                <a:r>
                  <a:rPr lang="en-US" altLang="zh-TW" sz="2400" dirty="0" smtClean="0">
                    <a:latin typeface="+mn-lt"/>
                  </a:rPr>
                  <a:t>)</a:t>
                </a:r>
                <a:r>
                  <a:rPr lang="zh-TW" altLang="en-US" sz="2400" dirty="0" smtClean="0">
                    <a:latin typeface="+mn-lt"/>
                  </a:rPr>
                  <a:t> </a:t>
                </a:r>
                <a:r>
                  <a:rPr lang="en-US" altLang="zh-TW" sz="2400" dirty="0" smtClean="0">
                    <a:latin typeface="+mn-lt"/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TW" sz="2400" dirty="0" smtClean="0">
                    <a:latin typeface="+mn-lt"/>
                  </a:rPr>
                  <a:t>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TW" sz="2400" dirty="0" smtClean="0">
                  <a:latin typeface="+mn-lt"/>
                </a:endParaRPr>
              </a:p>
              <a:p>
                <a:pPr algn="just"/>
                <a:r>
                  <a:rPr lang="en-US" altLang="zh-TW" sz="2400" dirty="0" smtClean="0">
                    <a:latin typeface="+mn-lt"/>
                  </a:rPr>
                  <a:t>The</a:t>
                </a:r>
                <a:r>
                  <a:rPr lang="zh-TW" altLang="en-US" sz="2400" dirty="0" smtClean="0">
                    <a:latin typeface="+mn-lt"/>
                  </a:rPr>
                  <a:t> </a:t>
                </a:r>
                <a:r>
                  <a:rPr lang="en-US" altLang="zh-TW" sz="2400" dirty="0" smtClean="0">
                    <a:latin typeface="+mn-lt"/>
                  </a:rPr>
                  <a:t>activity-selection problem is to select a maximum-size  subset of mutually compatible activities.</a:t>
                </a:r>
                <a:r>
                  <a:rPr lang="zh-TW" altLang="en-US" sz="2400" dirty="0" smtClean="0">
                    <a:latin typeface="+mn-lt"/>
                  </a:rPr>
                  <a:t>最多個可互相匹配的工作</a:t>
                </a:r>
                <a:endParaRPr lang="en-US" altLang="zh-TW" sz="2400" dirty="0">
                  <a:latin typeface="+mn-lt"/>
                </a:endParaRPr>
              </a:p>
              <a:p>
                <a:pPr algn="just"/>
                <a:r>
                  <a:rPr lang="zh-TW" altLang="en-US" sz="2400" dirty="0" smtClean="0">
                    <a:latin typeface="+mn-lt"/>
                  </a:rPr>
                  <a:t>例如</a:t>
                </a:r>
                <a:r>
                  <a:rPr lang="en-US" altLang="zh-TW" sz="2400" dirty="0" smtClean="0">
                    <a:latin typeface="+mn-lt"/>
                  </a:rPr>
                  <a:t>:</a:t>
                </a:r>
                <a:r>
                  <a:rPr lang="zh-TW" altLang="en-US" sz="2400" dirty="0" smtClean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sz="24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zh-TW" sz="2400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zh-TW" sz="2400" dirty="0" smtClean="0"/>
              </a:p>
              <a:p>
                <a:pPr algn="just"/>
                <a:endParaRPr lang="en-US" altLang="zh-TW" sz="2400" dirty="0"/>
              </a:p>
              <a:p>
                <a:pPr algn="just"/>
                <a:endParaRPr lang="en-US" altLang="zh-TW" sz="2400" dirty="0" smtClean="0"/>
              </a:p>
              <a:p>
                <a:pPr algn="just"/>
                <a:r>
                  <a:rPr lang="en-US" altLang="zh-TW" sz="2400" dirty="0" smtClean="0">
                    <a:latin typeface="+mn-lt"/>
                  </a:rPr>
                  <a:t>The optimal  solution is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sz="24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zh-TW" sz="2400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zh-TW" sz="2400" dirty="0" smtClean="0">
                    <a:latin typeface="+mn-lt"/>
                  </a:rPr>
                  <a:t> or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sz="24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zh-TW" sz="2400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zh-TW" sz="2400" dirty="0" smtClean="0">
                    <a:latin typeface="+mn-lt"/>
                  </a:rPr>
                  <a:t>.</a:t>
                </a: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248786"/>
                <a:ext cx="10515600" cy="4013791"/>
              </a:xfrm>
              <a:blipFill>
                <a:blip r:embed="rId2"/>
                <a:stretch>
                  <a:fillRect l="-812" t="-2280" r="-870" b="-243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字方塊 4"/>
          <p:cNvSpPr txBox="1"/>
          <p:nvPr/>
        </p:nvSpPr>
        <p:spPr>
          <a:xfrm>
            <a:off x="10724550" y="166512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王漢宗顏楷體繁"/>
                <a:cs typeface="+mn-cs"/>
              </a:rPr>
              <a:t>林</a:t>
            </a: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王漢宗顏楷體繁"/>
                <a:cs typeface="+mn-cs"/>
              </a:rPr>
              <a:t>劭</a:t>
            </a:r>
            <a:r>
              <a:rPr kumimoji="0" lang="zh-TW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王漢宗顏楷體繁"/>
                <a:cs typeface="+mn-cs"/>
              </a:rPr>
              <a:t>原 老師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王漢宗顏楷體繁"/>
              <a:cs typeface="+mn-cs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74684" y="166512"/>
            <a:ext cx="1826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zh-TW" dirty="0" smtClean="0"/>
              <a:t>greedy algorithm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王漢宗顏楷體繁" panose="02000500000000000000" pitchFamily="2" charset="-120"/>
              <a:ea typeface="王漢宗顏楷體繁" panose="02000500000000000000" pitchFamily="2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格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41496754"/>
                  </p:ext>
                </p:extLst>
              </p:nvPr>
            </p:nvGraphicFramePr>
            <p:xfrm>
              <a:off x="5089525" y="4536123"/>
              <a:ext cx="4325940" cy="11074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865188">
                      <a:extLst>
                        <a:ext uri="{9D8B030D-6E8A-4147-A177-3AD203B41FA5}">
                          <a16:colId xmlns:a16="http://schemas.microsoft.com/office/drawing/2014/main" val="3019706379"/>
                        </a:ext>
                      </a:extLst>
                    </a:gridCol>
                    <a:gridCol w="865188">
                      <a:extLst>
                        <a:ext uri="{9D8B030D-6E8A-4147-A177-3AD203B41FA5}">
                          <a16:colId xmlns:a16="http://schemas.microsoft.com/office/drawing/2014/main" val="1251720913"/>
                        </a:ext>
                      </a:extLst>
                    </a:gridCol>
                    <a:gridCol w="865188">
                      <a:extLst>
                        <a:ext uri="{9D8B030D-6E8A-4147-A177-3AD203B41FA5}">
                          <a16:colId xmlns:a16="http://schemas.microsoft.com/office/drawing/2014/main" val="1155419983"/>
                        </a:ext>
                      </a:extLst>
                    </a:gridCol>
                    <a:gridCol w="865188">
                      <a:extLst>
                        <a:ext uri="{9D8B030D-6E8A-4147-A177-3AD203B41FA5}">
                          <a16:colId xmlns:a16="http://schemas.microsoft.com/office/drawing/2014/main" val="4133232017"/>
                        </a:ext>
                      </a:extLst>
                    </a:gridCol>
                    <a:gridCol w="865188">
                      <a:extLst>
                        <a:ext uri="{9D8B030D-6E8A-4147-A177-3AD203B41FA5}">
                          <a16:colId xmlns:a16="http://schemas.microsoft.com/office/drawing/2014/main" val="208152315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err="1" smtClean="0"/>
                            <a:t>i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1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2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3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4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1453503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8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TW" sz="18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1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3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0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5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387889217"/>
                      </a:ext>
                    </a:extLst>
                  </a:tr>
                  <a:tr h="19600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8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zh-TW" sz="18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4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5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6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7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17549489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格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41496754"/>
                  </p:ext>
                </p:extLst>
              </p:nvPr>
            </p:nvGraphicFramePr>
            <p:xfrm>
              <a:off x="5089525" y="4536123"/>
              <a:ext cx="4325940" cy="11074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865188">
                      <a:extLst>
                        <a:ext uri="{9D8B030D-6E8A-4147-A177-3AD203B41FA5}">
                          <a16:colId xmlns:a16="http://schemas.microsoft.com/office/drawing/2014/main" val="3019706379"/>
                        </a:ext>
                      </a:extLst>
                    </a:gridCol>
                    <a:gridCol w="865188">
                      <a:extLst>
                        <a:ext uri="{9D8B030D-6E8A-4147-A177-3AD203B41FA5}">
                          <a16:colId xmlns:a16="http://schemas.microsoft.com/office/drawing/2014/main" val="1251720913"/>
                        </a:ext>
                      </a:extLst>
                    </a:gridCol>
                    <a:gridCol w="865188">
                      <a:extLst>
                        <a:ext uri="{9D8B030D-6E8A-4147-A177-3AD203B41FA5}">
                          <a16:colId xmlns:a16="http://schemas.microsoft.com/office/drawing/2014/main" val="1155419983"/>
                        </a:ext>
                      </a:extLst>
                    </a:gridCol>
                    <a:gridCol w="865188">
                      <a:extLst>
                        <a:ext uri="{9D8B030D-6E8A-4147-A177-3AD203B41FA5}">
                          <a16:colId xmlns:a16="http://schemas.microsoft.com/office/drawing/2014/main" val="4133232017"/>
                        </a:ext>
                      </a:extLst>
                    </a:gridCol>
                    <a:gridCol w="865188">
                      <a:extLst>
                        <a:ext uri="{9D8B030D-6E8A-4147-A177-3AD203B41FA5}">
                          <a16:colId xmlns:a16="http://schemas.microsoft.com/office/drawing/2014/main" val="208152315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err="1" smtClean="0"/>
                            <a:t>i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1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2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3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4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1453503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704" t="-108197" r="-402113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1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3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0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5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38788921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704" t="-211667" r="-402113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4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5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6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7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17549489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014718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69235" y="700050"/>
            <a:ext cx="10942982" cy="1325563"/>
          </a:xfrm>
        </p:spPr>
        <p:txBody>
          <a:bodyPr>
            <a:normAutofit fontScale="90000"/>
          </a:bodyPr>
          <a:lstStyle/>
          <a:p>
            <a:pPr lvl="0">
              <a:defRPr/>
            </a:pPr>
            <a:r>
              <a:rPr lang="en-US" altLang="zh-TW" sz="4800" dirty="0">
                <a:solidFill>
                  <a:prstClr val="white"/>
                </a:solidFill>
                <a:latin typeface="+mj-lt"/>
              </a:rPr>
              <a:t>Greedy strategy for activity-selection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2248786"/>
                <a:ext cx="10515600" cy="4013791"/>
              </a:xfrm>
            </p:spPr>
            <p:txBody>
              <a:bodyPr>
                <a:normAutofit/>
              </a:bodyPr>
              <a:lstStyle/>
              <a:p>
                <a:r>
                  <a:rPr lang="en-US" altLang="zh-TW" sz="2400" dirty="0" smtClean="0">
                    <a:latin typeface="+mn-lt"/>
                  </a:rPr>
                  <a:t>Among un-chosen activities, chose the one with the </a:t>
                </a:r>
                <a:r>
                  <a:rPr lang="en-US" altLang="zh-TW" sz="2400" dirty="0" smtClean="0">
                    <a:solidFill>
                      <a:srgbClr val="FF0000"/>
                    </a:solidFill>
                    <a:latin typeface="+mn-lt"/>
                  </a:rPr>
                  <a:t>smallest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TW" sz="2400" dirty="0" smtClean="0">
                    <a:latin typeface="+mn-lt"/>
                  </a:rPr>
                  <a:t> and compatible to all chosen activities. --- works</a:t>
                </a:r>
              </a:p>
              <a:p>
                <a:r>
                  <a:rPr lang="en-US" altLang="zh-TW" sz="2400" dirty="0">
                    <a:latin typeface="+mn-lt"/>
                  </a:rPr>
                  <a:t>Among un-chosen activities, chose the one with </a:t>
                </a:r>
                <a:r>
                  <a:rPr lang="en-US" altLang="zh-TW" sz="2400" dirty="0" smtClean="0">
                    <a:latin typeface="+mn-lt"/>
                  </a:rPr>
                  <a:t>the </a:t>
                </a:r>
                <a:r>
                  <a:rPr lang="en-US" altLang="zh-TW" sz="2400" dirty="0" smtClean="0">
                    <a:solidFill>
                      <a:srgbClr val="FF0000"/>
                    </a:solidFill>
                    <a:latin typeface="+mn-lt"/>
                  </a:rPr>
                  <a:t>largest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TW" altLang="en-US" sz="2400" dirty="0" smtClean="0">
                    <a:latin typeface="+mn-lt"/>
                  </a:rPr>
                  <a:t> </a:t>
                </a:r>
                <a:r>
                  <a:rPr lang="en-US" altLang="zh-TW" sz="2400" dirty="0">
                    <a:latin typeface="+mn-lt"/>
                  </a:rPr>
                  <a:t>and compatible to all chosen activities. </a:t>
                </a:r>
                <a:r>
                  <a:rPr lang="en-US" altLang="zh-TW" sz="2400" dirty="0" smtClean="0">
                    <a:latin typeface="+mn-lt"/>
                  </a:rPr>
                  <a:t>--- works</a:t>
                </a:r>
                <a:endParaRPr lang="en-US" altLang="zh-TW" sz="2400" dirty="0">
                  <a:latin typeface="+mn-lt"/>
                </a:endParaRPr>
              </a:p>
              <a:p>
                <a:r>
                  <a:rPr lang="en-US" altLang="zh-TW" sz="2400" dirty="0">
                    <a:latin typeface="+mn-lt"/>
                  </a:rPr>
                  <a:t>Among un-chosen activities, chose the one with </a:t>
                </a:r>
                <a:r>
                  <a:rPr lang="en-US" altLang="zh-TW" sz="2400" dirty="0" smtClean="0">
                    <a:latin typeface="+mn-lt"/>
                  </a:rPr>
                  <a:t>the </a:t>
                </a:r>
                <a:r>
                  <a:rPr lang="en-US" altLang="zh-TW" sz="2400" dirty="0" smtClean="0">
                    <a:solidFill>
                      <a:srgbClr val="FF0000"/>
                    </a:solidFill>
                    <a:latin typeface="+mn-lt"/>
                  </a:rPr>
                  <a:t>least duration</a:t>
                </a:r>
                <a:r>
                  <a:rPr lang="zh-TW" altLang="en-US" sz="2400" dirty="0" smtClean="0">
                    <a:latin typeface="+mn-lt"/>
                  </a:rPr>
                  <a:t> </a:t>
                </a:r>
                <a:r>
                  <a:rPr lang="en-US" altLang="zh-TW" sz="2400" dirty="0">
                    <a:latin typeface="+mn-lt"/>
                  </a:rPr>
                  <a:t>and compatible to all chosen activities. </a:t>
                </a:r>
                <a:r>
                  <a:rPr lang="en-US" altLang="zh-TW" sz="2400" dirty="0" smtClean="0">
                    <a:latin typeface="+mn-lt"/>
                  </a:rPr>
                  <a:t>--- does not work</a:t>
                </a:r>
                <a:endParaRPr lang="en-US" altLang="zh-TW" sz="2400" dirty="0">
                  <a:latin typeface="+mn-lt"/>
                </a:endParaRPr>
              </a:p>
              <a:p>
                <a:r>
                  <a:rPr lang="en-US" altLang="zh-TW" sz="2400" dirty="0">
                    <a:latin typeface="+mn-lt"/>
                  </a:rPr>
                  <a:t>Among un-chosen activities, chose the one with the </a:t>
                </a:r>
                <a:r>
                  <a:rPr lang="en-US" altLang="zh-TW" sz="2400" dirty="0">
                    <a:solidFill>
                      <a:srgbClr val="FF0000"/>
                    </a:solidFill>
                    <a:latin typeface="+mn-lt"/>
                  </a:rPr>
                  <a:t>least </a:t>
                </a:r>
                <a:r>
                  <a:rPr lang="en-US" altLang="zh-TW" sz="2400" dirty="0" smtClean="0">
                    <a:solidFill>
                      <a:srgbClr val="FF0000"/>
                    </a:solidFill>
                    <a:latin typeface="+mn-lt"/>
                  </a:rPr>
                  <a:t>overlap</a:t>
                </a:r>
                <a:r>
                  <a:rPr lang="en-US" altLang="zh-TW" sz="2400" dirty="0" smtClean="0">
                    <a:latin typeface="+mn-lt"/>
                  </a:rPr>
                  <a:t> </a:t>
                </a:r>
                <a:r>
                  <a:rPr lang="en-US" altLang="zh-TW" sz="2400" dirty="0">
                    <a:latin typeface="+mn-lt"/>
                  </a:rPr>
                  <a:t>and compatible to all chosen activities. --- does not work</a:t>
                </a:r>
              </a:p>
              <a:p>
                <a:pPr algn="just"/>
                <a:endParaRPr lang="en-US" altLang="zh-TW" sz="2400" dirty="0" smtClean="0">
                  <a:latin typeface="+mn-lt"/>
                </a:endParaRPr>
              </a:p>
              <a:p>
                <a:pPr algn="just"/>
                <a:endParaRPr lang="en-US" altLang="zh-TW" sz="2400" dirty="0" smtClean="0">
                  <a:latin typeface="+mn-lt"/>
                </a:endParaRPr>
              </a:p>
              <a:p>
                <a:pPr algn="just"/>
                <a:endParaRPr lang="en-US" altLang="zh-TW" sz="2400" dirty="0" smtClean="0">
                  <a:latin typeface="+mn-lt"/>
                </a:endParaRP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248786"/>
                <a:ext cx="10515600" cy="4013791"/>
              </a:xfrm>
              <a:blipFill>
                <a:blip r:embed="rId2"/>
                <a:stretch>
                  <a:fillRect l="-812" t="-2128" r="-144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字方塊 4"/>
          <p:cNvSpPr txBox="1"/>
          <p:nvPr/>
        </p:nvSpPr>
        <p:spPr>
          <a:xfrm>
            <a:off x="10724550" y="166512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王漢宗顏楷體繁"/>
                <a:cs typeface="+mn-cs"/>
              </a:rPr>
              <a:t>林</a:t>
            </a: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王漢宗顏楷體繁"/>
                <a:cs typeface="+mn-cs"/>
              </a:rPr>
              <a:t>劭</a:t>
            </a:r>
            <a:r>
              <a:rPr kumimoji="0" lang="zh-TW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王漢宗顏楷體繁"/>
                <a:cs typeface="+mn-cs"/>
              </a:rPr>
              <a:t>原 老師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王漢宗顏楷體繁"/>
              <a:cs typeface="+mn-cs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74684" y="166512"/>
            <a:ext cx="1826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zh-TW" dirty="0" smtClean="0"/>
              <a:t>greedy algorithm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王漢宗顏楷體繁" panose="02000500000000000000" pitchFamily="2" charset="-120"/>
              <a:ea typeface="王漢宗顏楷體繁" panose="02000500000000000000" pitchFamily="2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14805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17576</TotalTime>
  <Words>1338</Words>
  <Application>Microsoft Office PowerPoint</Application>
  <PresentationFormat>寬螢幕</PresentationFormat>
  <Paragraphs>91</Paragraphs>
  <Slides>12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9" baseType="lpstr">
      <vt:lpstr>王漢宗顏楷體繁</vt:lpstr>
      <vt:lpstr>新細明體</vt:lpstr>
      <vt:lpstr>Arial</vt:lpstr>
      <vt:lpstr>Calibri</vt:lpstr>
      <vt:lpstr>Calibri Light</vt:lpstr>
      <vt:lpstr>Cambria Math</vt:lpstr>
      <vt:lpstr>Office 佈景主題</vt:lpstr>
      <vt:lpstr>Greedy Algorithm 貪婪演算法</vt:lpstr>
      <vt:lpstr>前言</vt:lpstr>
      <vt:lpstr>Greedy Algorithm</vt:lpstr>
      <vt:lpstr>Greedy Algorithm</vt:lpstr>
      <vt:lpstr>Greedy Algorithm</vt:lpstr>
      <vt:lpstr>The fractional knapsack problem(可以只取一部份)</vt:lpstr>
      <vt:lpstr>The fractional knapsack problem(可以只取一部份)</vt:lpstr>
      <vt:lpstr>The activity-selection problem (活動挑選問題)</vt:lpstr>
      <vt:lpstr>Greedy strategy for activity-selection problem</vt:lpstr>
      <vt:lpstr>Greedy strategy for activity-selection problem</vt:lpstr>
      <vt:lpstr>Greedy strategy for activity-selection problem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數學專題初探</dc:title>
  <dc:creator>林劭原</dc:creator>
  <cp:lastModifiedBy>林劭原</cp:lastModifiedBy>
  <cp:revision>408</cp:revision>
  <dcterms:created xsi:type="dcterms:W3CDTF">2019-12-15T06:05:31Z</dcterms:created>
  <dcterms:modified xsi:type="dcterms:W3CDTF">2021-05-19T07:15:20Z</dcterms:modified>
</cp:coreProperties>
</file>