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342" r:id="rId3"/>
    <p:sldId id="34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2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o Yuan Lin" initials="SYL" lastIdx="1" clrIdx="0">
    <p:extLst>
      <p:ext uri="{19B8F6BF-5375-455C-9EA6-DF929625EA0E}">
        <p15:presenceInfo xmlns:p15="http://schemas.microsoft.com/office/powerpoint/2012/main" userId="Shao Yuan L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650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53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70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668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49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45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44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46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50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6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43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77392-D6CB-4FD3-83B5-A5E32912EA72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1291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王漢宗顏楷體繁" panose="02000500000000000000" pitchFamily="2" charset="-120"/>
          <a:ea typeface="王漢宗顏楷體繁" panose="02000500000000000000" pitchFamily="2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王漢宗顏楷體繁" panose="02000500000000000000" pitchFamily="2" charset="-120"/>
          <a:ea typeface="王漢宗顏楷體繁" panose="02000500000000000000" pitchFamily="2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3900" y="1155700"/>
            <a:ext cx="10426700" cy="3175232"/>
          </a:xfrm>
        </p:spPr>
        <p:txBody>
          <a:bodyPr>
            <a:normAutofit/>
          </a:bodyPr>
          <a:lstStyle/>
          <a:p>
            <a:r>
              <a:rPr lang="en-US" altLang="zh-TW" sz="8000" dirty="0" smtClean="0"/>
              <a:t>Graph Theory</a:t>
            </a:r>
            <a:br>
              <a:rPr lang="en-US" altLang="zh-TW" sz="8000" dirty="0" smtClean="0"/>
            </a:br>
            <a:r>
              <a:rPr lang="en-US" altLang="zh-TW" sz="3200" dirty="0" smtClean="0"/>
              <a:t>(with Computer)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zh-TW" altLang="en-US" sz="8000" dirty="0" smtClean="0"/>
              <a:t>圖論</a:t>
            </a:r>
            <a:r>
              <a:rPr lang="en-US" altLang="zh-TW" sz="8000" dirty="0" smtClean="0"/>
              <a:t/>
            </a:r>
            <a:br>
              <a:rPr lang="en-US" altLang="zh-TW" sz="8000" dirty="0" smtClean="0"/>
            </a:br>
            <a:r>
              <a:rPr lang="en-US" altLang="zh-TW" sz="3200" dirty="0" smtClean="0"/>
              <a:t>(</a:t>
            </a:r>
            <a:r>
              <a:rPr lang="zh-TW" altLang="en-US" sz="3200" dirty="0" smtClean="0"/>
              <a:t>可使用電腦</a:t>
            </a:r>
            <a:r>
              <a:rPr lang="en-US" altLang="zh-TW" sz="3200" dirty="0" smtClean="0"/>
              <a:t>)</a:t>
            </a:r>
            <a:endParaRPr lang="zh-TW" altLang="en-US" sz="3200" dirty="0">
              <a:latin typeface="Cambria Math" panose="020405030504060302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663440"/>
            <a:ext cx="9144000" cy="1320075"/>
          </a:xfrm>
        </p:spPr>
        <p:txBody>
          <a:bodyPr>
            <a:normAutofit/>
          </a:bodyPr>
          <a:lstStyle/>
          <a:p>
            <a:r>
              <a:rPr lang="zh-TW" altLang="en-US" sz="4800" dirty="0" smtClean="0"/>
              <a:t>林劭原老師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120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 smtClean="0"/>
              <a:t>Weighted Edges </a:t>
            </a:r>
            <a:r>
              <a:rPr lang="zh-TW" altLang="en-US" sz="4800" dirty="0" smtClean="0"/>
              <a:t>邊上有權重</a:t>
            </a:r>
            <a:endParaRPr lang="zh-TW" altLang="en-US" sz="3200" dirty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</p:spPr>
            <p:txBody>
              <a:bodyPr>
                <a:noAutofit/>
              </a:bodyPr>
              <a:lstStyle/>
              <a:p>
                <a:r>
                  <a:rPr lang="zh-TW" altLang="en-US" sz="2400" dirty="0" smtClean="0">
                    <a:latin typeface="+mn-lt"/>
                  </a:rPr>
                  <a:t>對 </a:t>
                </a:r>
                <a:r>
                  <a:rPr lang="en-US" altLang="zh-TW" sz="2400" dirty="0" smtClean="0">
                    <a:latin typeface="+mn-lt"/>
                  </a:rPr>
                  <a:t>adjacency matrix </a:t>
                </a:r>
                <a:r>
                  <a:rPr lang="zh-TW" altLang="en-US" sz="2400" dirty="0" smtClean="0">
                    <a:latin typeface="+mn-lt"/>
                  </a:rPr>
                  <a:t>而言，</a:t>
                </a:r>
                <a:r>
                  <a:rPr lang="en-US" altLang="zh-TW" sz="2400" dirty="0" smtClean="0">
                    <a:latin typeface="+mn-lt"/>
                  </a:rPr>
                  <a:t>weight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TW" sz="2400" dirty="0" smtClean="0">
                    <a:latin typeface="+mn-lt"/>
                    <a:ea typeface="Adobe Gothic Std B" panose="020B0800000000000000" pitchFamily="34" charset="-128"/>
                  </a:rPr>
                  <a:t>0</a:t>
                </a:r>
                <a:r>
                  <a:rPr lang="zh-TW" altLang="en-US" sz="2400" dirty="0"/>
                  <a:t> </a:t>
                </a:r>
                <a:r>
                  <a:rPr lang="zh-TW" altLang="en-US" sz="2400" dirty="0" smtClean="0"/>
                  <a:t>可直接存於 </a:t>
                </a:r>
                <a:r>
                  <a:rPr lang="en-US" altLang="zh-TW" sz="2400" dirty="0" smtClean="0">
                    <a:latin typeface="+mn-lt"/>
                  </a:rPr>
                  <a:t>a[</a:t>
                </a:r>
                <a:r>
                  <a:rPr lang="en-US" altLang="zh-TW" sz="2400" dirty="0" err="1" smtClean="0">
                    <a:latin typeface="+mn-lt"/>
                  </a:rPr>
                  <a:t>i</a:t>
                </a:r>
                <a:r>
                  <a:rPr lang="en-US" altLang="zh-TW" sz="2400" dirty="0" smtClean="0">
                    <a:latin typeface="+mn-lt"/>
                  </a:rPr>
                  <a:t>][j].</a:t>
                </a:r>
              </a:p>
              <a:p>
                <a:r>
                  <a:rPr lang="zh-TW" altLang="en-US" sz="2400" dirty="0" smtClean="0">
                    <a:latin typeface="+mn-lt"/>
                  </a:rPr>
                  <a:t>對 </a:t>
                </a:r>
                <a:r>
                  <a:rPr lang="en-US" altLang="zh-TW" sz="2400" dirty="0" smtClean="0">
                    <a:latin typeface="+mn-lt"/>
                  </a:rPr>
                  <a:t>adjacency lists</a:t>
                </a:r>
                <a:r>
                  <a:rPr lang="zh-TW" altLang="en-US" sz="2400" dirty="0" smtClean="0">
                    <a:latin typeface="+mn-lt"/>
                  </a:rPr>
                  <a:t> 而言，可增加一個 </a:t>
                </a:r>
                <a:r>
                  <a:rPr lang="en-US" altLang="zh-TW" sz="2400" dirty="0" smtClean="0">
                    <a:latin typeface="+mn-lt"/>
                  </a:rPr>
                  <a:t>field weight</a:t>
                </a:r>
                <a:r>
                  <a:rPr lang="zh-TW" altLang="en-US" sz="2400" dirty="0" smtClean="0">
                    <a:latin typeface="+mn-lt"/>
                  </a:rPr>
                  <a:t> 來存。</a:t>
                </a:r>
                <a:endParaRPr lang="en-US" altLang="zh-TW" sz="2400" dirty="0" smtClean="0">
                  <a:latin typeface="+mn-lt"/>
                </a:endParaRPr>
              </a:p>
              <a:p>
                <a:r>
                  <a:rPr lang="en-US" altLang="zh-TW" sz="2400" dirty="0" smtClean="0">
                    <a:latin typeface="+mn-lt"/>
                  </a:rPr>
                  <a:t>A graph with weighted edges is called a network.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  <a:blipFill>
                <a:blip r:embed="rId2"/>
                <a:stretch>
                  <a:fillRect l="-812" t="-22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586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 smtClean="0"/>
              <a:t>Elementary Graph Operations</a:t>
            </a:r>
            <a:endParaRPr lang="zh-TW" altLang="en-US" sz="3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Autofit/>
          </a:bodyPr>
          <a:lstStyle/>
          <a:p>
            <a:r>
              <a:rPr lang="en-US" altLang="zh-TW" sz="2400" dirty="0" smtClean="0">
                <a:latin typeface="+mn-lt"/>
              </a:rPr>
              <a:t>graph </a:t>
            </a:r>
            <a:r>
              <a:rPr lang="zh-TW" altLang="en-US" sz="2400" dirty="0" smtClean="0">
                <a:latin typeface="+mn-lt"/>
              </a:rPr>
              <a:t>的 </a:t>
            </a:r>
            <a:r>
              <a:rPr lang="en-US" altLang="zh-TW" sz="2400" dirty="0" smtClean="0">
                <a:latin typeface="+mn-lt"/>
              </a:rPr>
              <a:t>traversals </a:t>
            </a:r>
            <a:r>
              <a:rPr lang="zh-TW" altLang="en-US" sz="2400" dirty="0" smtClean="0">
                <a:latin typeface="+mn-lt"/>
              </a:rPr>
              <a:t>遍歷</a:t>
            </a:r>
            <a:endParaRPr lang="en-US" altLang="zh-TW" sz="2400" dirty="0">
              <a:latin typeface="+mn-lt"/>
            </a:endParaRPr>
          </a:p>
          <a:p>
            <a:r>
              <a:rPr lang="en-US" altLang="zh-TW" sz="2400" dirty="0" smtClean="0">
                <a:latin typeface="+mn-lt"/>
              </a:rPr>
              <a:t>depth-first-search (</a:t>
            </a:r>
            <a:r>
              <a:rPr lang="zh-TW" altLang="en-US" sz="2400" dirty="0" smtClean="0">
                <a:latin typeface="+mn-lt"/>
              </a:rPr>
              <a:t>深先搜尋</a:t>
            </a:r>
            <a:r>
              <a:rPr lang="en-US" altLang="zh-TW" sz="2400" dirty="0" smtClean="0">
                <a:latin typeface="+mn-lt"/>
              </a:rPr>
              <a:t>)</a:t>
            </a:r>
            <a:r>
              <a:rPr lang="zh-TW" altLang="en-US" sz="2400" dirty="0" smtClean="0">
                <a:latin typeface="+mn-lt"/>
              </a:rPr>
              <a:t> </a:t>
            </a:r>
            <a:r>
              <a:rPr lang="en-US" altLang="zh-TW" sz="2400" dirty="0" smtClean="0">
                <a:latin typeface="+mn-lt"/>
              </a:rPr>
              <a:t>(DFS)</a:t>
            </a:r>
          </a:p>
          <a:p>
            <a:r>
              <a:rPr lang="en-US" altLang="zh-TW" sz="2400" dirty="0" smtClean="0">
                <a:latin typeface="+mn-lt"/>
              </a:rPr>
              <a:t>breadth-first-search (</a:t>
            </a:r>
            <a:r>
              <a:rPr lang="zh-TW" altLang="en-US" sz="2400" dirty="0" smtClean="0">
                <a:latin typeface="+mn-lt"/>
              </a:rPr>
              <a:t>廣先搜尋</a:t>
            </a:r>
            <a:r>
              <a:rPr lang="en-US" altLang="zh-TW" sz="2400" dirty="0" smtClean="0">
                <a:latin typeface="+mn-lt"/>
              </a:rPr>
              <a:t>)</a:t>
            </a:r>
            <a:r>
              <a:rPr lang="zh-TW" altLang="en-US" sz="2400" dirty="0" smtClean="0">
                <a:latin typeface="+mn-lt"/>
              </a:rPr>
              <a:t> </a:t>
            </a:r>
            <a:r>
              <a:rPr lang="en-US" altLang="zh-TW" sz="2400" dirty="0" smtClean="0">
                <a:latin typeface="+mn-lt"/>
              </a:rPr>
              <a:t>(BFS)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534" y="3830731"/>
            <a:ext cx="9056383" cy="265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 smtClean="0"/>
              <a:t>Depth-First Search(DFS) </a:t>
            </a:r>
            <a:endParaRPr lang="zh-TW" altLang="en-US" sz="3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Autofit/>
          </a:bodyPr>
          <a:lstStyle/>
          <a:p>
            <a:r>
              <a:rPr lang="en-US" altLang="zh-TW" sz="2400" dirty="0" smtClean="0">
                <a:latin typeface="+mn-lt"/>
              </a:rPr>
              <a:t>We begin by visiting the start vertex v.</a:t>
            </a:r>
          </a:p>
          <a:p>
            <a:r>
              <a:rPr lang="en-US" altLang="zh-TW" sz="2400" dirty="0" smtClean="0">
                <a:latin typeface="+mn-lt"/>
              </a:rPr>
              <a:t>Next an unvisited vertex w adjacent to v is selected, and a depth-first search from w is initiated</a:t>
            </a:r>
            <a:r>
              <a:rPr lang="zh-TW" altLang="en-US" sz="2400" dirty="0">
                <a:latin typeface="+mn-lt"/>
              </a:rPr>
              <a:t>發起</a:t>
            </a:r>
            <a:r>
              <a:rPr lang="en-US" altLang="zh-TW" sz="2400" dirty="0" smtClean="0">
                <a:latin typeface="+mn-lt"/>
              </a:rPr>
              <a:t>. </a:t>
            </a:r>
          </a:p>
          <a:p>
            <a:r>
              <a:rPr lang="en-US" altLang="zh-TW" sz="2400" dirty="0" smtClean="0">
                <a:latin typeface="+mn-lt"/>
              </a:rPr>
              <a:t>When a vertex u is reached such that all its adjacent vertices have been visited, we back up to the last vertex visited that has an unvisited vertex w adjacent to it and initiate a depth-first search from w.</a:t>
            </a:r>
          </a:p>
          <a:p>
            <a:r>
              <a:rPr lang="en-US" altLang="zh-TW" sz="2400" dirty="0" smtClean="0">
                <a:latin typeface="+mn-lt"/>
              </a:rPr>
              <a:t>The search terminates</a:t>
            </a:r>
            <a:r>
              <a:rPr lang="zh-TW" altLang="en-US" sz="2400" dirty="0" smtClean="0">
                <a:latin typeface="+mn-lt"/>
              </a:rPr>
              <a:t>終止</a:t>
            </a:r>
            <a:r>
              <a:rPr lang="en-US" altLang="zh-TW" sz="2400" dirty="0" smtClean="0">
                <a:latin typeface="+mn-lt"/>
              </a:rPr>
              <a:t> when no unvisited vertex can be reached from any of the visited vertices.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276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1"/>
            <a:ext cx="10942982" cy="1095498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 smtClean="0"/>
              <a:t>Depth-First Search(DFS) </a:t>
            </a:r>
            <a:endParaRPr lang="zh-TW" altLang="en-US" sz="3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479301"/>
            <a:ext cx="6535189" cy="3283527"/>
          </a:xfrm>
        </p:spPr>
        <p:txBody>
          <a:bodyPr>
            <a:noAutofit/>
          </a:bodyPr>
          <a:lstStyle/>
          <a:p>
            <a:r>
              <a:rPr lang="en-US" altLang="zh-TW" sz="2000" dirty="0" smtClean="0">
                <a:latin typeface="+mn-lt"/>
              </a:rPr>
              <a:t>void Graph::DFS(){   //driver </a:t>
            </a:r>
            <a:r>
              <a:rPr lang="zh-TW" altLang="en-US" sz="2000" dirty="0" smtClean="0">
                <a:latin typeface="+mn-lt"/>
              </a:rPr>
              <a:t>啟動做事者</a:t>
            </a:r>
            <a:r>
              <a:rPr lang="en-US" altLang="zh-TW" sz="2000" dirty="0" smtClean="0">
                <a:latin typeface="+mn-lt"/>
              </a:rPr>
              <a:t/>
            </a:r>
            <a:br>
              <a:rPr lang="en-US" altLang="zh-TW" sz="2000" dirty="0" smtClean="0">
                <a:latin typeface="+mn-lt"/>
              </a:rPr>
            </a:br>
            <a:r>
              <a:rPr lang="en-US" altLang="zh-TW" sz="2000" dirty="0" smtClean="0">
                <a:latin typeface="+mn-lt"/>
              </a:rPr>
              <a:t>	visited = new bool [n];</a:t>
            </a:r>
            <a:br>
              <a:rPr lang="en-US" altLang="zh-TW" sz="2000" dirty="0" smtClean="0">
                <a:latin typeface="+mn-lt"/>
              </a:rPr>
            </a:br>
            <a:r>
              <a:rPr lang="en-US" altLang="zh-TW" sz="2000" dirty="0" smtClean="0">
                <a:latin typeface="+mn-lt"/>
              </a:rPr>
              <a:t>	fill(visited, visited + n, false);</a:t>
            </a:r>
            <a:br>
              <a:rPr lang="en-US" altLang="zh-TW" sz="2000" dirty="0" smtClean="0">
                <a:latin typeface="+mn-lt"/>
              </a:rPr>
            </a:br>
            <a:r>
              <a:rPr lang="en-US" altLang="zh-TW" sz="2000" dirty="0" smtClean="0">
                <a:latin typeface="+mn-lt"/>
              </a:rPr>
              <a:t>	DFS(0);   //suppose that the search starts at vertex 0</a:t>
            </a:r>
            <a:br>
              <a:rPr lang="en-US" altLang="zh-TW" sz="2000" dirty="0" smtClean="0">
                <a:latin typeface="+mn-lt"/>
              </a:rPr>
            </a:br>
            <a:r>
              <a:rPr lang="en-US" altLang="zh-TW" sz="2000" dirty="0" smtClean="0">
                <a:latin typeface="+mn-lt"/>
              </a:rPr>
              <a:t>	delete[] visited;</a:t>
            </a:r>
            <a:br>
              <a:rPr lang="en-US" altLang="zh-TW" sz="2000" dirty="0" smtClean="0">
                <a:latin typeface="+mn-lt"/>
              </a:rPr>
            </a:br>
            <a:r>
              <a:rPr lang="en-US" altLang="zh-TW" sz="2000" dirty="0" smtClean="0">
                <a:latin typeface="+mn-lt"/>
              </a:rPr>
              <a:t>}</a:t>
            </a:r>
          </a:p>
          <a:p>
            <a:r>
              <a:rPr lang="en-US" altLang="zh-TW" sz="2000" dirty="0" smtClean="0">
                <a:latin typeface="+mn-lt"/>
              </a:rPr>
              <a:t>void Graph::DFS(</a:t>
            </a:r>
            <a:r>
              <a:rPr lang="en-US" altLang="zh-TW" sz="2000" dirty="0" err="1" smtClean="0">
                <a:latin typeface="+mn-lt"/>
              </a:rPr>
              <a:t>int</a:t>
            </a:r>
            <a:r>
              <a:rPr lang="en-US" altLang="zh-TW" sz="2000" dirty="0" smtClean="0">
                <a:latin typeface="+mn-lt"/>
              </a:rPr>
              <a:t> v){</a:t>
            </a:r>
            <a:r>
              <a:rPr lang="zh-TW" altLang="en-US" sz="2000" dirty="0" smtClean="0">
                <a:latin typeface="+mn-lt"/>
              </a:rPr>
              <a:t>   </a:t>
            </a:r>
            <a:r>
              <a:rPr lang="en-US" altLang="zh-TW" sz="2000" dirty="0" smtClean="0">
                <a:latin typeface="+mn-lt"/>
              </a:rPr>
              <a:t>//workhorse </a:t>
            </a:r>
            <a:r>
              <a:rPr lang="zh-TW" altLang="en-US" sz="2000" dirty="0" smtClean="0">
                <a:latin typeface="+mn-lt"/>
              </a:rPr>
              <a:t>苦力，真正做事者</a:t>
            </a:r>
            <a:r>
              <a:rPr lang="en-US" altLang="zh-TW" sz="2000" dirty="0" smtClean="0">
                <a:latin typeface="+mn-lt"/>
              </a:rPr>
              <a:t/>
            </a:r>
            <a:br>
              <a:rPr lang="en-US" altLang="zh-TW" sz="2000" dirty="0" smtClean="0">
                <a:latin typeface="+mn-lt"/>
              </a:rPr>
            </a:br>
            <a:r>
              <a:rPr lang="en-US" altLang="zh-TW" sz="2000" dirty="0" smtClean="0">
                <a:latin typeface="+mn-lt"/>
              </a:rPr>
              <a:t>	visited[v] = true;</a:t>
            </a:r>
            <a:br>
              <a:rPr lang="en-US" altLang="zh-TW" sz="2000" dirty="0" smtClean="0">
                <a:latin typeface="+mn-lt"/>
              </a:rPr>
            </a:br>
            <a:r>
              <a:rPr lang="en-US" altLang="zh-TW" sz="2000" dirty="0" smtClean="0">
                <a:latin typeface="+mn-lt"/>
              </a:rPr>
              <a:t>	for(each vertex w adjacent to v)   //</a:t>
            </a:r>
            <a:r>
              <a:rPr lang="zh-TW" altLang="en-US" sz="2000" dirty="0" smtClean="0">
                <a:latin typeface="+mn-lt"/>
              </a:rPr>
              <a:t>這行需要自己寫</a:t>
            </a:r>
            <a:r>
              <a:rPr lang="en-US" altLang="zh-TW" sz="2000" dirty="0" smtClean="0">
                <a:latin typeface="+mn-lt"/>
              </a:rPr>
              <a:t/>
            </a:r>
            <a:br>
              <a:rPr lang="en-US" altLang="zh-TW" sz="2000" dirty="0" smtClean="0">
                <a:latin typeface="+mn-lt"/>
              </a:rPr>
            </a:br>
            <a:r>
              <a:rPr lang="en-US" altLang="zh-TW" sz="2000" dirty="0" smtClean="0">
                <a:latin typeface="+mn-lt"/>
              </a:rPr>
              <a:t>		if(!visited[w]) DFS(w);</a:t>
            </a:r>
            <a:br>
              <a:rPr lang="en-US" altLang="zh-TW" sz="2000" dirty="0" smtClean="0">
                <a:latin typeface="+mn-lt"/>
              </a:rPr>
            </a:br>
            <a:r>
              <a:rPr lang="en-US" altLang="zh-TW" sz="2000" dirty="0" smtClean="0">
                <a:latin typeface="+mn-lt"/>
              </a:rPr>
              <a:t>}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7373389" y="2479301"/>
            <a:ext cx="4555375" cy="2512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+mn-lt"/>
              </a:rPr>
              <a:t>因為不想重複</a:t>
            </a:r>
            <a:r>
              <a:rPr lang="en-US" altLang="zh-TW" sz="2000" dirty="0" smtClean="0">
                <a:latin typeface="+mn-lt"/>
              </a:rPr>
              <a:t>visit</a:t>
            </a:r>
            <a:r>
              <a:rPr lang="zh-TW" altLang="en-US" sz="2000" dirty="0" smtClean="0">
                <a:latin typeface="+mn-lt"/>
              </a:rPr>
              <a:t>相同的點，需要一個</a:t>
            </a:r>
            <a:r>
              <a:rPr lang="en-US" altLang="zh-TW" sz="2000" dirty="0" smtClean="0">
                <a:latin typeface="+mn-lt"/>
              </a:rPr>
              <a:t>array</a:t>
            </a:r>
            <a:r>
              <a:rPr lang="zh-TW" altLang="en-US" sz="2000" dirty="0" smtClean="0">
                <a:latin typeface="+mn-lt"/>
              </a:rPr>
              <a:t>來紀錄是否被</a:t>
            </a:r>
            <a:r>
              <a:rPr lang="en-US" altLang="zh-TW" sz="2000" dirty="0" smtClean="0">
                <a:latin typeface="+mn-lt"/>
              </a:rPr>
              <a:t>visited</a:t>
            </a:r>
            <a:r>
              <a:rPr lang="zh-TW" altLang="en-US" sz="2000" dirty="0" smtClean="0">
                <a:latin typeface="+mn-lt"/>
              </a:rPr>
              <a:t>了。</a:t>
            </a:r>
            <a:endParaRPr lang="en-US" altLang="zh-TW" sz="2000" dirty="0" smtClean="0">
              <a:latin typeface="+mn-lt"/>
            </a:endParaRPr>
          </a:p>
          <a:p>
            <a:r>
              <a:rPr lang="zh-TW" altLang="en-US" sz="2000" dirty="0" smtClean="0">
                <a:latin typeface="+mn-lt"/>
              </a:rPr>
              <a:t>當 </a:t>
            </a:r>
            <a:r>
              <a:rPr lang="en-US" altLang="zh-TW" sz="2000" dirty="0" smtClean="0">
                <a:latin typeface="+mn-lt"/>
              </a:rPr>
              <a:t>v</a:t>
            </a:r>
            <a:r>
              <a:rPr lang="zh-TW" altLang="en-US" sz="2000" dirty="0" smtClean="0">
                <a:latin typeface="+mn-lt"/>
              </a:rPr>
              <a:t> 有</a:t>
            </a:r>
            <a:r>
              <a:rPr lang="zh-TW" altLang="en-US" sz="2000" dirty="0">
                <a:latin typeface="+mn-lt"/>
              </a:rPr>
              <a:t>多個連接到的點都</a:t>
            </a:r>
            <a:r>
              <a:rPr lang="zh-TW" altLang="en-US" sz="2000" dirty="0" smtClean="0">
                <a:latin typeface="+mn-lt"/>
              </a:rPr>
              <a:t>是</a:t>
            </a:r>
            <a:r>
              <a:rPr lang="en-US" altLang="zh-TW" sz="2000" dirty="0" smtClean="0">
                <a:latin typeface="+mn-lt"/>
              </a:rPr>
              <a:t>unvisited</a:t>
            </a:r>
            <a:r>
              <a:rPr lang="zh-TW" altLang="en-US" sz="2000" dirty="0" smtClean="0">
                <a:latin typeface="+mn-lt"/>
              </a:rPr>
              <a:t>時，誰被選中成為</a:t>
            </a:r>
            <a:r>
              <a:rPr lang="en-US" altLang="zh-TW" sz="2000" dirty="0" smtClean="0">
                <a:latin typeface="+mn-lt"/>
              </a:rPr>
              <a:t>w</a:t>
            </a:r>
            <a:r>
              <a:rPr lang="zh-TW" altLang="en-US" sz="2000" dirty="0" smtClean="0">
                <a:latin typeface="+mn-lt"/>
              </a:rPr>
              <a:t>，取決於</a:t>
            </a:r>
            <a:r>
              <a:rPr lang="en-US" altLang="zh-TW" sz="2000" dirty="0" smtClean="0">
                <a:latin typeface="+mn-lt"/>
              </a:rPr>
              <a:t>adjacency lists </a:t>
            </a:r>
            <a:r>
              <a:rPr lang="zh-TW" altLang="en-US" sz="2000" dirty="0" smtClean="0">
                <a:latin typeface="+mn-lt"/>
              </a:rPr>
              <a:t>中排列的次序。</a:t>
            </a:r>
            <a:endParaRPr lang="en-US" altLang="zh-TW" sz="2000" dirty="0" smtClean="0">
              <a:latin typeface="+mn-lt"/>
            </a:endParaRPr>
          </a:p>
          <a:p>
            <a:r>
              <a:rPr lang="en-US" altLang="zh-TW" sz="2000" dirty="0" smtClean="0">
                <a:latin typeface="+mn-lt"/>
              </a:rPr>
              <a:t>DFS</a:t>
            </a:r>
            <a:r>
              <a:rPr lang="zh-TW" altLang="en-US" sz="2000" dirty="0" smtClean="0">
                <a:latin typeface="+mn-lt"/>
              </a:rPr>
              <a:t> 通常寫成</a:t>
            </a:r>
            <a:r>
              <a:rPr lang="en-US" altLang="zh-TW" sz="2000" dirty="0" smtClean="0">
                <a:latin typeface="+mn-lt"/>
              </a:rPr>
              <a:t>recursive</a:t>
            </a:r>
            <a:r>
              <a:rPr lang="zh-TW" altLang="en-US" sz="2000" dirty="0" smtClean="0">
                <a:latin typeface="+mn-lt"/>
              </a:rPr>
              <a:t>形式。</a:t>
            </a:r>
            <a:r>
              <a:rPr lang="en-US" altLang="zh-TW" sz="2000" dirty="0" smtClean="0">
                <a:latin typeface="+mn-lt"/>
              </a:rPr>
              <a:t/>
            </a:r>
            <a:br>
              <a:rPr lang="en-US" altLang="zh-TW" sz="2000" dirty="0" smtClean="0">
                <a:latin typeface="+mn-lt"/>
              </a:rPr>
            </a:br>
            <a:r>
              <a:rPr lang="en-US" altLang="zh-TW" sz="2000" dirty="0" smtClean="0">
                <a:latin typeface="+mn-lt"/>
              </a:rPr>
              <a:t>(</a:t>
            </a:r>
            <a:r>
              <a:rPr lang="zh-TW" altLang="en-US" sz="2000" dirty="0" smtClean="0">
                <a:latin typeface="+mn-lt"/>
              </a:rPr>
              <a:t>因為</a:t>
            </a:r>
            <a:r>
              <a:rPr lang="en-US" altLang="zh-TW" sz="2000" dirty="0" err="1" smtClean="0">
                <a:latin typeface="+mn-lt"/>
              </a:rPr>
              <a:t>recursice</a:t>
            </a:r>
            <a:r>
              <a:rPr lang="en-US" altLang="zh-TW" sz="2000" dirty="0" smtClean="0">
                <a:latin typeface="+mn-lt"/>
              </a:rPr>
              <a:t>, </a:t>
            </a:r>
            <a:r>
              <a:rPr lang="zh-TW" altLang="en-US" sz="2000" dirty="0" smtClean="0">
                <a:latin typeface="+mn-lt"/>
              </a:rPr>
              <a:t>所以用到</a:t>
            </a:r>
            <a:r>
              <a:rPr lang="en-US" altLang="zh-TW" sz="2000" dirty="0" smtClean="0">
                <a:latin typeface="+mn-lt"/>
              </a:rPr>
              <a:t>stack)</a:t>
            </a:r>
          </a:p>
        </p:txBody>
      </p:sp>
    </p:spTree>
    <p:extLst>
      <p:ext uri="{BB962C8B-B14F-4D97-AF65-F5344CB8AC3E}">
        <p14:creationId xmlns:p14="http://schemas.microsoft.com/office/powerpoint/2010/main" val="374677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 smtClean="0"/>
              <a:t>Depth-First Search(DFS) </a:t>
            </a:r>
            <a:endParaRPr lang="zh-TW" altLang="en-US" sz="3200" dirty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70178" y="2290350"/>
                <a:ext cx="10515600" cy="4013791"/>
              </a:xfrm>
            </p:spPr>
            <p:txBody>
              <a:bodyPr>
                <a:noAutofit/>
              </a:bodyPr>
              <a:lstStyle/>
              <a:p>
                <a:endParaRPr lang="en-US" altLang="zh-TW" sz="2400" dirty="0" smtClean="0">
                  <a:latin typeface="+mn-lt"/>
                </a:endParaRPr>
              </a:p>
              <a:p>
                <a:endParaRPr lang="en-US" altLang="zh-TW" sz="2400" dirty="0">
                  <a:latin typeface="+mn-lt"/>
                </a:endParaRPr>
              </a:p>
              <a:p>
                <a:endParaRPr lang="en-US" altLang="zh-TW" sz="2400" dirty="0" smtClean="0">
                  <a:latin typeface="+mn-lt"/>
                </a:endParaRPr>
              </a:p>
              <a:p>
                <a:endParaRPr lang="en-US" altLang="zh-TW" sz="2400" dirty="0">
                  <a:latin typeface="+mn-lt"/>
                </a:endParaRPr>
              </a:p>
              <a:p>
                <a:endParaRPr lang="en-US" altLang="zh-TW" sz="2400" dirty="0" smtClean="0">
                  <a:latin typeface="+mn-lt"/>
                </a:endParaRPr>
              </a:p>
              <a:p>
                <a:r>
                  <a:rPr lang="en-US" altLang="zh-TW" sz="2400" dirty="0" smtClean="0">
                    <a:latin typeface="+mn-lt"/>
                  </a:rPr>
                  <a:t>DFS</a:t>
                </a:r>
                <a:r>
                  <a:rPr lang="zh-TW" altLang="en-US" sz="2400" dirty="0"/>
                  <a:t>呼叫</a:t>
                </a:r>
                <a:r>
                  <a:rPr lang="en-US" altLang="zh-TW" sz="2400" dirty="0">
                    <a:latin typeface="+mn-lt"/>
                  </a:rPr>
                  <a:t>DFS(0)</a:t>
                </a:r>
                <a:r>
                  <a:rPr lang="zh-TW" altLang="en-US" sz="2400" dirty="0"/>
                  <a:t>，得 </a:t>
                </a:r>
                <a:r>
                  <a:rPr lang="en-US" altLang="zh-TW" sz="2400" dirty="0">
                    <a:latin typeface="+mn-lt"/>
                  </a:rPr>
                  <a:t>0</a:t>
                </a:r>
                <a:r>
                  <a:rPr lang="zh-TW" altLang="en-US" sz="2400" dirty="0">
                    <a:latin typeface="+mn-lt"/>
                  </a:rPr>
                  <a:t> </a:t>
                </a:r>
                <a:r>
                  <a:rPr lang="en-US" altLang="zh-TW" sz="2400" dirty="0">
                    <a:latin typeface="+mn-lt"/>
                  </a:rPr>
                  <a:t>1</a:t>
                </a:r>
                <a:r>
                  <a:rPr lang="zh-TW" altLang="en-US" sz="2400" dirty="0">
                    <a:latin typeface="+mn-lt"/>
                  </a:rPr>
                  <a:t> </a:t>
                </a:r>
                <a:r>
                  <a:rPr lang="en-US" altLang="zh-TW" sz="2400" dirty="0">
                    <a:latin typeface="+mn-lt"/>
                  </a:rPr>
                  <a:t>3</a:t>
                </a:r>
                <a:r>
                  <a:rPr lang="zh-TW" altLang="en-US" sz="2400" dirty="0">
                    <a:latin typeface="+mn-lt"/>
                  </a:rPr>
                  <a:t> </a:t>
                </a:r>
                <a:r>
                  <a:rPr lang="en-US" altLang="zh-TW" sz="2400" dirty="0">
                    <a:latin typeface="+mn-lt"/>
                  </a:rPr>
                  <a:t>7</a:t>
                </a:r>
                <a:r>
                  <a:rPr lang="zh-TW" altLang="en-US" sz="2400" dirty="0">
                    <a:latin typeface="+mn-lt"/>
                  </a:rPr>
                  <a:t> </a:t>
                </a:r>
                <a:r>
                  <a:rPr lang="en-US" altLang="zh-TW" sz="2400" dirty="0">
                    <a:latin typeface="+mn-lt"/>
                  </a:rPr>
                  <a:t>4</a:t>
                </a:r>
                <a:r>
                  <a:rPr lang="zh-TW" altLang="en-US" sz="2400" dirty="0">
                    <a:latin typeface="+mn-lt"/>
                  </a:rPr>
                  <a:t> </a:t>
                </a:r>
                <a:r>
                  <a:rPr lang="en-US" altLang="zh-TW" sz="2400" dirty="0">
                    <a:latin typeface="+mn-lt"/>
                  </a:rPr>
                  <a:t>5</a:t>
                </a:r>
                <a:r>
                  <a:rPr lang="zh-TW" altLang="en-US" sz="2400" dirty="0">
                    <a:latin typeface="+mn-lt"/>
                  </a:rPr>
                  <a:t> </a:t>
                </a:r>
                <a:r>
                  <a:rPr lang="en-US" altLang="zh-TW" sz="2400" dirty="0">
                    <a:latin typeface="+mn-lt"/>
                  </a:rPr>
                  <a:t>2</a:t>
                </a:r>
                <a:r>
                  <a:rPr lang="zh-TW" altLang="en-US" sz="2400" dirty="0">
                    <a:latin typeface="+mn-lt"/>
                  </a:rPr>
                  <a:t> </a:t>
                </a:r>
                <a:r>
                  <a:rPr lang="en-US" altLang="zh-TW" sz="2400" dirty="0">
                    <a:latin typeface="+mn-lt"/>
                  </a:rPr>
                  <a:t>6</a:t>
                </a:r>
              </a:p>
              <a:p>
                <a:r>
                  <a:rPr lang="en-US" altLang="zh-TW" sz="2400" dirty="0">
                    <a:latin typeface="+mn-lt"/>
                  </a:rPr>
                  <a:t>DFS</a:t>
                </a:r>
                <a:r>
                  <a:rPr lang="zh-TW" altLang="en-US" sz="2400" dirty="0"/>
                  <a:t>可以檢查一個 </a:t>
                </a:r>
                <a:r>
                  <a:rPr lang="en-US" altLang="zh-TW" sz="2400" dirty="0">
                    <a:latin typeface="+mn-lt"/>
                  </a:rPr>
                  <a:t>graph</a:t>
                </a:r>
                <a:r>
                  <a:rPr lang="en-US" altLang="zh-TW" sz="2400" dirty="0"/>
                  <a:t> </a:t>
                </a:r>
                <a:r>
                  <a:rPr lang="zh-TW" altLang="en-US" sz="2400" dirty="0"/>
                  <a:t>是否 </a:t>
                </a:r>
                <a:r>
                  <a:rPr lang="en-US" altLang="zh-TW" sz="2400" dirty="0">
                    <a:latin typeface="+mn-lt"/>
                  </a:rPr>
                  <a:t>connected,</a:t>
                </a:r>
                <a:r>
                  <a:rPr lang="en-US" altLang="zh-TW" sz="2400" dirty="0"/>
                  <a:t> </a:t>
                </a:r>
                <a:r>
                  <a:rPr lang="zh-TW" altLang="en-US" sz="2400" dirty="0"/>
                  <a:t>列出所有 </a:t>
                </a:r>
                <a:r>
                  <a:rPr lang="en-US" altLang="zh-TW" sz="2400" dirty="0">
                    <a:latin typeface="+mn-lt"/>
                  </a:rPr>
                  <a:t>connected components.</a:t>
                </a:r>
              </a:p>
              <a:p>
                <a:r>
                  <a:rPr lang="zh-TW" altLang="en-US" sz="2400" dirty="0"/>
                  <a:t>花的時間</a:t>
                </a:r>
                <a:r>
                  <a:rPr lang="en-US" altLang="zh-TW" sz="2400" dirty="0"/>
                  <a:t>:</a:t>
                </a:r>
                <a:r>
                  <a:rPr lang="zh-TW" altLang="en-US" sz="2400" dirty="0">
                    <a:latin typeface="+mn-lt"/>
                  </a:rPr>
                  <a:t>用 </a:t>
                </a:r>
                <a:r>
                  <a:rPr lang="en-US" altLang="zh-TW" sz="2400" dirty="0">
                    <a:latin typeface="+mn-lt"/>
                  </a:rPr>
                  <a:t>adjacency lists </a:t>
                </a:r>
                <a:r>
                  <a:rPr lang="zh-TW" altLang="en-US" sz="2400" dirty="0"/>
                  <a:t>花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>
                    <a:latin typeface="+mn-lt"/>
                  </a:rPr>
                  <a:t>time</a:t>
                </a:r>
                <a:r>
                  <a:rPr lang="en-US" altLang="zh-TW" sz="2400" dirty="0"/>
                  <a:t>, </a:t>
                </a:r>
                <a:r>
                  <a:rPr lang="zh-TW" altLang="en-US" sz="2400" dirty="0"/>
                  <a:t>用 </a:t>
                </a:r>
                <a:r>
                  <a:rPr lang="en-US" altLang="zh-TW" sz="2400" dirty="0">
                    <a:latin typeface="+mn-lt"/>
                  </a:rPr>
                  <a:t>adjacency matrix</a:t>
                </a:r>
                <a:r>
                  <a:rPr lang="en-US" altLang="zh-TW" sz="2400" dirty="0"/>
                  <a:t> </a:t>
                </a:r>
                <a:r>
                  <a:rPr lang="zh-TW" altLang="en-US" sz="2400" dirty="0"/>
                  <a:t>花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i="1" dirty="0"/>
                  <a:t> </a:t>
                </a:r>
                <a:r>
                  <a:rPr lang="en-US" altLang="zh-TW" sz="2400" dirty="0">
                    <a:latin typeface="+mn-lt"/>
                  </a:rPr>
                  <a:t>time</a:t>
                </a:r>
                <a:r>
                  <a:rPr lang="en-US" altLang="zh-TW" sz="2400" dirty="0"/>
                  <a:t>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0178" y="2290350"/>
                <a:ext cx="10515600" cy="4013791"/>
              </a:xfrm>
              <a:blipFill>
                <a:blip r:embed="rId2"/>
                <a:stretch>
                  <a:fillRect l="-812" r="-15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218" y="800581"/>
            <a:ext cx="4044620" cy="38228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098" y="2152605"/>
            <a:ext cx="6932698" cy="203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3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 smtClean="0"/>
              <a:t>Breath-First Search(BFS)</a:t>
            </a:r>
            <a:endParaRPr lang="zh-TW" altLang="en-US" sz="3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Autofit/>
          </a:bodyPr>
          <a:lstStyle/>
          <a:p>
            <a:r>
              <a:rPr lang="en-US" altLang="zh-TW" sz="2400" dirty="0" smtClean="0">
                <a:latin typeface="+mn-lt"/>
              </a:rPr>
              <a:t>In a breadth-first search, we begin by visiting the start vertex v.</a:t>
            </a:r>
          </a:p>
          <a:p>
            <a:r>
              <a:rPr lang="en-US" altLang="zh-TW" sz="2400" dirty="0" smtClean="0">
                <a:latin typeface="+mn-lt"/>
              </a:rPr>
              <a:t>Next, all unvisited vertices adjacent to v are visited.</a:t>
            </a:r>
          </a:p>
          <a:p>
            <a:r>
              <a:rPr lang="en-US" altLang="zh-TW" sz="2400" dirty="0" smtClean="0">
                <a:latin typeface="+mn-lt"/>
              </a:rPr>
              <a:t>Unvisited vertices adjacent to these newly visited vertices are then, visited, and so on.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426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 smtClean="0"/>
              <a:t>Breath-First Search(BFS)</a:t>
            </a:r>
            <a:endParaRPr lang="zh-TW" altLang="en-US" sz="3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Autofit/>
          </a:bodyPr>
          <a:lstStyle/>
          <a:p>
            <a:r>
              <a:rPr lang="zh-TW" altLang="en-US" sz="2400" dirty="0" smtClean="0">
                <a:latin typeface="+mn-lt"/>
              </a:rPr>
              <a:t>也需要一個 </a:t>
            </a:r>
            <a:r>
              <a:rPr lang="en-US" altLang="zh-TW" sz="2400" dirty="0" smtClean="0">
                <a:latin typeface="+mn-lt"/>
              </a:rPr>
              <a:t>array </a:t>
            </a:r>
            <a:r>
              <a:rPr lang="zh-TW" altLang="en-US" sz="2400" dirty="0" smtClean="0">
                <a:latin typeface="+mn-lt"/>
              </a:rPr>
              <a:t>來紀錄是否被 </a:t>
            </a:r>
            <a:r>
              <a:rPr lang="en-US" altLang="zh-TW" sz="2400" dirty="0" smtClean="0">
                <a:latin typeface="+mn-lt"/>
              </a:rPr>
              <a:t>visited</a:t>
            </a:r>
            <a:r>
              <a:rPr lang="zh-TW" altLang="en-US" sz="2400" dirty="0" smtClean="0">
                <a:latin typeface="+mn-lt"/>
              </a:rPr>
              <a:t>了，被 </a:t>
            </a:r>
            <a:r>
              <a:rPr lang="en-US" altLang="zh-TW" sz="2400" dirty="0" smtClean="0">
                <a:latin typeface="+mn-lt"/>
              </a:rPr>
              <a:t>visit </a:t>
            </a:r>
            <a:r>
              <a:rPr lang="zh-TW" altLang="en-US" sz="2400" dirty="0" smtClean="0">
                <a:latin typeface="+mn-lt"/>
              </a:rPr>
              <a:t>到的次序與 </a:t>
            </a:r>
            <a:r>
              <a:rPr lang="en-US" altLang="zh-TW" sz="2400" dirty="0" smtClean="0">
                <a:latin typeface="+mn-lt"/>
              </a:rPr>
              <a:t>adjacency lists </a:t>
            </a:r>
            <a:r>
              <a:rPr lang="zh-TW" altLang="en-US" sz="2400" dirty="0" smtClean="0">
                <a:latin typeface="+mn-lt"/>
              </a:rPr>
              <a:t>中排列的次序有關。</a:t>
            </a:r>
            <a:endParaRPr lang="en-US" altLang="zh-TW" sz="2400" dirty="0" smtClean="0">
              <a:latin typeface="+mn-lt"/>
            </a:endParaRPr>
          </a:p>
          <a:p>
            <a:r>
              <a:rPr lang="en-US" altLang="zh-TW" sz="2400" dirty="0" smtClean="0">
                <a:latin typeface="+mn-lt"/>
              </a:rPr>
              <a:t>BFS</a:t>
            </a:r>
            <a:r>
              <a:rPr lang="zh-TW" altLang="en-US" sz="2400" dirty="0" smtClean="0">
                <a:latin typeface="+mn-lt"/>
              </a:rPr>
              <a:t>通常寫成 </a:t>
            </a:r>
            <a:r>
              <a:rPr lang="en-US" altLang="zh-TW" sz="2400" dirty="0" smtClean="0">
                <a:latin typeface="+mn-lt"/>
              </a:rPr>
              <a:t>iterative</a:t>
            </a:r>
            <a:r>
              <a:rPr lang="zh-TW" altLang="en-US" sz="2400" dirty="0" smtClean="0">
                <a:latin typeface="+mn-lt"/>
              </a:rPr>
              <a:t> 形式，而且用到 </a:t>
            </a:r>
            <a:r>
              <a:rPr lang="en-US" altLang="zh-TW" sz="2400" dirty="0" smtClean="0">
                <a:latin typeface="+mn-lt"/>
              </a:rPr>
              <a:t>queue</a:t>
            </a:r>
            <a:r>
              <a:rPr lang="zh-TW" altLang="en-US" sz="2400" dirty="0" smtClean="0">
                <a:latin typeface="+mn-lt"/>
              </a:rPr>
              <a:t>。</a:t>
            </a:r>
            <a:endParaRPr lang="en-US" altLang="zh-TW" sz="2400" dirty="0" smtClean="0">
              <a:latin typeface="+mn-lt"/>
            </a:endParaRPr>
          </a:p>
          <a:p>
            <a:endParaRPr lang="en-US" altLang="zh-TW" sz="2400" dirty="0">
              <a:latin typeface="+mn-lt"/>
            </a:endParaRPr>
          </a:p>
          <a:p>
            <a:r>
              <a:rPr lang="zh-TW" altLang="en-US" sz="2400" dirty="0">
                <a:latin typeface="+mn-lt"/>
              </a:rPr>
              <a:t>上面例子</a:t>
            </a:r>
            <a:r>
              <a:rPr lang="en-US" altLang="zh-TW" sz="2400" dirty="0" smtClean="0">
                <a:latin typeface="+mn-lt"/>
              </a:rPr>
              <a:t>:</a:t>
            </a:r>
            <a:r>
              <a:rPr lang="zh-TW" altLang="en-US" sz="2400" dirty="0" smtClean="0">
                <a:latin typeface="+mn-lt"/>
              </a:rPr>
              <a:t> </a:t>
            </a:r>
            <a:r>
              <a:rPr lang="en-US" altLang="zh-TW" sz="2400" dirty="0">
                <a:latin typeface="+mn-lt"/>
              </a:rPr>
              <a:t>0</a:t>
            </a:r>
            <a:r>
              <a:rPr lang="zh-TW" altLang="en-US" sz="2400" dirty="0">
                <a:latin typeface="+mn-lt"/>
              </a:rPr>
              <a:t> </a:t>
            </a:r>
            <a:r>
              <a:rPr lang="en-US" altLang="zh-TW" sz="2400" dirty="0">
                <a:latin typeface="+mn-lt"/>
              </a:rPr>
              <a:t>1</a:t>
            </a:r>
            <a:r>
              <a:rPr lang="zh-TW" altLang="en-US" sz="2400" dirty="0">
                <a:latin typeface="+mn-lt"/>
              </a:rPr>
              <a:t> </a:t>
            </a:r>
            <a:r>
              <a:rPr lang="en-US" altLang="zh-TW" sz="2400" dirty="0" smtClean="0">
                <a:latin typeface="+mn-lt"/>
              </a:rPr>
              <a:t>2</a:t>
            </a:r>
            <a:r>
              <a:rPr lang="zh-TW" altLang="en-US" sz="2400" dirty="0" smtClean="0">
                <a:latin typeface="+mn-lt"/>
              </a:rPr>
              <a:t> </a:t>
            </a:r>
            <a:r>
              <a:rPr lang="en-US" altLang="zh-TW" sz="2400" dirty="0" smtClean="0">
                <a:latin typeface="+mn-lt"/>
              </a:rPr>
              <a:t>3</a:t>
            </a:r>
            <a:r>
              <a:rPr lang="zh-TW" altLang="en-US" sz="2400" dirty="0" smtClean="0">
                <a:latin typeface="+mn-lt"/>
              </a:rPr>
              <a:t> </a:t>
            </a:r>
            <a:r>
              <a:rPr lang="en-US" altLang="zh-TW" sz="2400" dirty="0" smtClean="0">
                <a:latin typeface="+mn-lt"/>
              </a:rPr>
              <a:t>4</a:t>
            </a:r>
            <a:r>
              <a:rPr lang="zh-TW" altLang="en-US" sz="2400" dirty="0" smtClean="0">
                <a:latin typeface="+mn-lt"/>
              </a:rPr>
              <a:t> </a:t>
            </a:r>
            <a:r>
              <a:rPr lang="en-US" altLang="zh-TW" sz="2400" dirty="0" smtClean="0">
                <a:latin typeface="+mn-lt"/>
              </a:rPr>
              <a:t>5</a:t>
            </a:r>
            <a:r>
              <a:rPr lang="zh-TW" altLang="en-US" sz="2400" dirty="0" smtClean="0">
                <a:latin typeface="+mn-lt"/>
              </a:rPr>
              <a:t> </a:t>
            </a:r>
            <a:r>
              <a:rPr lang="en-US" altLang="zh-TW" sz="2400" dirty="0" smtClean="0">
                <a:latin typeface="+mn-lt"/>
              </a:rPr>
              <a:t>6</a:t>
            </a:r>
            <a:r>
              <a:rPr lang="zh-TW" altLang="en-US" sz="2400" dirty="0" smtClean="0">
                <a:latin typeface="+mn-lt"/>
              </a:rPr>
              <a:t> </a:t>
            </a:r>
            <a:r>
              <a:rPr lang="en-US" altLang="zh-TW" sz="2400" dirty="0" smtClean="0">
                <a:latin typeface="+mn-lt"/>
              </a:rPr>
              <a:t>7</a:t>
            </a:r>
            <a:endParaRPr lang="en-US" altLang="zh-TW" sz="2400" dirty="0">
              <a:latin typeface="+mn-lt"/>
            </a:endParaRPr>
          </a:p>
          <a:p>
            <a:r>
              <a:rPr lang="en-US" altLang="zh-TW" sz="2400" dirty="0" smtClean="0">
                <a:latin typeface="+mn-lt"/>
              </a:rPr>
              <a:t>BFS</a:t>
            </a:r>
            <a:r>
              <a:rPr lang="zh-TW" altLang="en-US" sz="2400" dirty="0" smtClean="0">
                <a:latin typeface="+mn-lt"/>
              </a:rPr>
              <a:t> 也可以</a:t>
            </a:r>
            <a:r>
              <a:rPr lang="zh-TW" altLang="en-US" sz="2400" dirty="0">
                <a:latin typeface="+mn-lt"/>
              </a:rPr>
              <a:t>檢查一個 </a:t>
            </a:r>
            <a:r>
              <a:rPr lang="en-US" altLang="zh-TW" sz="2400" dirty="0">
                <a:latin typeface="+mn-lt"/>
              </a:rPr>
              <a:t>graph </a:t>
            </a:r>
            <a:r>
              <a:rPr lang="zh-TW" altLang="en-US" sz="2400" dirty="0">
                <a:latin typeface="+mn-lt"/>
              </a:rPr>
              <a:t>是否 </a:t>
            </a:r>
            <a:r>
              <a:rPr lang="en-US" altLang="zh-TW" sz="2400" dirty="0">
                <a:latin typeface="+mn-lt"/>
              </a:rPr>
              <a:t>connected, </a:t>
            </a:r>
            <a:r>
              <a:rPr lang="zh-TW" altLang="en-US" sz="2400" dirty="0" smtClean="0">
                <a:latin typeface="+mn-lt"/>
              </a:rPr>
              <a:t>列出</a:t>
            </a:r>
            <a:r>
              <a:rPr lang="zh-TW" altLang="en-US" sz="2400" dirty="0">
                <a:latin typeface="+mn-lt"/>
              </a:rPr>
              <a:t>所有 </a:t>
            </a:r>
            <a:r>
              <a:rPr lang="en-US" altLang="zh-TW" sz="2400" dirty="0">
                <a:latin typeface="+mn-lt"/>
              </a:rPr>
              <a:t>connected components.</a:t>
            </a:r>
          </a:p>
          <a:p>
            <a:r>
              <a:rPr lang="en-US" altLang="zh-TW" sz="2400" dirty="0" smtClean="0">
                <a:latin typeface="+mn-lt"/>
              </a:rPr>
              <a:t>BFS</a:t>
            </a:r>
            <a:r>
              <a:rPr lang="zh-TW" altLang="en-US" sz="2400" dirty="0" smtClean="0">
                <a:latin typeface="+mn-lt"/>
              </a:rPr>
              <a:t>花</a:t>
            </a:r>
            <a:r>
              <a:rPr lang="zh-TW" altLang="en-US" sz="2400" dirty="0">
                <a:latin typeface="+mn-lt"/>
              </a:rPr>
              <a:t>的時間</a:t>
            </a:r>
            <a:r>
              <a:rPr lang="en-US" altLang="zh-TW" sz="2400" dirty="0" smtClean="0">
                <a:latin typeface="+mn-lt"/>
              </a:rPr>
              <a:t>:</a:t>
            </a:r>
            <a:r>
              <a:rPr lang="zh-TW" altLang="en-US" sz="2400" dirty="0" smtClean="0">
                <a:latin typeface="+mn-lt"/>
              </a:rPr>
              <a:t>同</a:t>
            </a:r>
            <a:r>
              <a:rPr lang="en-US" altLang="zh-TW" sz="2400" dirty="0" smtClean="0">
                <a:latin typeface="+mn-lt"/>
              </a:rPr>
              <a:t>DFS</a:t>
            </a:r>
            <a:endParaRPr lang="en-US" altLang="zh-TW" sz="2400" dirty="0">
              <a:latin typeface="+mn-lt"/>
            </a:endParaRPr>
          </a:p>
          <a:p>
            <a:endParaRPr lang="en-US" altLang="zh-TW" sz="2400" dirty="0" smtClean="0"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679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1"/>
            <a:ext cx="10942982" cy="738052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 smtClean="0"/>
              <a:t>Breath-First Search(BFS)</a:t>
            </a:r>
            <a:endParaRPr lang="zh-TW" altLang="en-US" sz="3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02310"/>
            <a:ext cx="10515600" cy="4660267"/>
          </a:xfrm>
        </p:spPr>
        <p:txBody>
          <a:bodyPr>
            <a:noAutofit/>
          </a:bodyPr>
          <a:lstStyle/>
          <a:p>
            <a:r>
              <a:rPr lang="en-US" altLang="zh-TW" sz="2000" dirty="0" smtClean="0">
                <a:latin typeface="+mn-lt"/>
              </a:rPr>
              <a:t>void Graph::BFS(</a:t>
            </a:r>
            <a:r>
              <a:rPr lang="en-US" altLang="zh-TW" sz="2000" dirty="0" err="1" smtClean="0">
                <a:latin typeface="+mn-lt"/>
              </a:rPr>
              <a:t>int</a:t>
            </a:r>
            <a:r>
              <a:rPr lang="en-US" altLang="zh-TW" sz="2000" dirty="0" smtClean="0">
                <a:latin typeface="+mn-lt"/>
              </a:rPr>
              <a:t> v){</a:t>
            </a:r>
            <a:br>
              <a:rPr lang="en-US" altLang="zh-TW" sz="2000" dirty="0" smtClean="0">
                <a:latin typeface="+mn-lt"/>
              </a:rPr>
            </a:br>
            <a:r>
              <a:rPr lang="en-US" altLang="zh-TW" sz="2000" dirty="0" smtClean="0">
                <a:latin typeface="+mn-lt"/>
              </a:rPr>
              <a:t>	visited = new bool[n];</a:t>
            </a:r>
            <a:br>
              <a:rPr lang="en-US" altLang="zh-TW" sz="2000" dirty="0" smtClean="0">
                <a:latin typeface="+mn-lt"/>
              </a:rPr>
            </a:br>
            <a:r>
              <a:rPr lang="en-US" altLang="zh-TW" sz="2000" dirty="0" smtClean="0">
                <a:latin typeface="+mn-lt"/>
              </a:rPr>
              <a:t>	fill(visited, visited + n, false);</a:t>
            </a:r>
            <a:br>
              <a:rPr lang="en-US" altLang="zh-TW" sz="2000" dirty="0" smtClean="0">
                <a:latin typeface="+mn-lt"/>
              </a:rPr>
            </a:br>
            <a:r>
              <a:rPr lang="en-US" altLang="zh-TW" sz="2000" dirty="0" smtClean="0">
                <a:latin typeface="+mn-lt"/>
              </a:rPr>
              <a:t>	visited[v] = true;</a:t>
            </a:r>
            <a:br>
              <a:rPr lang="en-US" altLang="zh-TW" sz="2000" dirty="0" smtClean="0">
                <a:latin typeface="+mn-lt"/>
              </a:rPr>
            </a:br>
            <a:r>
              <a:rPr lang="en-US" altLang="zh-TW" sz="2000" dirty="0" smtClean="0">
                <a:latin typeface="+mn-lt"/>
              </a:rPr>
              <a:t>	Queue&lt;</a:t>
            </a:r>
            <a:r>
              <a:rPr lang="en-US" altLang="zh-TW" sz="2000" dirty="0" err="1" smtClean="0">
                <a:latin typeface="+mn-lt"/>
              </a:rPr>
              <a:t>int</a:t>
            </a:r>
            <a:r>
              <a:rPr lang="en-US" altLang="zh-TW" sz="2000" dirty="0" smtClean="0">
                <a:latin typeface="+mn-lt"/>
              </a:rPr>
              <a:t>&gt; q;</a:t>
            </a:r>
            <a:br>
              <a:rPr lang="en-US" altLang="zh-TW" sz="2000" dirty="0" smtClean="0">
                <a:latin typeface="+mn-lt"/>
              </a:rPr>
            </a:br>
            <a:r>
              <a:rPr lang="en-US" altLang="zh-TW" sz="2000" dirty="0" smtClean="0">
                <a:latin typeface="+mn-lt"/>
              </a:rPr>
              <a:t>	</a:t>
            </a:r>
            <a:r>
              <a:rPr lang="en-US" altLang="zh-TW" sz="2000" dirty="0" err="1" smtClean="0">
                <a:latin typeface="+mn-lt"/>
              </a:rPr>
              <a:t>q.Push</a:t>
            </a:r>
            <a:r>
              <a:rPr lang="en-US" altLang="zh-TW" sz="2000" dirty="0" smtClean="0">
                <a:latin typeface="+mn-lt"/>
              </a:rPr>
              <a:t>(v);</a:t>
            </a:r>
            <a:br>
              <a:rPr lang="en-US" altLang="zh-TW" sz="2000" dirty="0" smtClean="0">
                <a:latin typeface="+mn-lt"/>
              </a:rPr>
            </a:br>
            <a:r>
              <a:rPr lang="en-US" altLang="zh-TW" sz="2000" dirty="0" smtClean="0">
                <a:latin typeface="+mn-lt"/>
              </a:rPr>
              <a:t>	while(!</a:t>
            </a:r>
            <a:r>
              <a:rPr lang="en-US" altLang="zh-TW" sz="2000" dirty="0" err="1" smtClean="0">
                <a:latin typeface="+mn-lt"/>
              </a:rPr>
              <a:t>q.IsEmpty</a:t>
            </a:r>
            <a:r>
              <a:rPr lang="en-US" altLang="zh-TW" sz="2000" dirty="0" smtClean="0">
                <a:latin typeface="+mn-lt"/>
              </a:rPr>
              <a:t>()){</a:t>
            </a:r>
            <a:br>
              <a:rPr lang="en-US" altLang="zh-TW" sz="2000" dirty="0" smtClean="0">
                <a:latin typeface="+mn-lt"/>
              </a:rPr>
            </a:br>
            <a:r>
              <a:rPr lang="en-US" altLang="zh-TW" sz="2000" dirty="0" smtClean="0">
                <a:latin typeface="+mn-lt"/>
              </a:rPr>
              <a:t>		v = </a:t>
            </a:r>
            <a:r>
              <a:rPr lang="en-US" altLang="zh-TW" sz="2000" dirty="0" err="1" smtClean="0">
                <a:latin typeface="+mn-lt"/>
              </a:rPr>
              <a:t>q.Front</a:t>
            </a:r>
            <a:r>
              <a:rPr lang="en-US" altLang="zh-TW" sz="2000" dirty="0" smtClean="0">
                <a:latin typeface="+mn-lt"/>
              </a:rPr>
              <a:t>();</a:t>
            </a:r>
            <a:br>
              <a:rPr lang="en-US" altLang="zh-TW" sz="2000" dirty="0" smtClean="0">
                <a:latin typeface="+mn-lt"/>
              </a:rPr>
            </a:br>
            <a:r>
              <a:rPr lang="en-US" altLang="zh-TW" sz="2000" dirty="0" smtClean="0">
                <a:latin typeface="+mn-lt"/>
              </a:rPr>
              <a:t>		</a:t>
            </a:r>
            <a:r>
              <a:rPr lang="en-US" altLang="zh-TW" sz="2000" dirty="0" err="1" smtClean="0">
                <a:latin typeface="+mn-lt"/>
              </a:rPr>
              <a:t>q.Pop</a:t>
            </a:r>
            <a:r>
              <a:rPr lang="en-US" altLang="zh-TW" sz="2000" dirty="0" smtClean="0">
                <a:latin typeface="+mn-lt"/>
              </a:rPr>
              <a:t>();</a:t>
            </a:r>
            <a:br>
              <a:rPr lang="en-US" altLang="zh-TW" sz="2000" dirty="0" smtClean="0">
                <a:latin typeface="+mn-lt"/>
              </a:rPr>
            </a:br>
            <a:r>
              <a:rPr lang="en-US" altLang="zh-TW" sz="2000" dirty="0" smtClean="0">
                <a:latin typeface="+mn-lt"/>
              </a:rPr>
              <a:t>		for(all vertices w </a:t>
            </a:r>
            <a:r>
              <a:rPr lang="en-US" altLang="zh-TW" sz="2000" dirty="0">
                <a:latin typeface="+mn-lt"/>
              </a:rPr>
              <a:t>a</a:t>
            </a:r>
            <a:r>
              <a:rPr lang="en-US" altLang="zh-TW" sz="2000" dirty="0" smtClean="0">
                <a:latin typeface="+mn-lt"/>
              </a:rPr>
              <a:t>djacent to v)   //</a:t>
            </a:r>
            <a:r>
              <a:rPr lang="zh-TW" altLang="en-US" sz="2000" dirty="0" smtClean="0">
                <a:latin typeface="+mn-lt"/>
              </a:rPr>
              <a:t>這行需自己寫</a:t>
            </a:r>
            <a:r>
              <a:rPr lang="en-US" altLang="zh-TW" sz="2000" dirty="0" smtClean="0">
                <a:latin typeface="+mn-lt"/>
              </a:rPr>
              <a:t/>
            </a:r>
            <a:br>
              <a:rPr lang="en-US" altLang="zh-TW" sz="2000" dirty="0" smtClean="0">
                <a:latin typeface="+mn-lt"/>
              </a:rPr>
            </a:br>
            <a:r>
              <a:rPr lang="en-US" altLang="zh-TW" sz="2000" dirty="0" smtClean="0">
                <a:latin typeface="+mn-lt"/>
              </a:rPr>
              <a:t>			if(!visited[w]){</a:t>
            </a:r>
            <a:br>
              <a:rPr lang="en-US" altLang="zh-TW" sz="2000" dirty="0" smtClean="0">
                <a:latin typeface="+mn-lt"/>
              </a:rPr>
            </a:br>
            <a:r>
              <a:rPr lang="en-US" altLang="zh-TW" sz="2000" dirty="0" smtClean="0">
                <a:latin typeface="+mn-lt"/>
              </a:rPr>
              <a:t>				</a:t>
            </a:r>
            <a:r>
              <a:rPr lang="en-US" altLang="zh-TW" sz="2000" dirty="0" err="1" smtClean="0">
                <a:latin typeface="+mn-lt"/>
              </a:rPr>
              <a:t>q.Push</a:t>
            </a:r>
            <a:r>
              <a:rPr lang="en-US" altLang="zh-TW" sz="2000" dirty="0" smtClean="0">
                <a:latin typeface="+mn-lt"/>
              </a:rPr>
              <a:t>(w);</a:t>
            </a:r>
            <a:br>
              <a:rPr lang="en-US" altLang="zh-TW" sz="2000" dirty="0" smtClean="0">
                <a:latin typeface="+mn-lt"/>
              </a:rPr>
            </a:br>
            <a:r>
              <a:rPr lang="en-US" altLang="zh-TW" sz="2000" dirty="0" smtClean="0">
                <a:latin typeface="+mn-lt"/>
              </a:rPr>
              <a:t>				visited[w] = true;</a:t>
            </a:r>
            <a:br>
              <a:rPr lang="en-US" altLang="zh-TW" sz="2000" dirty="0" smtClean="0">
                <a:latin typeface="+mn-lt"/>
              </a:rPr>
            </a:br>
            <a:r>
              <a:rPr lang="en-US" altLang="zh-TW" sz="2000" dirty="0" smtClean="0">
                <a:latin typeface="+mn-lt"/>
              </a:rPr>
              <a:t>			}</a:t>
            </a:r>
            <a:br>
              <a:rPr lang="en-US" altLang="zh-TW" sz="2000" dirty="0" smtClean="0">
                <a:latin typeface="+mn-lt"/>
              </a:rPr>
            </a:br>
            <a:r>
              <a:rPr lang="en-US" altLang="zh-TW" sz="2000" dirty="0" smtClean="0">
                <a:latin typeface="+mn-lt"/>
              </a:rPr>
              <a:t>	}</a:t>
            </a:r>
            <a:br>
              <a:rPr lang="en-US" altLang="zh-TW" sz="2000" dirty="0" smtClean="0">
                <a:latin typeface="+mn-lt"/>
              </a:rPr>
            </a:br>
            <a:r>
              <a:rPr lang="en-US" altLang="zh-TW" sz="2000" dirty="0" smtClean="0">
                <a:latin typeface="+mn-lt"/>
              </a:rPr>
              <a:t>	delete [] visited;</a:t>
            </a:r>
            <a:br>
              <a:rPr lang="en-US" altLang="zh-TW" sz="2000" dirty="0" smtClean="0">
                <a:latin typeface="+mn-lt"/>
              </a:rPr>
            </a:br>
            <a:r>
              <a:rPr lang="en-US" altLang="zh-TW" sz="2000" dirty="0" smtClean="0">
                <a:latin typeface="+mn-lt"/>
              </a:rPr>
              <a:t>}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847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 smtClean="0"/>
              <a:t>Spanning Trees </a:t>
            </a:r>
            <a:r>
              <a:rPr lang="zh-TW" altLang="en-US" sz="4800" dirty="0" smtClean="0"/>
              <a:t>生成樹</a:t>
            </a:r>
            <a:endParaRPr lang="zh-TW" altLang="en-US" sz="3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Autofit/>
          </a:bodyPr>
          <a:lstStyle/>
          <a:p>
            <a:endParaRPr lang="en-US" altLang="zh-TW" sz="2400" dirty="0" smtClean="0">
              <a:latin typeface="+mn-lt"/>
            </a:endParaRPr>
          </a:p>
          <a:p>
            <a:endParaRPr lang="en-US" altLang="zh-TW" sz="2400" dirty="0">
              <a:latin typeface="+mn-lt"/>
            </a:endParaRPr>
          </a:p>
          <a:p>
            <a:endParaRPr lang="en-US" altLang="zh-TW" sz="2400" dirty="0" smtClean="0">
              <a:latin typeface="+mn-lt"/>
            </a:endParaRPr>
          </a:p>
          <a:p>
            <a:endParaRPr lang="en-US" altLang="zh-TW" sz="2400" dirty="0">
              <a:latin typeface="+mn-lt"/>
            </a:endParaRPr>
          </a:p>
          <a:p>
            <a:endParaRPr lang="en-US" altLang="zh-TW" sz="2400" dirty="0" smtClean="0">
              <a:latin typeface="+mn-lt"/>
            </a:endParaRPr>
          </a:p>
          <a:p>
            <a:endParaRPr lang="en-US" altLang="zh-TW" sz="2400" dirty="0"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777" y="2696501"/>
            <a:ext cx="7792446" cy="237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5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 smtClean="0"/>
              <a:t>Spanning Trees </a:t>
            </a:r>
            <a:r>
              <a:rPr lang="zh-TW" altLang="en-US" sz="4800" dirty="0" smtClean="0"/>
              <a:t>生成樹</a:t>
            </a:r>
            <a:endParaRPr lang="zh-TW" altLang="en-US" sz="3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Autofit/>
          </a:bodyPr>
          <a:lstStyle/>
          <a:p>
            <a:r>
              <a:rPr lang="en-US" altLang="zh-TW" sz="2400" dirty="0" smtClean="0">
                <a:latin typeface="+mn-lt"/>
              </a:rPr>
              <a:t>A</a:t>
            </a:r>
            <a:r>
              <a:rPr lang="zh-TW" altLang="en-US" sz="2400" dirty="0" smtClean="0">
                <a:latin typeface="+mn-lt"/>
              </a:rPr>
              <a:t> </a:t>
            </a:r>
            <a:r>
              <a:rPr lang="en-US" altLang="zh-TW" sz="2400" dirty="0" smtClean="0">
                <a:latin typeface="+mn-lt"/>
              </a:rPr>
              <a:t>tree is a connected acyclic graph. </a:t>
            </a:r>
            <a:r>
              <a:rPr lang="zh-TW" altLang="en-US" sz="2400" dirty="0" smtClean="0">
                <a:latin typeface="+mn-lt"/>
              </a:rPr>
              <a:t>連通的、沒有</a:t>
            </a:r>
            <a:r>
              <a:rPr lang="en-US" altLang="zh-TW" sz="2400" dirty="0" smtClean="0">
                <a:latin typeface="+mn-lt"/>
              </a:rPr>
              <a:t>cycle</a:t>
            </a:r>
            <a:r>
              <a:rPr lang="zh-TW" altLang="en-US" sz="2400" dirty="0" smtClean="0">
                <a:latin typeface="+mn-lt"/>
              </a:rPr>
              <a:t>的圖</a:t>
            </a:r>
            <a:endParaRPr lang="en-US" altLang="zh-TW" sz="2400" dirty="0" smtClean="0">
              <a:latin typeface="+mn-lt"/>
            </a:endParaRPr>
          </a:p>
          <a:p>
            <a:r>
              <a:rPr lang="en-US" altLang="zh-TW" sz="2400" dirty="0" smtClean="0">
                <a:latin typeface="+mn-lt"/>
              </a:rPr>
              <a:t>A</a:t>
            </a:r>
            <a:r>
              <a:rPr lang="zh-TW" altLang="en-US" sz="2400" dirty="0" smtClean="0">
                <a:latin typeface="+mn-lt"/>
              </a:rPr>
              <a:t> </a:t>
            </a:r>
            <a:r>
              <a:rPr lang="en-US" altLang="zh-TW" sz="2400" dirty="0" smtClean="0">
                <a:latin typeface="+mn-lt"/>
              </a:rPr>
              <a:t>spanning tree of G is a tree that includes all vertices of G. </a:t>
            </a:r>
            <a:r>
              <a:rPr lang="zh-TW" altLang="en-US" sz="2400" dirty="0" smtClean="0">
                <a:latin typeface="+mn-lt"/>
              </a:rPr>
              <a:t>包含</a:t>
            </a:r>
            <a:r>
              <a:rPr lang="en-US" altLang="zh-TW" sz="2400" dirty="0" smtClean="0">
                <a:latin typeface="+mn-lt"/>
              </a:rPr>
              <a:t>G</a:t>
            </a:r>
            <a:r>
              <a:rPr lang="zh-TW" altLang="en-US" sz="2400" dirty="0" smtClean="0">
                <a:latin typeface="+mn-lt"/>
              </a:rPr>
              <a:t>所有點的</a:t>
            </a:r>
            <a:r>
              <a:rPr lang="en-US" altLang="zh-TW" sz="2400" dirty="0" smtClean="0">
                <a:latin typeface="+mn-lt"/>
              </a:rPr>
              <a:t>tree</a:t>
            </a:r>
          </a:p>
          <a:p>
            <a:endParaRPr lang="en-US" altLang="zh-TW" sz="2400" dirty="0">
              <a:latin typeface="+mn-lt"/>
            </a:endParaRPr>
          </a:p>
          <a:p>
            <a:r>
              <a:rPr lang="zh-TW" altLang="en-US" sz="2400" dirty="0" smtClean="0">
                <a:latin typeface="+mn-lt"/>
              </a:rPr>
              <a:t>只要 </a:t>
            </a:r>
            <a:r>
              <a:rPr lang="en-US" altLang="zh-TW" sz="2400" dirty="0" smtClean="0">
                <a:latin typeface="+mn-lt"/>
              </a:rPr>
              <a:t>G </a:t>
            </a:r>
            <a:r>
              <a:rPr lang="zh-TW" altLang="en-US" sz="2400" dirty="0" smtClean="0">
                <a:latin typeface="+mn-lt"/>
              </a:rPr>
              <a:t>是</a:t>
            </a:r>
            <a:r>
              <a:rPr lang="en-US" altLang="zh-TW" sz="2400" dirty="0" smtClean="0">
                <a:latin typeface="+mn-lt"/>
              </a:rPr>
              <a:t>a connected graph, G </a:t>
            </a:r>
            <a:r>
              <a:rPr lang="zh-TW" altLang="en-US" sz="2400" dirty="0" smtClean="0">
                <a:latin typeface="+mn-lt"/>
              </a:rPr>
              <a:t>就有 </a:t>
            </a:r>
            <a:r>
              <a:rPr lang="en-US" altLang="zh-TW" sz="2400" dirty="0" smtClean="0">
                <a:latin typeface="+mn-lt"/>
              </a:rPr>
              <a:t>spanning tree(s).</a:t>
            </a:r>
          </a:p>
          <a:p>
            <a:r>
              <a:rPr lang="zh-TW" altLang="en-US" sz="2400" dirty="0" smtClean="0">
                <a:latin typeface="+mn-lt"/>
              </a:rPr>
              <a:t>當 </a:t>
            </a:r>
            <a:r>
              <a:rPr lang="en-US" altLang="zh-TW" sz="2400" dirty="0" smtClean="0">
                <a:latin typeface="+mn-lt"/>
              </a:rPr>
              <a:t>G </a:t>
            </a:r>
            <a:r>
              <a:rPr lang="zh-TW" altLang="en-US" sz="2400" dirty="0" smtClean="0">
                <a:latin typeface="+mn-lt"/>
              </a:rPr>
              <a:t>沒有 </a:t>
            </a:r>
            <a:r>
              <a:rPr lang="en-US" altLang="zh-TW" sz="2400" dirty="0" smtClean="0">
                <a:latin typeface="+mn-lt"/>
              </a:rPr>
              <a:t>cycle </a:t>
            </a:r>
            <a:r>
              <a:rPr lang="zh-TW" altLang="en-US" sz="2400" dirty="0" smtClean="0">
                <a:latin typeface="+mn-lt"/>
              </a:rPr>
              <a:t>時，就只有一個 </a:t>
            </a:r>
            <a:r>
              <a:rPr lang="en-US" altLang="zh-TW" sz="2400" dirty="0" smtClean="0">
                <a:latin typeface="+mn-lt"/>
              </a:rPr>
              <a:t>spanning tree.</a:t>
            </a:r>
            <a:endParaRPr lang="en-US" altLang="zh-TW" sz="2400" dirty="0"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56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 smtClean="0">
                <a:solidFill>
                  <a:prstClr val="white"/>
                </a:solidFill>
                <a:latin typeface="Calibri"/>
              </a:rPr>
              <a:t>Graph Representations </a:t>
            </a:r>
            <a:r>
              <a:rPr lang="zh-TW" altLang="en-US" sz="3200" dirty="0" smtClean="0">
                <a:solidFill>
                  <a:prstClr val="white"/>
                </a:solidFill>
                <a:latin typeface="Calibri"/>
              </a:rPr>
              <a:t>如何在電腦中表示圖</a:t>
            </a:r>
            <a:endParaRPr lang="zh-TW" altLang="en-US" sz="3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+mn-lt"/>
              </a:rPr>
              <a:t>adjacency matrix</a:t>
            </a:r>
          </a:p>
          <a:p>
            <a:r>
              <a:rPr lang="en-US" altLang="zh-TW" dirty="0" smtClean="0">
                <a:latin typeface="+mn-lt"/>
              </a:rPr>
              <a:t>adjacency lists</a:t>
            </a:r>
          </a:p>
          <a:p>
            <a:r>
              <a:rPr lang="en-US" altLang="zh-TW" dirty="0" smtClean="0">
                <a:latin typeface="+mn-lt"/>
              </a:rPr>
              <a:t>adjacency </a:t>
            </a:r>
            <a:r>
              <a:rPr lang="en-US" altLang="zh-TW" dirty="0" err="1" smtClean="0">
                <a:latin typeface="+mn-lt"/>
              </a:rPr>
              <a:t>multilists</a:t>
            </a:r>
            <a:endParaRPr lang="en-US" altLang="zh-TW" dirty="0"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540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 smtClean="0"/>
              <a:t>Spanning Trees </a:t>
            </a:r>
            <a:r>
              <a:rPr lang="zh-TW" altLang="en-US" sz="4800" dirty="0" smtClean="0"/>
              <a:t>生成樹</a:t>
            </a:r>
            <a:endParaRPr lang="zh-TW" altLang="en-US" sz="3200" dirty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400" dirty="0" smtClean="0">
                    <a:latin typeface="+mn-lt"/>
                  </a:rPr>
                  <a:t>Spanning tree</a:t>
                </a:r>
                <a:r>
                  <a:rPr lang="zh-TW" altLang="en-US" sz="2400" dirty="0" smtClean="0">
                    <a:latin typeface="+mn-lt"/>
                  </a:rPr>
                  <a:t> 可能有很多個，利用 </a:t>
                </a:r>
                <a:r>
                  <a:rPr lang="en-US" altLang="zh-TW" sz="2400" dirty="0" smtClean="0">
                    <a:latin typeface="+mn-lt"/>
                  </a:rPr>
                  <a:t>DFS(</a:t>
                </a:r>
                <a:r>
                  <a:rPr lang="zh-TW" altLang="en-US" sz="2400" dirty="0" smtClean="0">
                    <a:latin typeface="+mn-lt"/>
                  </a:rPr>
                  <a:t>或</a:t>
                </a:r>
                <a:r>
                  <a:rPr lang="en-US" altLang="zh-TW" sz="2400" dirty="0" smtClean="0">
                    <a:latin typeface="+mn-lt"/>
                  </a:rPr>
                  <a:t>BFS)</a:t>
                </a:r>
                <a:r>
                  <a:rPr lang="zh-TW" altLang="en-US" sz="2400" dirty="0" smtClean="0">
                    <a:latin typeface="+mn-lt"/>
                  </a:rPr>
                  <a:t> 可幫我們找出一個 </a:t>
                </a:r>
                <a:r>
                  <a:rPr lang="en-US" altLang="zh-TW" sz="2400" dirty="0" smtClean="0">
                    <a:latin typeface="+mn-lt"/>
                  </a:rPr>
                  <a:t>spanning tree, </a:t>
                </a:r>
                <a:r>
                  <a:rPr lang="zh-TW" altLang="en-US" sz="2400" dirty="0" smtClean="0">
                    <a:latin typeface="+mn-lt"/>
                  </a:rPr>
                  <a:t>稱之為 </a:t>
                </a:r>
                <a:r>
                  <a:rPr lang="en-US" altLang="zh-TW" sz="2400" dirty="0" smtClean="0">
                    <a:latin typeface="+mn-lt"/>
                  </a:rPr>
                  <a:t>DFS(</a:t>
                </a:r>
                <a:r>
                  <a:rPr lang="zh-TW" altLang="en-US" sz="2400" dirty="0" smtClean="0">
                    <a:latin typeface="+mn-lt"/>
                  </a:rPr>
                  <a:t>或</a:t>
                </a:r>
                <a:r>
                  <a:rPr lang="en-US" altLang="zh-TW" sz="2400" dirty="0" smtClean="0">
                    <a:latin typeface="+mn-lt"/>
                  </a:rPr>
                  <a:t>BFS)</a:t>
                </a:r>
                <a:r>
                  <a:rPr lang="zh-TW" altLang="en-US" sz="2400" dirty="0" smtClean="0">
                    <a:latin typeface="+mn-lt"/>
                  </a:rPr>
                  <a:t> </a:t>
                </a:r>
                <a:r>
                  <a:rPr lang="en-US" altLang="zh-TW" sz="2400" dirty="0" smtClean="0">
                    <a:latin typeface="+mn-lt"/>
                  </a:rPr>
                  <a:t>spanning tree.</a:t>
                </a:r>
              </a:p>
              <a:p>
                <a:r>
                  <a:rPr lang="zh-TW" altLang="en-US" sz="2400" dirty="0" smtClean="0">
                    <a:latin typeface="+mn-lt"/>
                  </a:rPr>
                  <a:t>方法是</a:t>
                </a:r>
                <a:r>
                  <a:rPr lang="en-US" altLang="zh-TW" sz="2400" dirty="0" smtClean="0">
                    <a:latin typeface="+mn-lt"/>
                  </a:rPr>
                  <a:t>:</a:t>
                </a:r>
                <a:r>
                  <a:rPr lang="zh-TW" altLang="en-US" sz="2400" dirty="0" smtClean="0">
                    <a:latin typeface="+mn-lt"/>
                  </a:rPr>
                  <a:t>能 </a:t>
                </a:r>
                <a:r>
                  <a:rPr lang="en-US" altLang="zh-TW" sz="2400" dirty="0" smtClean="0">
                    <a:latin typeface="+mn-lt"/>
                  </a:rPr>
                  <a:t>visit </a:t>
                </a:r>
                <a:r>
                  <a:rPr lang="zh-TW" altLang="en-US" sz="2400" dirty="0" smtClean="0">
                    <a:latin typeface="+mn-lt"/>
                  </a:rPr>
                  <a:t>到 </a:t>
                </a:r>
                <a:r>
                  <a:rPr lang="en-US" altLang="zh-TW" sz="2400" dirty="0" smtClean="0">
                    <a:latin typeface="+mn-lt"/>
                  </a:rPr>
                  <a:t>a new vertex</a:t>
                </a:r>
                <a:r>
                  <a:rPr lang="zh-TW" altLang="en-US" sz="2400" dirty="0" smtClean="0">
                    <a:latin typeface="+mn-lt"/>
                  </a:rPr>
                  <a:t> 的 </a:t>
                </a:r>
                <a:r>
                  <a:rPr lang="en-US" altLang="zh-TW" sz="2400" dirty="0" smtClean="0">
                    <a:latin typeface="+mn-lt"/>
                  </a:rPr>
                  <a:t>edges </a:t>
                </a:r>
                <a:r>
                  <a:rPr lang="zh-TW" altLang="en-US" sz="2400" dirty="0" smtClean="0">
                    <a:latin typeface="+mn-lt"/>
                  </a:rPr>
                  <a:t>就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TW" altLang="en-US" sz="2400" dirty="0" smtClean="0">
                    <a:latin typeface="+mn-lt"/>
                  </a:rPr>
                  <a:t> </a:t>
                </a:r>
                <a:r>
                  <a:rPr lang="en-US" altLang="zh-TW" sz="2400" dirty="0" smtClean="0">
                    <a:latin typeface="+mn-lt"/>
                  </a:rPr>
                  <a:t>tree. </a:t>
                </a:r>
                <a:r>
                  <a:rPr lang="zh-TW" altLang="en-US" sz="2400" dirty="0" smtClean="0">
                    <a:latin typeface="+mn-lt"/>
                  </a:rPr>
                  <a:t>例如</a:t>
                </a:r>
                <a:r>
                  <a:rPr lang="en-US" altLang="zh-TW" sz="2400" dirty="0" smtClean="0">
                    <a:latin typeface="+mn-lt"/>
                  </a:rPr>
                  <a:t>:</a:t>
                </a:r>
              </a:p>
              <a:p>
                <a:endParaRPr lang="en-US" altLang="zh-TW" sz="2400" dirty="0">
                  <a:latin typeface="+mn-lt"/>
                </a:endParaRPr>
              </a:p>
              <a:p>
                <a:endParaRPr lang="en-US" altLang="zh-TW" sz="2400" dirty="0" smtClean="0">
                  <a:latin typeface="+mn-lt"/>
                </a:endParaRPr>
              </a:p>
              <a:p>
                <a:endParaRPr lang="en-US" altLang="zh-TW" sz="2400" dirty="0">
                  <a:latin typeface="+mn-lt"/>
                </a:endParaRPr>
              </a:p>
              <a:p>
                <a:endParaRPr lang="en-US" altLang="zh-TW" sz="2400" dirty="0" smtClean="0">
                  <a:latin typeface="+mn-lt"/>
                </a:endParaRPr>
              </a:p>
              <a:p>
                <a:r>
                  <a:rPr lang="zh-TW" altLang="en-US" sz="2400" dirty="0" smtClean="0">
                    <a:latin typeface="+mn-lt"/>
                  </a:rPr>
                  <a:t>令</a:t>
                </a:r>
                <a:r>
                  <a:rPr lang="en-US" altLang="zh-TW" sz="2400" dirty="0" smtClean="0">
                    <a:latin typeface="+mn-lt"/>
                  </a:rPr>
                  <a:t>T</a:t>
                </a:r>
                <a:r>
                  <a:rPr lang="zh-TW" altLang="en-US" sz="2400" dirty="0" smtClean="0">
                    <a:latin typeface="+mn-lt"/>
                  </a:rPr>
                  <a:t>表</a:t>
                </a:r>
                <a:r>
                  <a:rPr lang="en-US" altLang="zh-TW" sz="2400" dirty="0" smtClean="0">
                    <a:latin typeface="+mn-lt"/>
                  </a:rPr>
                  <a:t>spanning tree</a:t>
                </a:r>
                <a:r>
                  <a:rPr lang="zh-TW" altLang="en-US" sz="2400" dirty="0" smtClean="0">
                    <a:latin typeface="+mn-lt"/>
                  </a:rPr>
                  <a:t>的</a:t>
                </a:r>
                <a:r>
                  <a:rPr lang="en-US" altLang="zh-TW" sz="2400" dirty="0" smtClean="0">
                    <a:latin typeface="+mn-lt"/>
                  </a:rPr>
                  <a:t>edges</a:t>
                </a:r>
                <a:r>
                  <a:rPr lang="zh-TW" altLang="en-US" sz="2400" dirty="0" smtClean="0">
                    <a:latin typeface="+mn-lt"/>
                  </a:rPr>
                  <a:t>所成之集合，則</a:t>
                </a:r>
                <a:r>
                  <a:rPr lang="en-US" altLang="zh-TW" sz="2400" dirty="0" smtClean="0">
                    <a:latin typeface="+mn-lt"/>
                  </a:rPr>
                  <a:t>DFS(</a:t>
                </a:r>
                <a:r>
                  <a:rPr lang="zh-TW" altLang="en-US" sz="2400" dirty="0" smtClean="0">
                    <a:latin typeface="+mn-lt"/>
                  </a:rPr>
                  <a:t>或</a:t>
                </a:r>
                <a:r>
                  <a:rPr lang="en-US" altLang="zh-TW" sz="2400" dirty="0" smtClean="0">
                    <a:latin typeface="+mn-lt"/>
                  </a:rPr>
                  <a:t>BFS)</a:t>
                </a:r>
                <a:r>
                  <a:rPr lang="zh-TW" altLang="en-US" sz="2400" dirty="0" smtClean="0">
                    <a:latin typeface="+mn-lt"/>
                  </a:rPr>
                  <a:t>的格式，只要在 </a:t>
                </a:r>
                <a:r>
                  <a:rPr lang="en-US" altLang="zh-TW" sz="2400" dirty="0" smtClean="0">
                    <a:latin typeface="+mn-lt"/>
                  </a:rPr>
                  <a:t>if-</a:t>
                </a:r>
                <a:r>
                  <a:rPr lang="zh-TW" altLang="en-US" sz="2400" dirty="0" smtClean="0">
                    <a:latin typeface="+mn-lt"/>
                  </a:rPr>
                  <a:t>指令 中增加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sz="2400" i="1" dirty="0" smtClean="0">
                    <a:latin typeface="+mn-lt"/>
                  </a:rPr>
                  <a:t> </a:t>
                </a:r>
                <a:r>
                  <a:rPr lang="zh-TW" altLang="en-US" sz="2400" dirty="0" smtClean="0">
                    <a:latin typeface="+mn-lt"/>
                  </a:rPr>
                  <a:t>就可以找出</a:t>
                </a:r>
                <a:r>
                  <a:rPr lang="en-US" altLang="zh-TW" sz="2400" dirty="0" smtClean="0">
                    <a:latin typeface="+mn-lt"/>
                  </a:rPr>
                  <a:t>DFS(</a:t>
                </a:r>
                <a:r>
                  <a:rPr lang="zh-TW" altLang="en-US" sz="2400" dirty="0" smtClean="0">
                    <a:latin typeface="+mn-lt"/>
                  </a:rPr>
                  <a:t>或</a:t>
                </a:r>
                <a:r>
                  <a:rPr lang="en-US" altLang="zh-TW" sz="2400" dirty="0" smtClean="0">
                    <a:latin typeface="+mn-lt"/>
                  </a:rPr>
                  <a:t>BFS) spanning tree.</a:t>
                </a:r>
                <a:endParaRPr lang="en-US" altLang="zh-TW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  <a:blipFill>
                <a:blip r:embed="rId2"/>
                <a:stretch>
                  <a:fillRect l="-812" t="-2280" r="-5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774" y="3445680"/>
            <a:ext cx="6432452" cy="182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 smtClean="0"/>
              <a:t>Spanning Trees </a:t>
            </a:r>
            <a:r>
              <a:rPr lang="zh-TW" altLang="en-US" sz="4800" dirty="0" smtClean="0"/>
              <a:t>生成樹</a:t>
            </a:r>
            <a:endParaRPr lang="zh-TW" altLang="en-US" sz="3200" dirty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</p:spPr>
            <p:txBody>
              <a:bodyPr>
                <a:noAutofit/>
              </a:bodyPr>
              <a:lstStyle/>
              <a:p>
                <a:r>
                  <a:rPr lang="zh-TW" altLang="en-US" sz="2400" dirty="0" smtClean="0">
                    <a:latin typeface="+mn-lt"/>
                  </a:rPr>
                  <a:t>一個有 </a:t>
                </a:r>
                <a:r>
                  <a:rPr lang="en-US" altLang="zh-TW" sz="2400" dirty="0">
                    <a:latin typeface="+mn-lt"/>
                  </a:rPr>
                  <a:t>n vertices </a:t>
                </a:r>
                <a:r>
                  <a:rPr lang="zh-TW" altLang="en-US" sz="2400" dirty="0" smtClean="0">
                    <a:latin typeface="+mn-lt"/>
                  </a:rPr>
                  <a:t>的 </a:t>
                </a:r>
                <a:r>
                  <a:rPr lang="en-US" altLang="zh-TW" sz="2400" dirty="0" smtClean="0">
                    <a:latin typeface="+mn-lt"/>
                  </a:rPr>
                  <a:t>connected graph </a:t>
                </a:r>
                <a:r>
                  <a:rPr lang="zh-TW" altLang="en-US" sz="2400" dirty="0" smtClean="0">
                    <a:latin typeface="+mn-lt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TW" sz="2400" dirty="0" smtClean="0">
                    <a:latin typeface="+mn-lt"/>
                  </a:rPr>
                  <a:t> edges.</a:t>
                </a:r>
              </a:p>
              <a:p>
                <a:r>
                  <a:rPr lang="en-US" altLang="zh-TW" sz="2400" dirty="0" smtClean="0">
                    <a:latin typeface="+mn-lt"/>
                  </a:rPr>
                  <a:t>Spanning tree of G (say G’), </a:t>
                </a:r>
                <a:r>
                  <a:rPr lang="zh-TW" altLang="en-US" sz="2400" dirty="0" smtClean="0">
                    <a:latin typeface="+mn-lt"/>
                  </a:rPr>
                  <a:t>是一個有最少的邊數，而且滿足 </a:t>
                </a:r>
                <a:r>
                  <a:rPr lang="en-US" altLang="zh-TW" sz="2400" dirty="0" smtClean="0">
                    <a:latin typeface="+mn-lt"/>
                  </a:rPr>
                  <a:t>V(G‘) = V(G) </a:t>
                </a:r>
                <a:r>
                  <a:rPr lang="zh-TW" altLang="en-US" sz="2400" dirty="0" smtClean="0">
                    <a:latin typeface="+mn-lt"/>
                  </a:rPr>
                  <a:t>的 </a:t>
                </a:r>
                <a:r>
                  <a:rPr lang="en-US" altLang="zh-TW" sz="2400" dirty="0" smtClean="0">
                    <a:latin typeface="+mn-lt"/>
                  </a:rPr>
                  <a:t>connected graph, </a:t>
                </a:r>
                <a:r>
                  <a:rPr lang="zh-TW" altLang="en-US" sz="2400" dirty="0" smtClean="0">
                    <a:latin typeface="+mn-lt"/>
                  </a:rPr>
                  <a:t>其他滿足 </a:t>
                </a:r>
                <a:r>
                  <a:rPr lang="en-US" altLang="zh-TW" sz="2400" dirty="0" smtClean="0">
                    <a:latin typeface="+mn-lt"/>
                  </a:rPr>
                  <a:t>V(G’)</a:t>
                </a:r>
                <a:r>
                  <a:rPr lang="zh-TW" altLang="en-US" sz="2400" dirty="0" smtClean="0">
                    <a:latin typeface="+mn-lt"/>
                  </a:rPr>
                  <a:t> </a:t>
                </a:r>
                <a:r>
                  <a:rPr lang="en-US" altLang="zh-TW" sz="2400" dirty="0" smtClean="0">
                    <a:latin typeface="+mn-lt"/>
                  </a:rPr>
                  <a:t>=</a:t>
                </a:r>
                <a:r>
                  <a:rPr lang="zh-TW" altLang="en-US" sz="2400" dirty="0" smtClean="0">
                    <a:latin typeface="+mn-lt"/>
                  </a:rPr>
                  <a:t> </a:t>
                </a:r>
                <a:r>
                  <a:rPr lang="en-US" altLang="zh-TW" sz="2400" dirty="0" smtClean="0">
                    <a:latin typeface="+mn-lt"/>
                  </a:rPr>
                  <a:t>V(G)</a:t>
                </a:r>
                <a:r>
                  <a:rPr lang="zh-TW" altLang="en-US" sz="2400" dirty="0" smtClean="0">
                    <a:latin typeface="+mn-lt"/>
                  </a:rPr>
                  <a:t> 的 </a:t>
                </a:r>
                <a:r>
                  <a:rPr lang="en-US" altLang="zh-TW" sz="2400" dirty="0" smtClean="0">
                    <a:latin typeface="+mn-lt"/>
                  </a:rPr>
                  <a:t>connected graphs </a:t>
                </a:r>
                <a:r>
                  <a:rPr lang="zh-TW" altLang="en-US" sz="2400" dirty="0" smtClean="0">
                    <a:latin typeface="+mn-lt"/>
                  </a:rPr>
                  <a:t>邊數都比 </a:t>
                </a:r>
                <a:r>
                  <a:rPr lang="en-US" altLang="zh-TW" sz="2400" dirty="0" smtClean="0">
                    <a:latin typeface="+mn-lt"/>
                  </a:rPr>
                  <a:t>spanning tree </a:t>
                </a:r>
                <a:r>
                  <a:rPr lang="zh-TW" altLang="en-US" sz="2400" dirty="0" smtClean="0">
                    <a:latin typeface="+mn-lt"/>
                  </a:rPr>
                  <a:t>多。</a:t>
                </a:r>
                <a:endParaRPr lang="en-US" altLang="zh-TW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  <a:blipFill>
                <a:blip r:embed="rId2"/>
                <a:stretch>
                  <a:fillRect l="-812" t="-2280" r="-1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68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 smtClean="0"/>
              <a:t>Minimum-cost Spanning Trees</a:t>
            </a:r>
            <a:endParaRPr lang="zh-TW" altLang="en-US" sz="3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Autofit/>
          </a:bodyPr>
          <a:lstStyle/>
          <a:p>
            <a:r>
              <a:rPr lang="zh-TW" altLang="en-US" sz="2400" dirty="0" smtClean="0">
                <a:latin typeface="+mn-lt"/>
              </a:rPr>
              <a:t>當 </a:t>
            </a:r>
            <a:r>
              <a:rPr lang="en-US" altLang="zh-TW" sz="2400" dirty="0" smtClean="0">
                <a:latin typeface="+mn-lt"/>
              </a:rPr>
              <a:t>graph </a:t>
            </a:r>
            <a:r>
              <a:rPr lang="zh-TW" altLang="en-US" sz="2400" dirty="0" smtClean="0">
                <a:latin typeface="+mn-lt"/>
              </a:rPr>
              <a:t>的 </a:t>
            </a:r>
            <a:r>
              <a:rPr lang="en-US" altLang="zh-TW" sz="2400" dirty="0" smtClean="0">
                <a:latin typeface="+mn-lt"/>
              </a:rPr>
              <a:t>edges </a:t>
            </a:r>
            <a:r>
              <a:rPr lang="zh-TW" altLang="en-US" sz="2400" dirty="0" smtClean="0">
                <a:latin typeface="+mn-lt"/>
              </a:rPr>
              <a:t>有 </a:t>
            </a:r>
            <a:r>
              <a:rPr lang="en-US" altLang="zh-TW" sz="2400" dirty="0" smtClean="0">
                <a:latin typeface="+mn-lt"/>
              </a:rPr>
              <a:t>weights </a:t>
            </a:r>
            <a:r>
              <a:rPr lang="zh-TW" altLang="en-US" sz="2400" dirty="0" smtClean="0">
                <a:latin typeface="+mn-lt"/>
              </a:rPr>
              <a:t>時，一個 </a:t>
            </a:r>
            <a:r>
              <a:rPr lang="en-US" altLang="zh-TW" sz="2400" dirty="0" smtClean="0">
                <a:latin typeface="+mn-lt"/>
              </a:rPr>
              <a:t>spanning tree </a:t>
            </a:r>
            <a:r>
              <a:rPr lang="zh-TW" altLang="en-US" sz="2400" dirty="0" smtClean="0">
                <a:latin typeface="+mn-lt"/>
              </a:rPr>
              <a:t>的 </a:t>
            </a:r>
            <a:r>
              <a:rPr lang="en-US" altLang="zh-TW" sz="2400" dirty="0" smtClean="0">
                <a:latin typeface="+mn-lt"/>
              </a:rPr>
              <a:t>cost = </a:t>
            </a:r>
            <a:r>
              <a:rPr lang="zh-TW" altLang="en-US" sz="2400" dirty="0" smtClean="0">
                <a:latin typeface="+mn-lt"/>
              </a:rPr>
              <a:t>它的 </a:t>
            </a:r>
            <a:r>
              <a:rPr lang="en-US" altLang="zh-TW" sz="2400" dirty="0" smtClean="0">
                <a:latin typeface="+mn-lt"/>
              </a:rPr>
              <a:t>edges </a:t>
            </a:r>
            <a:r>
              <a:rPr lang="zh-TW" altLang="en-US" sz="2400" dirty="0" smtClean="0">
                <a:latin typeface="+mn-lt"/>
              </a:rPr>
              <a:t>的 </a:t>
            </a:r>
            <a:r>
              <a:rPr lang="en-US" altLang="zh-TW" sz="2400" dirty="0" smtClean="0">
                <a:latin typeface="+mn-lt"/>
              </a:rPr>
              <a:t>weights(costs)</a:t>
            </a:r>
            <a:r>
              <a:rPr lang="zh-TW" altLang="en-US" sz="2400" dirty="0" smtClean="0">
                <a:latin typeface="+mn-lt"/>
              </a:rPr>
              <a:t>之和。</a:t>
            </a:r>
            <a:endParaRPr lang="en-US" altLang="zh-TW" sz="2400" dirty="0" smtClean="0">
              <a:latin typeface="+mn-lt"/>
            </a:endParaRPr>
          </a:p>
          <a:p>
            <a:r>
              <a:rPr lang="zh-TW" altLang="en-US" sz="2400" dirty="0" smtClean="0">
                <a:latin typeface="+mn-lt"/>
              </a:rPr>
              <a:t>所有</a:t>
            </a:r>
            <a:r>
              <a:rPr lang="en-US" altLang="zh-TW" sz="2400" dirty="0">
                <a:latin typeface="+mn-lt"/>
              </a:rPr>
              <a:t> </a:t>
            </a:r>
            <a:r>
              <a:rPr lang="en-US" altLang="zh-TW" sz="2400" dirty="0" smtClean="0">
                <a:latin typeface="+mn-lt"/>
              </a:rPr>
              <a:t>spanning trees </a:t>
            </a:r>
            <a:r>
              <a:rPr lang="zh-TW" altLang="en-US" sz="2400" dirty="0" smtClean="0">
                <a:latin typeface="+mn-lt"/>
              </a:rPr>
              <a:t>中，</a:t>
            </a:r>
            <a:r>
              <a:rPr lang="en-US" altLang="zh-TW" sz="2400" dirty="0" smtClean="0">
                <a:latin typeface="+mn-lt"/>
              </a:rPr>
              <a:t>cost </a:t>
            </a:r>
            <a:r>
              <a:rPr lang="zh-TW" altLang="en-US" sz="2400" dirty="0" smtClean="0">
                <a:latin typeface="+mn-lt"/>
              </a:rPr>
              <a:t>最小的那個</a:t>
            </a:r>
            <a:r>
              <a:rPr lang="en-US" altLang="zh-TW" sz="2400" dirty="0" smtClean="0">
                <a:latin typeface="+mn-lt"/>
              </a:rPr>
              <a:t>(</a:t>
            </a:r>
            <a:r>
              <a:rPr lang="zh-TW" altLang="en-US" sz="2400" dirty="0" smtClean="0">
                <a:latin typeface="+mn-lt"/>
              </a:rPr>
              <a:t>有可能同時有多個 </a:t>
            </a:r>
            <a:r>
              <a:rPr lang="en-US" altLang="zh-TW" sz="2400" dirty="0" smtClean="0">
                <a:latin typeface="+mn-lt"/>
              </a:rPr>
              <a:t>spanning trees </a:t>
            </a:r>
            <a:r>
              <a:rPr lang="zh-TW" altLang="en-US" sz="2400" dirty="0" smtClean="0">
                <a:latin typeface="+mn-lt"/>
              </a:rPr>
              <a:t>的 </a:t>
            </a:r>
            <a:r>
              <a:rPr lang="en-US" altLang="zh-TW" sz="2400" dirty="0" smtClean="0">
                <a:latin typeface="+mn-lt"/>
              </a:rPr>
              <a:t>cost </a:t>
            </a:r>
            <a:r>
              <a:rPr lang="zh-TW" altLang="en-US" sz="2400" dirty="0" smtClean="0">
                <a:latin typeface="+mn-lt"/>
              </a:rPr>
              <a:t>的最小</a:t>
            </a:r>
            <a:r>
              <a:rPr lang="en-US" altLang="zh-TW" sz="2400" dirty="0" smtClean="0">
                <a:latin typeface="+mn-lt"/>
              </a:rPr>
              <a:t>)</a:t>
            </a:r>
            <a:r>
              <a:rPr lang="zh-TW" altLang="en-US" sz="2400" dirty="0" smtClean="0">
                <a:latin typeface="+mn-lt"/>
              </a:rPr>
              <a:t>稱為是 </a:t>
            </a:r>
            <a:r>
              <a:rPr lang="en-US" altLang="zh-TW" sz="2400" dirty="0" smtClean="0">
                <a:latin typeface="+mn-lt"/>
              </a:rPr>
              <a:t>a minimum spanning tree.(</a:t>
            </a:r>
            <a:r>
              <a:rPr lang="zh-TW" altLang="en-US" sz="2400" dirty="0" smtClean="0">
                <a:latin typeface="+mn-lt"/>
              </a:rPr>
              <a:t>我們簡寫成</a:t>
            </a:r>
            <a:r>
              <a:rPr lang="en-US" altLang="zh-TW" sz="2400" dirty="0" smtClean="0">
                <a:latin typeface="+mn-lt"/>
              </a:rPr>
              <a:t>MCST)</a:t>
            </a:r>
          </a:p>
          <a:p>
            <a:r>
              <a:rPr lang="zh-TW" altLang="en-US" sz="2400" dirty="0" smtClean="0">
                <a:latin typeface="+mn-lt"/>
              </a:rPr>
              <a:t>我們會介紹</a:t>
            </a:r>
            <a:r>
              <a:rPr lang="en-US" altLang="zh-TW" sz="2400" dirty="0" smtClean="0">
                <a:latin typeface="+mn-lt"/>
              </a:rPr>
              <a:t>3</a:t>
            </a:r>
            <a:r>
              <a:rPr lang="zh-TW" altLang="en-US" sz="2400" dirty="0" smtClean="0">
                <a:latin typeface="+mn-lt"/>
              </a:rPr>
              <a:t>個求</a:t>
            </a:r>
            <a:r>
              <a:rPr lang="en-US" altLang="zh-TW" sz="2400" dirty="0" smtClean="0">
                <a:latin typeface="+mn-lt"/>
              </a:rPr>
              <a:t>MCST</a:t>
            </a:r>
            <a:r>
              <a:rPr lang="zh-TW" altLang="en-US" sz="2400" dirty="0" smtClean="0">
                <a:latin typeface="+mn-lt"/>
              </a:rPr>
              <a:t>的方法，他們全都是 </a:t>
            </a:r>
            <a:r>
              <a:rPr lang="en-US" altLang="zh-TW" sz="2400" dirty="0" smtClean="0">
                <a:latin typeface="+mn-lt"/>
              </a:rPr>
              <a:t>greedy methods.</a:t>
            </a:r>
          </a:p>
          <a:p>
            <a:r>
              <a:rPr lang="en-US" altLang="zh-TW" sz="2400" dirty="0" smtClean="0">
                <a:latin typeface="+mn-lt"/>
              </a:rPr>
              <a:t>G</a:t>
            </a:r>
            <a:r>
              <a:rPr lang="zh-TW" altLang="en-US" sz="2400" dirty="0" smtClean="0">
                <a:latin typeface="+mn-lt"/>
              </a:rPr>
              <a:t>的</a:t>
            </a:r>
            <a:r>
              <a:rPr lang="en-US" altLang="zh-TW" sz="2400" dirty="0" smtClean="0">
                <a:latin typeface="+mn-lt"/>
              </a:rPr>
              <a:t>MCST</a:t>
            </a:r>
            <a:r>
              <a:rPr lang="zh-TW" altLang="en-US" sz="2400" dirty="0" smtClean="0">
                <a:latin typeface="+mn-lt"/>
              </a:rPr>
              <a:t>的建構過程必須注意</a:t>
            </a:r>
            <a:r>
              <a:rPr lang="en-US" altLang="zh-TW" sz="2400" dirty="0" smtClean="0">
                <a:latin typeface="+mn-lt"/>
              </a:rPr>
              <a:t>:</a:t>
            </a:r>
            <a:br>
              <a:rPr lang="en-US" altLang="zh-TW" sz="2400" dirty="0" smtClean="0">
                <a:latin typeface="+mn-lt"/>
              </a:rPr>
            </a:br>
            <a:r>
              <a:rPr lang="en-US" altLang="zh-TW" sz="2400" dirty="0" smtClean="0">
                <a:latin typeface="+mn-lt"/>
              </a:rPr>
              <a:t>(1)</a:t>
            </a:r>
            <a:r>
              <a:rPr lang="zh-TW" altLang="en-US" sz="2400" dirty="0" smtClean="0">
                <a:latin typeface="+mn-lt"/>
              </a:rPr>
              <a:t>只能用</a:t>
            </a:r>
            <a:r>
              <a:rPr lang="en-US" altLang="zh-TW" sz="2400" dirty="0" smtClean="0">
                <a:latin typeface="+mn-lt"/>
              </a:rPr>
              <a:t>G</a:t>
            </a:r>
            <a:r>
              <a:rPr lang="zh-TW" altLang="en-US" sz="2400" dirty="0" smtClean="0">
                <a:latin typeface="+mn-lt"/>
              </a:rPr>
              <a:t>中的 </a:t>
            </a:r>
            <a:r>
              <a:rPr lang="en-US" altLang="zh-TW" sz="2400" dirty="0" smtClean="0">
                <a:latin typeface="+mn-lt"/>
              </a:rPr>
              <a:t>edges,</a:t>
            </a:r>
            <a:br>
              <a:rPr lang="en-US" altLang="zh-TW" sz="2400" dirty="0" smtClean="0">
                <a:latin typeface="+mn-lt"/>
              </a:rPr>
            </a:br>
            <a:r>
              <a:rPr lang="en-US" altLang="zh-TW" sz="2400" dirty="0" smtClean="0">
                <a:latin typeface="+mn-lt"/>
              </a:rPr>
              <a:t>(2)</a:t>
            </a:r>
            <a:r>
              <a:rPr lang="zh-TW" altLang="en-US" sz="2400" dirty="0" smtClean="0">
                <a:latin typeface="+mn-lt"/>
              </a:rPr>
              <a:t>恰好用 </a:t>
            </a:r>
            <a:r>
              <a:rPr lang="en-US" altLang="zh-TW" sz="2400" dirty="0" smtClean="0">
                <a:latin typeface="+mn-lt"/>
              </a:rPr>
              <a:t>n-1 edges,</a:t>
            </a:r>
            <a:br>
              <a:rPr lang="en-US" altLang="zh-TW" sz="2400" dirty="0" smtClean="0">
                <a:latin typeface="+mn-lt"/>
              </a:rPr>
            </a:br>
            <a:r>
              <a:rPr lang="en-US" altLang="zh-TW" sz="2400" dirty="0" smtClean="0">
                <a:latin typeface="+mn-lt"/>
              </a:rPr>
              <a:t>(3) </a:t>
            </a:r>
            <a:r>
              <a:rPr lang="zh-TW" altLang="en-US" sz="2400" dirty="0" smtClean="0">
                <a:latin typeface="+mn-lt"/>
              </a:rPr>
              <a:t>不可有 </a:t>
            </a:r>
            <a:r>
              <a:rPr lang="en-US" altLang="zh-TW" sz="2400" dirty="0" smtClean="0">
                <a:latin typeface="+mn-lt"/>
              </a:rPr>
              <a:t>cycles.</a:t>
            </a:r>
            <a:endParaRPr lang="en-US" altLang="zh-TW" sz="2400" dirty="0"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40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 smtClean="0"/>
              <a:t>Minimum-cost Spanning Trees</a:t>
            </a:r>
            <a:endParaRPr lang="zh-TW" altLang="en-US" sz="3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Autofit/>
          </a:bodyPr>
          <a:lstStyle/>
          <a:p>
            <a:r>
              <a:rPr lang="zh-TW" altLang="en-US" sz="2400" dirty="0">
                <a:latin typeface="+mn-lt"/>
              </a:rPr>
              <a:t>以下</a:t>
            </a:r>
            <a:r>
              <a:rPr lang="zh-TW" altLang="en-US" sz="2400" dirty="0" smtClean="0">
                <a:latin typeface="+mn-lt"/>
              </a:rPr>
              <a:t>是</a:t>
            </a:r>
            <a:r>
              <a:rPr lang="en-US" altLang="zh-TW" sz="2400" dirty="0" smtClean="0">
                <a:latin typeface="+mn-lt"/>
              </a:rPr>
              <a:t>3</a:t>
            </a:r>
            <a:r>
              <a:rPr lang="zh-TW" altLang="en-US" sz="2400" dirty="0" smtClean="0">
                <a:latin typeface="+mn-lt"/>
              </a:rPr>
              <a:t>個求</a:t>
            </a:r>
            <a:r>
              <a:rPr lang="en-US" altLang="zh-TW" sz="2400" dirty="0" smtClean="0">
                <a:latin typeface="+mn-lt"/>
              </a:rPr>
              <a:t>MCST</a:t>
            </a:r>
            <a:r>
              <a:rPr lang="zh-TW" altLang="en-US" sz="2400" dirty="0" smtClean="0">
                <a:latin typeface="+mn-lt"/>
              </a:rPr>
              <a:t>的方法：</a:t>
            </a:r>
            <a:endParaRPr lang="en-US" altLang="zh-TW" sz="2400" dirty="0" smtClean="0">
              <a:latin typeface="+mn-lt"/>
            </a:endParaRPr>
          </a:p>
          <a:p>
            <a:r>
              <a:rPr lang="en-US" altLang="zh-TW" sz="2400" dirty="0" err="1" smtClean="0">
                <a:latin typeface="+mn-lt"/>
              </a:rPr>
              <a:t>Kruskal’s</a:t>
            </a:r>
            <a:r>
              <a:rPr lang="en-US" altLang="zh-TW" sz="2400" dirty="0" smtClean="0">
                <a:latin typeface="+mn-lt"/>
              </a:rPr>
              <a:t> algorithm</a:t>
            </a:r>
          </a:p>
          <a:p>
            <a:r>
              <a:rPr lang="en-US" altLang="zh-TW" sz="2400" dirty="0" smtClean="0">
                <a:latin typeface="+mn-lt"/>
              </a:rPr>
              <a:t>Prim’s algorithm</a:t>
            </a:r>
          </a:p>
          <a:p>
            <a:r>
              <a:rPr lang="en-US" altLang="zh-TW" sz="2400" dirty="0" err="1" smtClean="0">
                <a:latin typeface="+mn-lt"/>
              </a:rPr>
              <a:t>Sollin’s</a:t>
            </a:r>
            <a:r>
              <a:rPr lang="en-US" altLang="zh-TW" sz="2400" dirty="0" smtClean="0">
                <a:latin typeface="+mn-lt"/>
              </a:rPr>
              <a:t> algorithm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810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704801"/>
          </a:xfrm>
        </p:spPr>
        <p:txBody>
          <a:bodyPr>
            <a:noAutofit/>
          </a:bodyPr>
          <a:lstStyle/>
          <a:p>
            <a:r>
              <a:rPr lang="en-US" altLang="zh-TW" sz="4800" dirty="0" err="1">
                <a:latin typeface="+mn-lt"/>
              </a:rPr>
              <a:t>Kruskal’s</a:t>
            </a:r>
            <a:r>
              <a:rPr lang="en-US" altLang="zh-TW" sz="4800" dirty="0">
                <a:latin typeface="+mn-lt"/>
              </a:rPr>
              <a:t> </a:t>
            </a:r>
            <a:r>
              <a:rPr lang="en-US" altLang="zh-TW" sz="4800" dirty="0" smtClean="0">
                <a:latin typeface="+mn-lt"/>
              </a:rPr>
              <a:t>Algorithm</a:t>
            </a:r>
            <a:endParaRPr lang="en-US" altLang="zh-TW" sz="4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9057"/>
                <a:ext cx="10515600" cy="4693520"/>
              </a:xfrm>
            </p:spPr>
            <p:txBody>
              <a:bodyPr>
                <a:noAutofit/>
              </a:bodyPr>
              <a:lstStyle/>
              <a:p>
                <a:r>
                  <a:rPr lang="zh-TW" altLang="en-US" sz="2400" dirty="0" smtClean="0">
                    <a:latin typeface="+mn-lt"/>
                  </a:rPr>
                  <a:t>先將</a:t>
                </a:r>
                <a:r>
                  <a:rPr lang="en-US" altLang="zh-TW" sz="2400" dirty="0" smtClean="0">
                    <a:latin typeface="+mn-lt"/>
                  </a:rPr>
                  <a:t>G</a:t>
                </a:r>
                <a:r>
                  <a:rPr lang="zh-TW" altLang="en-US" sz="2400" dirty="0" smtClean="0">
                    <a:latin typeface="+mn-lt"/>
                  </a:rPr>
                  <a:t>中的 </a:t>
                </a:r>
                <a:r>
                  <a:rPr lang="en-US" altLang="zh-TW" sz="2400" dirty="0" smtClean="0">
                    <a:latin typeface="+mn-lt"/>
                  </a:rPr>
                  <a:t>edges</a:t>
                </a:r>
                <a:r>
                  <a:rPr lang="zh-TW" altLang="en-US" sz="2400" dirty="0" smtClean="0">
                    <a:latin typeface="+mn-lt"/>
                  </a:rPr>
                  <a:t> 依 </a:t>
                </a:r>
                <a:r>
                  <a:rPr lang="en-US" altLang="zh-TW" sz="2400" dirty="0" smtClean="0">
                    <a:latin typeface="+mn-lt"/>
                  </a:rPr>
                  <a:t>weights(costs)</a:t>
                </a:r>
                <a:r>
                  <a:rPr lang="zh-TW" altLang="en-US" sz="2400" dirty="0" smtClean="0">
                    <a:latin typeface="+mn-lt"/>
                  </a:rPr>
                  <a:t> 由小到大 </a:t>
                </a:r>
                <a:r>
                  <a:rPr lang="en-US" altLang="zh-TW" sz="2400" dirty="0" smtClean="0">
                    <a:latin typeface="+mn-lt"/>
                  </a:rPr>
                  <a:t>sort</a:t>
                </a:r>
                <a:r>
                  <a:rPr lang="zh-TW" altLang="en-US" sz="2400" dirty="0" smtClean="0">
                    <a:latin typeface="+mn-lt"/>
                  </a:rPr>
                  <a:t> 好</a:t>
                </a:r>
                <a:r>
                  <a:rPr lang="zh-TW" altLang="en-US" sz="2400" dirty="0">
                    <a:latin typeface="+mn-lt"/>
                  </a:rPr>
                  <a:t>。</a:t>
                </a:r>
                <a:endParaRPr lang="en-US" altLang="zh-TW" sz="2400" dirty="0" smtClean="0">
                  <a:latin typeface="+mn-lt"/>
                </a:endParaRPr>
              </a:p>
              <a:p>
                <a:r>
                  <a:rPr lang="en-US" altLang="zh-TW" sz="2400" dirty="0" smtClean="0">
                    <a:latin typeface="+mn-lt"/>
                  </a:rPr>
                  <a:t>Initially, </a:t>
                </a:r>
                <a:r>
                  <a:rPr lang="zh-TW" altLang="en-US" sz="2400" dirty="0" smtClean="0">
                    <a:latin typeface="+mn-lt"/>
                  </a:rPr>
                  <a:t>每個 </a:t>
                </a:r>
                <a:r>
                  <a:rPr lang="en-US" altLang="zh-TW" sz="2400" dirty="0" smtClean="0">
                    <a:latin typeface="+mn-lt"/>
                  </a:rPr>
                  <a:t>G</a:t>
                </a:r>
                <a:r>
                  <a:rPr lang="zh-TW" altLang="en-US" sz="2400" dirty="0" smtClean="0">
                    <a:latin typeface="+mn-lt"/>
                  </a:rPr>
                  <a:t> 中的點都各自在一個 </a:t>
                </a:r>
                <a:r>
                  <a:rPr lang="en-US" altLang="zh-TW" sz="2400" dirty="0" smtClean="0">
                    <a:latin typeface="+mn-lt"/>
                  </a:rPr>
                  <a:t>tree</a:t>
                </a:r>
                <a:r>
                  <a:rPr lang="zh-TW" altLang="en-US" sz="2400" dirty="0" smtClean="0">
                    <a:latin typeface="+mn-lt"/>
                  </a:rPr>
                  <a:t> 中。</a:t>
                </a:r>
                <a:endParaRPr lang="en-US" altLang="zh-TW" sz="2400" dirty="0" smtClean="0">
                  <a:latin typeface="+mn-lt"/>
                </a:endParaRPr>
              </a:p>
              <a:p>
                <a:r>
                  <a:rPr lang="en-US" altLang="zh-TW" sz="2400" dirty="0" smtClean="0">
                    <a:latin typeface="+mn-lt"/>
                  </a:rPr>
                  <a:t>Greedy method:</a:t>
                </a:r>
                <a:r>
                  <a:rPr lang="zh-TW" altLang="en-US" sz="2400" dirty="0" smtClean="0">
                    <a:latin typeface="+mn-lt"/>
                  </a:rPr>
                  <a:t>每次選擇 </a:t>
                </a:r>
                <a:r>
                  <a:rPr lang="en-US" altLang="zh-TW" sz="2400" dirty="0" smtClean="0">
                    <a:latin typeface="+mn-lt"/>
                  </a:rPr>
                  <a:t>cost</a:t>
                </a:r>
                <a:r>
                  <a:rPr lang="zh-TW" altLang="en-US" sz="2400" dirty="0" smtClean="0">
                    <a:latin typeface="+mn-lt"/>
                  </a:rPr>
                  <a:t> 最小且不會與已選出的 </a:t>
                </a:r>
                <a:r>
                  <a:rPr lang="en-US" altLang="zh-TW" sz="2400" dirty="0" smtClean="0">
                    <a:latin typeface="+mn-lt"/>
                  </a:rPr>
                  <a:t>edges</a:t>
                </a:r>
                <a:r>
                  <a:rPr lang="zh-TW" altLang="en-US" sz="2400" dirty="0" smtClean="0">
                    <a:latin typeface="+mn-lt"/>
                  </a:rPr>
                  <a:t> 形成 </a:t>
                </a:r>
                <a:r>
                  <a:rPr lang="en-US" altLang="zh-TW" sz="2400" dirty="0" smtClean="0">
                    <a:latin typeface="+mn-lt"/>
                  </a:rPr>
                  <a:t>cycle</a:t>
                </a:r>
                <a:r>
                  <a:rPr lang="zh-TW" altLang="en-US" sz="2400" dirty="0" smtClean="0">
                    <a:latin typeface="+mn-lt"/>
                  </a:rPr>
                  <a:t> 的 </a:t>
                </a:r>
                <a:r>
                  <a:rPr lang="en-US" altLang="zh-TW" sz="2400" dirty="0" smtClean="0">
                    <a:latin typeface="+mn-lt"/>
                  </a:rPr>
                  <a:t>edge, </a:t>
                </a:r>
                <a:r>
                  <a:rPr lang="zh-TW" altLang="en-US" sz="2400" dirty="0" smtClean="0">
                    <a:latin typeface="+mn-lt"/>
                  </a:rPr>
                  <a:t>一直到有 </a:t>
                </a:r>
                <a:r>
                  <a:rPr lang="en-US" altLang="zh-TW" sz="2400" dirty="0" smtClean="0">
                    <a:latin typeface="+mn-lt"/>
                  </a:rPr>
                  <a:t>n-1 </a:t>
                </a:r>
                <a:r>
                  <a:rPr lang="zh-TW" altLang="en-US" sz="2400" dirty="0" smtClean="0">
                    <a:latin typeface="+mn-lt"/>
                  </a:rPr>
                  <a:t>個 </a:t>
                </a:r>
                <a:r>
                  <a:rPr lang="en-US" altLang="zh-TW" sz="2400" dirty="0" smtClean="0">
                    <a:latin typeface="+mn-lt"/>
                  </a:rPr>
                  <a:t>edges </a:t>
                </a:r>
                <a:r>
                  <a:rPr lang="zh-TW" altLang="en-US" sz="2400" dirty="0" smtClean="0">
                    <a:latin typeface="+mn-lt"/>
                  </a:rPr>
                  <a:t>被選出為止。</a:t>
                </a:r>
                <a:r>
                  <a:rPr lang="en-US" altLang="zh-TW" sz="2400" dirty="0" smtClean="0">
                    <a:latin typeface="+mn-lt"/>
                  </a:rPr>
                  <a:t>(</a:t>
                </a:r>
                <a:r>
                  <a:rPr lang="zh-TW" altLang="en-US" sz="2400" dirty="0" smtClean="0">
                    <a:latin typeface="+mn-lt"/>
                  </a:rPr>
                  <a:t>每次只加一個邊</a:t>
                </a:r>
                <a:r>
                  <a:rPr lang="en-US" altLang="zh-TW" sz="2400" dirty="0" smtClean="0">
                    <a:latin typeface="+mn-lt"/>
                  </a:rPr>
                  <a:t>)</a:t>
                </a:r>
              </a:p>
              <a:p>
                <a:r>
                  <a:rPr lang="en-US" altLang="zh-TW" sz="2400" dirty="0" smtClean="0">
                    <a:latin typeface="+mn-lt"/>
                  </a:rPr>
                  <a:t>pseudo code:</a:t>
                </a:r>
                <a:r>
                  <a:rPr lang="en-US" altLang="zh-TW" sz="2400" dirty="0">
                    <a:latin typeface="+mn-lt"/>
                  </a:rPr>
                  <a:t/>
                </a:r>
                <a:br>
                  <a:rPr lang="en-US" altLang="zh-TW" sz="2400" dirty="0">
                    <a:latin typeface="+mn-lt"/>
                  </a:rPr>
                </a:br>
                <a:r>
                  <a:rPr lang="en-US" altLang="zh-TW" sz="2400" dirty="0" smtClean="0">
                    <a:latin typeface="+mn-lt"/>
                  </a:rPr>
                  <a:t>T =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TW" sz="2400" dirty="0" smtClean="0">
                    <a:latin typeface="+mn-lt"/>
                  </a:rPr>
                  <a:t>;</a:t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en-US" altLang="zh-TW" sz="2400" dirty="0" smtClean="0">
                    <a:latin typeface="+mn-lt"/>
                  </a:rPr>
                  <a:t>while((T contains less than n-1 edges) &amp;&amp; (E not empty)){</a:t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en-US" altLang="zh-TW" sz="2400" dirty="0" smtClean="0">
                    <a:latin typeface="+mn-lt"/>
                  </a:rPr>
                  <a:t>	choose an edge (</a:t>
                </a:r>
                <a:r>
                  <a:rPr lang="en-US" altLang="zh-TW" sz="2400" dirty="0" err="1" smtClean="0">
                    <a:latin typeface="+mn-lt"/>
                  </a:rPr>
                  <a:t>v,w</a:t>
                </a:r>
                <a:r>
                  <a:rPr lang="en-US" altLang="zh-TW" sz="2400" dirty="0" smtClean="0">
                    <a:latin typeface="+mn-lt"/>
                  </a:rPr>
                  <a:t>) from E of lowest cost;</a:t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en-US" altLang="zh-TW" sz="2400" dirty="0" smtClean="0">
                    <a:latin typeface="+mn-lt"/>
                  </a:rPr>
                  <a:t>	delete (</a:t>
                </a:r>
                <a:r>
                  <a:rPr lang="en-US" altLang="zh-TW" sz="2400" dirty="0" err="1" smtClean="0">
                    <a:latin typeface="+mn-lt"/>
                  </a:rPr>
                  <a:t>v,w</a:t>
                </a:r>
                <a:r>
                  <a:rPr lang="en-US" altLang="zh-TW" sz="2400" dirty="0" smtClean="0">
                    <a:latin typeface="+mn-lt"/>
                  </a:rPr>
                  <a:t>) from E;</a:t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en-US" altLang="zh-TW" sz="2400" dirty="0" smtClean="0">
                    <a:latin typeface="+mn-lt"/>
                  </a:rPr>
                  <a:t>	if ((</a:t>
                </a:r>
                <a:r>
                  <a:rPr lang="en-US" altLang="zh-TW" sz="2400" dirty="0" err="1" smtClean="0">
                    <a:latin typeface="+mn-lt"/>
                  </a:rPr>
                  <a:t>v,w</a:t>
                </a:r>
                <a:r>
                  <a:rPr lang="en-US" altLang="zh-TW" sz="2400" dirty="0" smtClean="0">
                    <a:latin typeface="+mn-lt"/>
                  </a:rPr>
                  <a:t>) does not create a cycle in T) add (</a:t>
                </a:r>
                <a:r>
                  <a:rPr lang="en-US" altLang="zh-TW" sz="2400" dirty="0" err="1" smtClean="0">
                    <a:latin typeface="+mn-lt"/>
                  </a:rPr>
                  <a:t>v,w</a:t>
                </a:r>
                <a:r>
                  <a:rPr lang="en-US" altLang="zh-TW" sz="2400" dirty="0" smtClean="0">
                    <a:latin typeface="+mn-lt"/>
                  </a:rPr>
                  <a:t>) to T;</a:t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en-US" altLang="zh-TW" sz="2400" dirty="0" smtClean="0">
                    <a:latin typeface="+mn-lt"/>
                  </a:rPr>
                  <a:t>	else discard(</a:t>
                </a:r>
                <a:r>
                  <a:rPr lang="en-US" altLang="zh-TW" sz="2400" dirty="0" err="1" smtClean="0">
                    <a:latin typeface="+mn-lt"/>
                  </a:rPr>
                  <a:t>v,w</a:t>
                </a:r>
                <a:r>
                  <a:rPr lang="en-US" altLang="zh-TW" sz="2400" dirty="0" smtClean="0">
                    <a:latin typeface="+mn-lt"/>
                  </a:rPr>
                  <a:t>);</a:t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en-US" altLang="zh-TW" sz="2400" dirty="0" smtClean="0">
                    <a:latin typeface="+mn-lt"/>
                  </a:rPr>
                  <a:t>}</a:t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en-US" altLang="zh-TW" sz="2400" dirty="0" smtClean="0">
                    <a:latin typeface="+mn-lt"/>
                  </a:rPr>
                  <a:t>if (T contains fewer than n-1 edges) </a:t>
                </a:r>
                <a:r>
                  <a:rPr lang="en-US" altLang="zh-TW" sz="2400" dirty="0" err="1" smtClean="0">
                    <a:latin typeface="+mn-lt"/>
                  </a:rPr>
                  <a:t>cout</a:t>
                </a:r>
                <a:r>
                  <a:rPr lang="en-US" altLang="zh-TW" sz="2400" dirty="0" smtClean="0">
                    <a:latin typeface="+mn-lt"/>
                  </a:rPr>
                  <a:t> &lt;&lt; “no spanning tree” &lt;&lt; </a:t>
                </a:r>
                <a:r>
                  <a:rPr lang="en-US" altLang="zh-TW" sz="2400" dirty="0" err="1" smtClean="0">
                    <a:latin typeface="+mn-lt"/>
                  </a:rPr>
                  <a:t>endl</a:t>
                </a:r>
                <a:r>
                  <a:rPr lang="en-US" altLang="zh-TW" sz="2400" dirty="0" smtClean="0">
                    <a:latin typeface="+mn-lt"/>
                  </a:rPr>
                  <a:t>;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9057"/>
                <a:ext cx="10515600" cy="4693520"/>
              </a:xfrm>
              <a:blipFill>
                <a:blip r:embed="rId2"/>
                <a:stretch>
                  <a:fillRect l="-812" t="-1948" b="-41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726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 err="1">
                <a:solidFill>
                  <a:prstClr val="white"/>
                </a:solidFill>
                <a:latin typeface="Calibri" panose="020F0502020204030204"/>
              </a:rPr>
              <a:t>Kruskal’s</a:t>
            </a:r>
            <a:r>
              <a:rPr lang="en-US" altLang="zh-TW" sz="4800" dirty="0">
                <a:solidFill>
                  <a:prstClr val="white"/>
                </a:solidFill>
                <a:latin typeface="Calibri" panose="020F0502020204030204"/>
              </a:rPr>
              <a:t> Algorithm</a:t>
            </a:r>
            <a:endParaRPr lang="zh-TW" altLang="en-US" sz="3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Autofit/>
          </a:bodyPr>
          <a:lstStyle/>
          <a:p>
            <a:endParaRPr lang="en-US" altLang="zh-TW" sz="2400" dirty="0" smtClean="0"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830" y="1009679"/>
            <a:ext cx="8300340" cy="251194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147" y="3665793"/>
            <a:ext cx="8309706" cy="259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 err="1">
                <a:solidFill>
                  <a:prstClr val="white"/>
                </a:solidFill>
                <a:latin typeface="Calibri" panose="020F0502020204030204"/>
              </a:rPr>
              <a:t>Kruskal’s</a:t>
            </a:r>
            <a:r>
              <a:rPr lang="en-US" altLang="zh-TW" sz="4800" dirty="0">
                <a:solidFill>
                  <a:prstClr val="white"/>
                </a:solidFill>
                <a:latin typeface="Calibri" panose="020F0502020204030204"/>
              </a:rPr>
              <a:t> Algorithm</a:t>
            </a:r>
            <a:endParaRPr lang="zh-TW" altLang="en-US" sz="3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Autofit/>
          </a:bodyPr>
          <a:lstStyle/>
          <a:p>
            <a:r>
              <a:rPr lang="en-US" altLang="zh-TW" sz="2400" dirty="0" err="1" smtClean="0">
                <a:latin typeface="+mn-lt"/>
              </a:rPr>
              <a:t>Kruskal’s</a:t>
            </a:r>
            <a:r>
              <a:rPr lang="en-US" altLang="zh-TW" sz="2400" dirty="0" smtClean="0">
                <a:latin typeface="+mn-lt"/>
              </a:rPr>
              <a:t> algorithm </a:t>
            </a:r>
            <a:r>
              <a:rPr lang="zh-TW" altLang="en-US" sz="2400" dirty="0" smtClean="0">
                <a:latin typeface="+mn-lt"/>
              </a:rPr>
              <a:t>可在 </a:t>
            </a:r>
            <a:r>
              <a:rPr lang="en-US" altLang="zh-TW" sz="2400" dirty="0" smtClean="0">
                <a:latin typeface="+mn-lt"/>
              </a:rPr>
              <a:t>O(</a:t>
            </a:r>
            <a:r>
              <a:rPr lang="en-US" altLang="zh-TW" sz="2400" dirty="0" err="1" smtClean="0">
                <a:latin typeface="+mn-lt"/>
              </a:rPr>
              <a:t>eloge</a:t>
            </a:r>
            <a:r>
              <a:rPr lang="en-US" altLang="zh-TW" sz="2400" dirty="0" smtClean="0">
                <a:latin typeface="+mn-lt"/>
              </a:rPr>
              <a:t>) time </a:t>
            </a:r>
            <a:r>
              <a:rPr lang="zh-TW" altLang="en-US" sz="2400" dirty="0" smtClean="0">
                <a:latin typeface="+mn-lt"/>
              </a:rPr>
              <a:t>完成</a:t>
            </a:r>
            <a:r>
              <a:rPr lang="en-US" altLang="zh-TW" sz="2400" dirty="0" smtClean="0">
                <a:latin typeface="+mn-lt"/>
              </a:rPr>
              <a:t>,</a:t>
            </a:r>
            <a:r>
              <a:rPr lang="zh-TW" altLang="en-US" sz="2400" dirty="0" smtClean="0">
                <a:latin typeface="+mn-lt"/>
              </a:rPr>
              <a:t> 其中 </a:t>
            </a:r>
            <a:r>
              <a:rPr lang="en-US" altLang="zh-TW" sz="2400" dirty="0" smtClean="0">
                <a:latin typeface="+mn-lt"/>
              </a:rPr>
              <a:t>e = |E(G)|.</a:t>
            </a:r>
          </a:p>
          <a:p>
            <a:r>
              <a:rPr lang="zh-TW" altLang="en-US" sz="2400" dirty="0">
                <a:latin typeface="+mn-lt"/>
              </a:rPr>
              <a:t>方法是</a:t>
            </a:r>
            <a:r>
              <a:rPr lang="en-US" altLang="zh-TW" sz="2400" dirty="0" smtClean="0">
                <a:latin typeface="+mn-lt"/>
              </a:rPr>
              <a:t>:</a:t>
            </a:r>
            <a:br>
              <a:rPr lang="en-US" altLang="zh-TW" sz="2400" dirty="0" smtClean="0">
                <a:latin typeface="+mn-lt"/>
              </a:rPr>
            </a:br>
            <a:r>
              <a:rPr lang="en-US" altLang="zh-TW" sz="2400" dirty="0" smtClean="0">
                <a:latin typeface="+mn-lt"/>
              </a:rPr>
              <a:t>Sort all edges, </a:t>
            </a:r>
            <a:r>
              <a:rPr lang="zh-TW" altLang="en-US" sz="2400" dirty="0" smtClean="0">
                <a:latin typeface="+mn-lt"/>
              </a:rPr>
              <a:t>花 </a:t>
            </a:r>
            <a:r>
              <a:rPr lang="en-US" altLang="zh-TW" sz="2400" dirty="0" smtClean="0">
                <a:latin typeface="+mn-lt"/>
              </a:rPr>
              <a:t>O(</a:t>
            </a:r>
            <a:r>
              <a:rPr lang="en-US" altLang="zh-TW" sz="2400" dirty="0" err="1" smtClean="0">
                <a:latin typeface="+mn-lt"/>
              </a:rPr>
              <a:t>eloge</a:t>
            </a:r>
            <a:r>
              <a:rPr lang="en-US" altLang="zh-TW" sz="2400" dirty="0" smtClean="0">
                <a:latin typeface="+mn-lt"/>
              </a:rPr>
              <a:t>) time.</a:t>
            </a:r>
            <a:br>
              <a:rPr lang="en-US" altLang="zh-TW" sz="2400" dirty="0" smtClean="0">
                <a:latin typeface="+mn-lt"/>
              </a:rPr>
            </a:br>
            <a:r>
              <a:rPr lang="zh-TW" altLang="en-US" sz="2400" dirty="0" smtClean="0">
                <a:latin typeface="+mn-lt"/>
              </a:rPr>
              <a:t>利用 </a:t>
            </a:r>
            <a:r>
              <a:rPr lang="en-US" altLang="zh-TW" sz="2400" dirty="0" smtClean="0">
                <a:latin typeface="+mn-lt"/>
              </a:rPr>
              <a:t>union-and-find </a:t>
            </a:r>
            <a:r>
              <a:rPr lang="zh-TW" altLang="en-US" sz="2400" dirty="0" smtClean="0">
                <a:latin typeface="+mn-lt"/>
              </a:rPr>
              <a:t>的方法可查出是否造成 </a:t>
            </a:r>
            <a:r>
              <a:rPr lang="en-US" altLang="zh-TW" sz="2400" dirty="0" smtClean="0">
                <a:latin typeface="+mn-lt"/>
              </a:rPr>
              <a:t>cycle.</a:t>
            </a:r>
          </a:p>
          <a:p>
            <a:r>
              <a:rPr lang="zh-TW" altLang="en-US" sz="2400" dirty="0">
                <a:latin typeface="+mn-lt"/>
              </a:rPr>
              <a:t>例如</a:t>
            </a:r>
            <a:r>
              <a:rPr lang="en-US" altLang="zh-TW" sz="2400" dirty="0" smtClean="0">
                <a:latin typeface="+mn-lt"/>
              </a:rPr>
              <a:t>:</a:t>
            </a:r>
            <a:br>
              <a:rPr lang="en-US" altLang="zh-TW" sz="2400" dirty="0" smtClean="0">
                <a:latin typeface="+mn-lt"/>
              </a:rPr>
            </a:br>
            <a:r>
              <a:rPr lang="zh-TW" altLang="en-US" sz="2400" dirty="0" smtClean="0">
                <a:latin typeface="+mn-lt"/>
              </a:rPr>
              <a:t>做完</a:t>
            </a:r>
            <a:r>
              <a:rPr lang="en-US" altLang="zh-TW" sz="2400" dirty="0" smtClean="0">
                <a:latin typeface="+mn-lt"/>
              </a:rPr>
              <a:t>(f)</a:t>
            </a:r>
            <a:r>
              <a:rPr lang="zh-TW" altLang="en-US" sz="2400" dirty="0" smtClean="0">
                <a:latin typeface="+mn-lt"/>
              </a:rPr>
              <a:t>之後，下一個 </a:t>
            </a:r>
            <a:r>
              <a:rPr lang="en-US" altLang="zh-TW" sz="2400" dirty="0" smtClean="0">
                <a:latin typeface="+mn-lt"/>
              </a:rPr>
              <a:t>cost </a:t>
            </a:r>
            <a:r>
              <a:rPr lang="zh-TW" altLang="en-US" sz="2400" dirty="0" smtClean="0">
                <a:latin typeface="+mn-lt"/>
              </a:rPr>
              <a:t>最小的 </a:t>
            </a:r>
            <a:r>
              <a:rPr lang="en-US" altLang="zh-TW" sz="2400" dirty="0" smtClean="0">
                <a:latin typeface="+mn-lt"/>
              </a:rPr>
              <a:t>edge </a:t>
            </a:r>
            <a:r>
              <a:rPr lang="zh-TW" altLang="en-US" sz="2400" dirty="0" smtClean="0">
                <a:latin typeface="+mn-lt"/>
              </a:rPr>
              <a:t>是</a:t>
            </a:r>
            <a:r>
              <a:rPr lang="en-US" altLang="zh-TW" sz="2400" dirty="0" smtClean="0">
                <a:latin typeface="+mn-lt"/>
              </a:rPr>
              <a:t>(3,6)</a:t>
            </a:r>
            <a:br>
              <a:rPr lang="en-US" altLang="zh-TW" sz="2400" dirty="0" smtClean="0">
                <a:latin typeface="+mn-lt"/>
              </a:rPr>
            </a:br>
            <a:r>
              <a:rPr lang="zh-TW" altLang="en-US" sz="2400" dirty="0" smtClean="0">
                <a:latin typeface="+mn-lt"/>
              </a:rPr>
              <a:t>因為</a:t>
            </a:r>
            <a:r>
              <a:rPr lang="en-US" altLang="zh-TW" sz="2400" dirty="0" smtClean="0">
                <a:latin typeface="+mn-lt"/>
              </a:rPr>
              <a:t>{{0,5},{1,2,3,6},{4}}</a:t>
            </a:r>
            <a:r>
              <a:rPr lang="zh-TW" altLang="en-US" sz="2400" dirty="0" smtClean="0">
                <a:latin typeface="+mn-lt"/>
              </a:rPr>
              <a:t>而且</a:t>
            </a:r>
            <a:r>
              <a:rPr lang="en-US" altLang="zh-TW" sz="2400" dirty="0" smtClean="0">
                <a:latin typeface="+mn-lt"/>
              </a:rPr>
              <a:t>3</a:t>
            </a:r>
            <a:r>
              <a:rPr lang="zh-TW" altLang="en-US" sz="2400" dirty="0" smtClean="0">
                <a:latin typeface="+mn-lt"/>
              </a:rPr>
              <a:t>和</a:t>
            </a:r>
            <a:r>
              <a:rPr lang="en-US" altLang="zh-TW" sz="2400" dirty="0" smtClean="0">
                <a:latin typeface="+mn-lt"/>
              </a:rPr>
              <a:t>6</a:t>
            </a:r>
            <a:r>
              <a:rPr lang="zh-TW" altLang="en-US" sz="2400" dirty="0" smtClean="0">
                <a:latin typeface="+mn-lt"/>
              </a:rPr>
              <a:t>屬於 </a:t>
            </a:r>
            <a:r>
              <a:rPr lang="en-US" altLang="zh-TW" sz="2400" dirty="0" smtClean="0">
                <a:latin typeface="+mn-lt"/>
              </a:rPr>
              <a:t>the same set, </a:t>
            </a:r>
            <a:r>
              <a:rPr lang="zh-TW" altLang="en-US" sz="2400" dirty="0" smtClean="0">
                <a:latin typeface="+mn-lt"/>
              </a:rPr>
              <a:t>所以知道用 </a:t>
            </a:r>
            <a:r>
              <a:rPr lang="en-US" altLang="zh-TW" sz="2400" dirty="0" smtClean="0">
                <a:latin typeface="+mn-lt"/>
              </a:rPr>
              <a:t>(3,6) </a:t>
            </a:r>
            <a:r>
              <a:rPr lang="zh-TW" altLang="en-US" sz="2400" dirty="0" smtClean="0">
                <a:latin typeface="+mn-lt"/>
              </a:rPr>
              <a:t>會有 </a:t>
            </a:r>
            <a:r>
              <a:rPr lang="en-US" altLang="zh-TW" sz="2400" dirty="0" smtClean="0">
                <a:latin typeface="+mn-lt"/>
              </a:rPr>
              <a:t>cycle.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534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 smtClean="0">
                <a:solidFill>
                  <a:prstClr val="white"/>
                </a:solidFill>
                <a:latin typeface="Calibri" panose="020F0502020204030204"/>
              </a:rPr>
              <a:t>Prim’s </a:t>
            </a:r>
            <a:r>
              <a:rPr lang="en-US" altLang="zh-TW" sz="4800" dirty="0">
                <a:solidFill>
                  <a:prstClr val="white"/>
                </a:solidFill>
                <a:latin typeface="Calibri" panose="020F0502020204030204"/>
              </a:rPr>
              <a:t>Algorithm</a:t>
            </a:r>
            <a:endParaRPr lang="zh-TW" altLang="en-US" sz="3200" dirty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400" dirty="0" err="1" smtClean="0">
                    <a:latin typeface="+mn-lt"/>
                  </a:rPr>
                  <a:t>Kruskal’s</a:t>
                </a:r>
                <a:r>
                  <a:rPr lang="en-US" altLang="zh-TW" sz="2400" dirty="0" smtClean="0">
                    <a:latin typeface="+mn-lt"/>
                  </a:rPr>
                  <a:t> algorithm</a:t>
                </a:r>
                <a:r>
                  <a:rPr lang="zh-TW" altLang="en-US" sz="2400" dirty="0" smtClean="0">
                    <a:latin typeface="+mn-lt"/>
                  </a:rPr>
                  <a:t> 一開始是一個有 </a:t>
                </a:r>
                <a:r>
                  <a:rPr lang="en-US" altLang="zh-TW" sz="2400" dirty="0" smtClean="0">
                    <a:latin typeface="+mn-lt"/>
                  </a:rPr>
                  <a:t>n trees </a:t>
                </a:r>
                <a:r>
                  <a:rPr lang="zh-TW" altLang="en-US" sz="2400" dirty="0" smtClean="0">
                    <a:latin typeface="+mn-lt"/>
                  </a:rPr>
                  <a:t>的 </a:t>
                </a:r>
                <a:r>
                  <a:rPr lang="en-US" altLang="zh-TW" sz="2400" dirty="0" smtClean="0">
                    <a:latin typeface="+mn-lt"/>
                  </a:rPr>
                  <a:t>forest, </a:t>
                </a:r>
                <a:r>
                  <a:rPr lang="zh-TW" altLang="en-US" sz="2400" dirty="0" smtClean="0">
                    <a:latin typeface="+mn-lt"/>
                  </a:rPr>
                  <a:t>一直加邊直到形成 </a:t>
                </a:r>
                <a:r>
                  <a:rPr lang="en-US" altLang="zh-TW" sz="2400" dirty="0" smtClean="0">
                    <a:latin typeface="+mn-lt"/>
                  </a:rPr>
                  <a:t>a tree, </a:t>
                </a:r>
                <a:r>
                  <a:rPr lang="zh-TW" altLang="en-US" sz="2400" dirty="0" smtClean="0">
                    <a:latin typeface="+mn-lt"/>
                  </a:rPr>
                  <a:t>必須做 </a:t>
                </a:r>
                <a:r>
                  <a:rPr lang="en-US" altLang="zh-TW" sz="2400" dirty="0" smtClean="0">
                    <a:latin typeface="+mn-lt"/>
                  </a:rPr>
                  <a:t>sorting.</a:t>
                </a:r>
              </a:p>
              <a:p>
                <a:r>
                  <a:rPr lang="en-US" altLang="zh-TW" sz="2400" dirty="0" smtClean="0">
                    <a:latin typeface="+mn-lt"/>
                  </a:rPr>
                  <a:t>Prim’s algorithm </a:t>
                </a:r>
                <a:r>
                  <a:rPr lang="zh-TW" altLang="en-US" sz="2400" dirty="0" smtClean="0">
                    <a:latin typeface="+mn-lt"/>
                  </a:rPr>
                  <a:t>則是自始至終都只有 </a:t>
                </a:r>
                <a:r>
                  <a:rPr lang="en-US" altLang="zh-TW" sz="2400" dirty="0" smtClean="0">
                    <a:latin typeface="+mn-lt"/>
                  </a:rPr>
                  <a:t>one tree, </a:t>
                </a:r>
                <a:r>
                  <a:rPr lang="zh-TW" altLang="en-US" sz="2400" dirty="0" smtClean="0">
                    <a:latin typeface="+mn-lt"/>
                  </a:rPr>
                  <a:t>但 </a:t>
                </a:r>
                <a:r>
                  <a:rPr lang="en-US" altLang="zh-TW" sz="2400" dirty="0" smtClean="0">
                    <a:latin typeface="+mn-lt"/>
                  </a:rPr>
                  <a:t>tree </a:t>
                </a:r>
                <a:r>
                  <a:rPr lang="zh-TW" altLang="en-US" sz="2400" dirty="0" smtClean="0">
                    <a:latin typeface="+mn-lt"/>
                  </a:rPr>
                  <a:t>中的點數一直增加，直到 </a:t>
                </a:r>
                <a:r>
                  <a:rPr lang="en-US" altLang="zh-TW" sz="2400" dirty="0" smtClean="0">
                    <a:latin typeface="+mn-lt"/>
                  </a:rPr>
                  <a:t>n vertices </a:t>
                </a:r>
                <a:r>
                  <a:rPr lang="zh-TW" altLang="en-US" sz="2400" dirty="0" smtClean="0">
                    <a:latin typeface="+mn-lt"/>
                  </a:rPr>
                  <a:t>全在裡面。</a:t>
                </a:r>
                <a:endParaRPr lang="en-US" altLang="zh-TW" sz="2400" dirty="0" smtClean="0">
                  <a:latin typeface="+mn-lt"/>
                </a:endParaRPr>
              </a:p>
              <a:p>
                <a:r>
                  <a:rPr lang="en-US" altLang="zh-TW" sz="2400" dirty="0" smtClean="0">
                    <a:latin typeface="+mn-lt"/>
                  </a:rPr>
                  <a:t>Prim’s algorithm:</a:t>
                </a:r>
                <a:r>
                  <a:rPr lang="zh-TW" altLang="en-US" sz="2400" dirty="0" smtClean="0">
                    <a:latin typeface="+mn-lt"/>
                  </a:rPr>
                  <a:t>由任一點開始，令</a:t>
                </a:r>
                <a:r>
                  <a:rPr lang="en-US" altLang="zh-TW" sz="2400" dirty="0" smtClean="0">
                    <a:latin typeface="+mn-lt"/>
                  </a:rPr>
                  <a:t>T</a:t>
                </a:r>
                <a:r>
                  <a:rPr lang="zh-TW" altLang="en-US" sz="2400" dirty="0" smtClean="0">
                    <a:latin typeface="+mn-lt"/>
                  </a:rPr>
                  <a:t> </a:t>
                </a:r>
                <a:r>
                  <a:rPr lang="en-US" altLang="zh-TW" sz="2400" dirty="0" smtClean="0">
                    <a:latin typeface="+mn-lt"/>
                  </a:rPr>
                  <a:t>=</a:t>
                </a:r>
                <a:r>
                  <a:rPr lang="zh-TW" altLang="en-US" sz="2400" dirty="0" smtClean="0">
                    <a:latin typeface="+mn-lt"/>
                  </a:rPr>
                  <a:t> </a:t>
                </a:r>
                <a:r>
                  <a:rPr lang="en-US" altLang="zh-TW" sz="2400" dirty="0" smtClean="0">
                    <a:latin typeface="+mn-lt"/>
                  </a:rPr>
                  <a:t>{</a:t>
                </a:r>
                <a:r>
                  <a:rPr lang="zh-TW" altLang="en-US" sz="2400" dirty="0" smtClean="0">
                    <a:latin typeface="+mn-lt"/>
                  </a:rPr>
                  <a:t>此點</a:t>
                </a:r>
                <a:r>
                  <a:rPr lang="en-US" altLang="zh-TW" sz="2400" dirty="0" smtClean="0">
                    <a:latin typeface="+mn-lt"/>
                  </a:rPr>
                  <a:t>}.</a:t>
                </a:r>
              </a:p>
              <a:p>
                <a:r>
                  <a:rPr lang="en-US" altLang="zh-TW" sz="2400" dirty="0" smtClean="0">
                    <a:latin typeface="+mn-lt"/>
                  </a:rPr>
                  <a:t>Prim’s algorithm </a:t>
                </a:r>
                <a:r>
                  <a:rPr lang="zh-TW" altLang="en-US" sz="2400" dirty="0" smtClean="0">
                    <a:latin typeface="+mn-lt"/>
                  </a:rPr>
                  <a:t>用到的 </a:t>
                </a:r>
                <a:r>
                  <a:rPr lang="en-US" altLang="zh-TW" sz="2400" dirty="0" smtClean="0">
                    <a:latin typeface="+mn-lt"/>
                  </a:rPr>
                  <a:t>greedy method</a:t>
                </a:r>
                <a:r>
                  <a:rPr lang="zh-TW" altLang="en-US" sz="2400" dirty="0" smtClean="0">
                    <a:latin typeface="+mn-lt"/>
                  </a:rPr>
                  <a:t> 是</a:t>
                </a:r>
                <a:r>
                  <a:rPr lang="en-US" altLang="zh-TW" sz="2400" dirty="0" smtClean="0">
                    <a:latin typeface="+mn-lt"/>
                  </a:rPr>
                  <a:t>:</a:t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zh-TW" altLang="en-US" sz="2400" dirty="0" smtClean="0">
                    <a:latin typeface="+mn-lt"/>
                  </a:rPr>
                  <a:t>每次由連接著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sz="2400" dirty="0" smtClean="0">
                    <a:latin typeface="+mn-lt"/>
                  </a:rPr>
                  <a:t>T</a:t>
                </a:r>
                <a:r>
                  <a:rPr lang="zh-TW" altLang="en-US" sz="2400" dirty="0" smtClean="0">
                    <a:latin typeface="+mn-lt"/>
                  </a:rPr>
                  <a:t> 與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altLang="zh-TW" sz="2400" dirty="0" smtClean="0">
                    <a:latin typeface="+mn-lt"/>
                  </a:rPr>
                  <a:t>T</a:t>
                </a:r>
                <a:r>
                  <a:rPr lang="zh-TW" altLang="en-US" sz="2400" dirty="0" smtClean="0">
                    <a:latin typeface="+mn-lt"/>
                  </a:rPr>
                  <a:t> 之點的邊中，選出 </a:t>
                </a:r>
                <a:r>
                  <a:rPr lang="en-US" altLang="zh-TW" sz="2400" dirty="0" smtClean="0">
                    <a:latin typeface="+mn-lt"/>
                  </a:rPr>
                  <a:t>cost</a:t>
                </a:r>
                <a:r>
                  <a:rPr lang="zh-TW" altLang="en-US" sz="2400" dirty="0" smtClean="0">
                    <a:latin typeface="+mn-lt"/>
                  </a:rPr>
                  <a:t> 最小者，加到 </a:t>
                </a:r>
                <a:r>
                  <a:rPr lang="en-US" altLang="zh-TW" sz="2400" dirty="0" smtClean="0">
                    <a:latin typeface="+mn-lt"/>
                  </a:rPr>
                  <a:t>T</a:t>
                </a:r>
                <a:r>
                  <a:rPr lang="zh-TW" altLang="en-US" sz="2400" dirty="0" smtClean="0">
                    <a:latin typeface="+mn-lt"/>
                  </a:rPr>
                  <a:t> 中，</a:t>
                </a:r>
                <a:r>
                  <a:rPr lang="en-US" altLang="zh-TW" sz="2400" dirty="0" smtClean="0">
                    <a:latin typeface="+mn-lt"/>
                  </a:rPr>
                  <a:t>(</a:t>
                </a:r>
                <a:r>
                  <a:rPr lang="zh-TW" altLang="en-US" sz="2400" dirty="0" smtClean="0">
                    <a:latin typeface="+mn-lt"/>
                  </a:rPr>
                  <a:t>不必擔 心 </a:t>
                </a:r>
                <a:r>
                  <a:rPr lang="en-US" altLang="zh-TW" sz="2400" dirty="0" smtClean="0">
                    <a:latin typeface="+mn-lt"/>
                  </a:rPr>
                  <a:t>cycle </a:t>
                </a:r>
                <a:r>
                  <a:rPr lang="zh-TW" altLang="en-US" sz="2400" dirty="0" smtClean="0">
                    <a:latin typeface="+mn-lt"/>
                  </a:rPr>
                  <a:t>，因為不可能 </a:t>
                </a:r>
                <a:r>
                  <a:rPr lang="en-US" altLang="zh-TW" sz="2400" dirty="0" smtClean="0">
                    <a:solidFill>
                      <a:srgbClr val="00B0F0"/>
                    </a:solidFill>
                    <a:latin typeface="+mn-lt"/>
                  </a:rPr>
                  <a:t>why?</a:t>
                </a:r>
                <a:r>
                  <a:rPr lang="en-US" altLang="zh-TW" sz="2400" dirty="0" smtClean="0">
                    <a:latin typeface="+mn-lt"/>
                  </a:rPr>
                  <a:t>) </a:t>
                </a:r>
                <a:r>
                  <a:rPr lang="zh-TW" altLang="en-US" sz="2400" dirty="0" smtClean="0">
                    <a:latin typeface="+mn-lt"/>
                  </a:rPr>
                  <a:t>直到 </a:t>
                </a:r>
                <a:r>
                  <a:rPr lang="en-US" altLang="zh-TW" sz="2400" dirty="0" smtClean="0">
                    <a:latin typeface="+mn-lt"/>
                  </a:rPr>
                  <a:t>T</a:t>
                </a:r>
                <a:r>
                  <a:rPr lang="zh-TW" altLang="en-US" sz="2400" dirty="0" smtClean="0">
                    <a:latin typeface="+mn-lt"/>
                  </a:rPr>
                  <a:t> 有 </a:t>
                </a:r>
                <a:r>
                  <a:rPr lang="en-US" altLang="zh-TW" sz="2400" dirty="0" smtClean="0">
                    <a:latin typeface="+mn-lt"/>
                  </a:rPr>
                  <a:t>n-1 </a:t>
                </a:r>
                <a:r>
                  <a:rPr lang="zh-TW" altLang="en-US" sz="2400" dirty="0" smtClean="0">
                    <a:latin typeface="+mn-lt"/>
                  </a:rPr>
                  <a:t>個 </a:t>
                </a:r>
                <a:r>
                  <a:rPr lang="en-US" altLang="zh-TW" sz="2400" dirty="0" smtClean="0">
                    <a:latin typeface="+mn-lt"/>
                  </a:rPr>
                  <a:t>edges</a:t>
                </a:r>
                <a:r>
                  <a:rPr lang="zh-TW" altLang="en-US" sz="2400" dirty="0" smtClean="0">
                    <a:latin typeface="+mn-lt"/>
                  </a:rPr>
                  <a:t> </a:t>
                </a:r>
                <a:r>
                  <a:rPr lang="zh-TW" altLang="en-US" sz="2400" dirty="0">
                    <a:latin typeface="+mn-lt"/>
                  </a:rPr>
                  <a:t>為止</a:t>
                </a:r>
                <a:r>
                  <a:rPr lang="zh-TW" altLang="en-US" sz="2400" dirty="0" smtClean="0">
                    <a:latin typeface="+mn-lt"/>
                  </a:rPr>
                  <a:t>。</a:t>
                </a:r>
                <a:r>
                  <a:rPr lang="en-US" altLang="zh-TW" sz="2400" dirty="0" smtClean="0">
                    <a:latin typeface="+mn-lt"/>
                  </a:rPr>
                  <a:t>(</a:t>
                </a:r>
                <a:r>
                  <a:rPr lang="zh-TW" altLang="en-US" sz="2400" dirty="0" smtClean="0">
                    <a:latin typeface="+mn-lt"/>
                  </a:rPr>
                  <a:t>每次只加一個邊</a:t>
                </a:r>
                <a:r>
                  <a:rPr lang="en-US" altLang="zh-TW" sz="2400" dirty="0" smtClean="0">
                    <a:latin typeface="+mn-lt"/>
                  </a:rPr>
                  <a:t>)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  <a:blipFill>
                <a:blip r:embed="rId2"/>
                <a:stretch>
                  <a:fillRect l="-812" t="-2280" r="-1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84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 smtClean="0">
                <a:solidFill>
                  <a:prstClr val="white"/>
                </a:solidFill>
                <a:latin typeface="Calibri" panose="020F0502020204030204"/>
              </a:rPr>
              <a:t>Prim’s </a:t>
            </a:r>
            <a:r>
              <a:rPr lang="en-US" altLang="zh-TW" sz="4800" dirty="0">
                <a:solidFill>
                  <a:prstClr val="white"/>
                </a:solidFill>
                <a:latin typeface="Calibri" panose="020F0502020204030204"/>
              </a:rPr>
              <a:t>Algorithm</a:t>
            </a:r>
            <a:endParaRPr lang="zh-TW" altLang="en-US" sz="3200" dirty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400" dirty="0" smtClean="0">
                    <a:latin typeface="+mn-lt"/>
                  </a:rPr>
                  <a:t>//</a:t>
                </a:r>
                <a:r>
                  <a:rPr lang="zh-TW" altLang="en-US" sz="2400" dirty="0" smtClean="0">
                    <a:latin typeface="+mn-lt"/>
                  </a:rPr>
                  <a:t> </a:t>
                </a:r>
                <a:r>
                  <a:rPr lang="en-US" altLang="zh-TW" sz="2400" dirty="0" smtClean="0">
                    <a:latin typeface="+mn-lt"/>
                  </a:rPr>
                  <a:t>Assume that G has at least one vertex</a:t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en-US" altLang="zh-TW" sz="2400" dirty="0" smtClean="0">
                    <a:latin typeface="+mn-lt"/>
                  </a:rPr>
                  <a:t>TV = {0};   //start with vertex 0 and no edges</a:t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en-US" altLang="zh-TW" sz="2400" dirty="0" smtClean="0">
                    <a:latin typeface="+mn-lt"/>
                  </a:rPr>
                  <a:t>for(</a:t>
                </a:r>
                <a:r>
                  <a:rPr lang="en-US" altLang="zh-TW" sz="2400" dirty="0" smtClean="0">
                    <a:solidFill>
                      <a:prstClr val="white"/>
                    </a:solidFill>
                    <a:latin typeface="Calibri" panose="020F0502020204030204"/>
                  </a:rPr>
                  <a:t>T =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TW" sz="2400" dirty="0" smtClean="0">
                    <a:latin typeface="+mn-lt"/>
                  </a:rPr>
                  <a:t>;T contains fewer than n-1 </a:t>
                </a:r>
                <a:r>
                  <a:rPr lang="en-US" altLang="zh-TW" sz="2400" dirty="0" err="1" smtClean="0">
                    <a:latin typeface="+mn-lt"/>
                  </a:rPr>
                  <a:t>edges;add</a:t>
                </a:r>
                <a:r>
                  <a:rPr lang="en-US" altLang="zh-TW" sz="2400" dirty="0" smtClean="0">
                    <a:latin typeface="+mn-lt"/>
                  </a:rPr>
                  <a:t> (</a:t>
                </a:r>
                <a:r>
                  <a:rPr lang="en-US" altLang="zh-TW" sz="2400" dirty="0" err="1" smtClean="0">
                    <a:latin typeface="+mn-lt"/>
                  </a:rPr>
                  <a:t>u,v</a:t>
                </a:r>
                <a:r>
                  <a:rPr lang="en-US" altLang="zh-TW" sz="2400" dirty="0" smtClean="0">
                    <a:latin typeface="+mn-lt"/>
                  </a:rPr>
                  <a:t>) to T){</a:t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en-US" altLang="zh-TW" sz="2400" dirty="0" smtClean="0">
                    <a:latin typeface="+mn-lt"/>
                  </a:rPr>
                  <a:t>	Let (</a:t>
                </a:r>
                <a:r>
                  <a:rPr lang="en-US" altLang="zh-TW" sz="2400" dirty="0" err="1" smtClean="0">
                    <a:latin typeface="+mn-lt"/>
                  </a:rPr>
                  <a:t>u,v</a:t>
                </a:r>
                <a:r>
                  <a:rPr lang="en-US" altLang="zh-TW" sz="2400" dirty="0" smtClean="0">
                    <a:latin typeface="+mn-lt"/>
                  </a:rPr>
                  <a:t>) be a least-cost edge such that u</a:t>
                </a:r>
                <a14:m>
                  <m:oMath xmlns:m="http://schemas.openxmlformats.org/officeDocument/2006/math">
                    <m:r>
                      <a:rPr lang="zh-TW" altLang="en-US" sz="24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sz="2400" dirty="0" smtClean="0">
                    <a:solidFill>
                      <a:prstClr val="white"/>
                    </a:solidFill>
                    <a:latin typeface="Calibri" panose="020F0502020204030204"/>
                  </a:rPr>
                  <a:t>TV and v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altLang="zh-TW" sz="2400" dirty="0" smtClean="0">
                    <a:solidFill>
                      <a:prstClr val="white"/>
                    </a:solidFill>
                    <a:latin typeface="Calibri" panose="020F0502020204030204"/>
                  </a:rPr>
                  <a:t>TV;</a:t>
                </a:r>
                <a:br>
                  <a:rPr lang="en-US" altLang="zh-TW" sz="2400" dirty="0" smtClean="0">
                    <a:solidFill>
                      <a:prstClr val="white"/>
                    </a:solidFill>
                    <a:latin typeface="Calibri" panose="020F0502020204030204"/>
                  </a:rPr>
                </a:br>
                <a:r>
                  <a:rPr lang="en-US" altLang="zh-TW" sz="2400" dirty="0" smtClean="0">
                    <a:solidFill>
                      <a:prstClr val="white"/>
                    </a:solidFill>
                    <a:latin typeface="Calibri" panose="020F0502020204030204"/>
                  </a:rPr>
                  <a:t>	if (there is no such edge) break;</a:t>
                </a:r>
                <a:br>
                  <a:rPr lang="en-US" altLang="zh-TW" sz="2400" dirty="0" smtClean="0">
                    <a:solidFill>
                      <a:prstClr val="white"/>
                    </a:solidFill>
                    <a:latin typeface="Calibri" panose="020F0502020204030204"/>
                  </a:rPr>
                </a:br>
                <a:r>
                  <a:rPr lang="en-US" altLang="zh-TW" sz="2400" dirty="0" smtClean="0">
                    <a:solidFill>
                      <a:prstClr val="white"/>
                    </a:solidFill>
                    <a:latin typeface="Calibri" panose="020F0502020204030204"/>
                  </a:rPr>
                  <a:t>	add v to TV;</a:t>
                </a:r>
                <a:r>
                  <a:rPr lang="en-US" altLang="zh-TW" sz="2400" dirty="0" smtClean="0">
                    <a:latin typeface="+mn-lt"/>
                  </a:rPr>
                  <a:t/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en-US" altLang="zh-TW" sz="2400" dirty="0" smtClean="0">
                    <a:latin typeface="+mn-lt"/>
                  </a:rPr>
                  <a:t>}</a:t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en-US" altLang="zh-TW" sz="2400" dirty="0" smtClean="0">
                    <a:latin typeface="+mn-lt"/>
                  </a:rPr>
                  <a:t>if (T contains fewer than n-1 edges) </a:t>
                </a:r>
                <a:r>
                  <a:rPr lang="en-US" altLang="zh-TW" sz="2400" dirty="0" err="1" smtClean="0">
                    <a:latin typeface="+mn-lt"/>
                  </a:rPr>
                  <a:t>cout</a:t>
                </a:r>
                <a:r>
                  <a:rPr lang="en-US" altLang="zh-TW" sz="2400" dirty="0" smtClean="0">
                    <a:latin typeface="+mn-lt"/>
                  </a:rPr>
                  <a:t> &lt;&lt; “no spanning tree” &lt;&lt; </a:t>
                </a:r>
                <a:r>
                  <a:rPr lang="en-US" altLang="zh-TW" sz="2400" dirty="0" err="1" smtClean="0">
                    <a:latin typeface="+mn-lt"/>
                  </a:rPr>
                  <a:t>endl</a:t>
                </a:r>
                <a:r>
                  <a:rPr lang="en-US" altLang="zh-TW" sz="2400" dirty="0" smtClean="0">
                    <a:latin typeface="+mn-lt"/>
                  </a:rPr>
                  <a:t>;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  <a:blipFill>
                <a:blip r:embed="rId2"/>
                <a:stretch>
                  <a:fillRect l="-812" t="-21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455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 smtClean="0">
                <a:solidFill>
                  <a:prstClr val="white"/>
                </a:solidFill>
                <a:latin typeface="Calibri" panose="020F0502020204030204"/>
              </a:rPr>
              <a:t>Prim’s </a:t>
            </a:r>
            <a:r>
              <a:rPr lang="en-US" altLang="zh-TW" sz="4800" dirty="0">
                <a:solidFill>
                  <a:prstClr val="white"/>
                </a:solidFill>
                <a:latin typeface="Calibri" panose="020F0502020204030204"/>
              </a:rPr>
              <a:t>Algorithm</a:t>
            </a:r>
            <a:endParaRPr lang="zh-TW" altLang="en-US" sz="3200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4474" y="1758244"/>
            <a:ext cx="6323053" cy="492518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66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r>
              <a:rPr lang="en-US" altLang="zh-TW" sz="4800" dirty="0"/>
              <a:t>A</a:t>
            </a:r>
            <a:r>
              <a:rPr lang="en-US" altLang="zh-TW" sz="4800" dirty="0" smtClean="0"/>
              <a:t>djacency Matrix </a:t>
            </a:r>
            <a:r>
              <a:rPr lang="zh-TW" altLang="en-US" sz="4800" dirty="0" smtClean="0"/>
              <a:t>相鄰矩陣</a:t>
            </a:r>
            <a:endParaRPr lang="en-US" altLang="zh-TW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8786"/>
                <a:ext cx="4606636" cy="4013791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>
                    <a:latin typeface="+mn-lt"/>
                  </a:rPr>
                  <a:t>Adjacency matrix</a:t>
                </a:r>
                <a:r>
                  <a:rPr lang="zh-TW" altLang="en-US" dirty="0" smtClean="0">
                    <a:latin typeface="+mn-lt"/>
                  </a:rPr>
                  <a:t> </a:t>
                </a:r>
                <a:r>
                  <a:rPr lang="en-US" altLang="zh-TW" dirty="0" smtClean="0">
                    <a:latin typeface="+mn-lt"/>
                  </a:rPr>
                  <a:t>is an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 smtClean="0">
                    <a:latin typeface="+mn-lt"/>
                  </a:rPr>
                  <a:t> matrix, say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TW" i="1" dirty="0" smtClean="0">
                    <a:latin typeface="+mn-lt"/>
                  </a:rPr>
                  <a:t>, </a:t>
                </a:r>
                <a:r>
                  <a:rPr lang="en-US" altLang="zh-TW" dirty="0" smtClean="0">
                    <a:latin typeface="+mn-l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dirty="0" smtClean="0">
                    <a:latin typeface="+mn-lt"/>
                  </a:rPr>
                  <a:t> </a:t>
                </a:r>
                <a:r>
                  <a:rPr lang="en-US" altLang="zh-TW" dirty="0" err="1" smtClean="0">
                    <a:latin typeface="+mn-lt"/>
                  </a:rPr>
                  <a:t>iff</a:t>
                </a:r>
                <a:r>
                  <a:rPr lang="en-US" altLang="zh-TW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>
                    <a:latin typeface="+mn-lt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>
                    <a:latin typeface="+mn-lt"/>
                  </a:rPr>
                  <a:t> for a digraph).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8786"/>
                <a:ext cx="4606636" cy="4013791"/>
              </a:xfrm>
              <a:blipFill>
                <a:blip r:embed="rId2"/>
                <a:stretch>
                  <a:fillRect l="-2384" t="-25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627" y="1832182"/>
            <a:ext cx="6265831" cy="484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7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 smtClean="0">
                <a:solidFill>
                  <a:prstClr val="white"/>
                </a:solidFill>
                <a:latin typeface="Calibri" panose="020F0502020204030204"/>
              </a:rPr>
              <a:t>Prim’s </a:t>
            </a:r>
            <a:r>
              <a:rPr lang="en-US" altLang="zh-TW" sz="4800" dirty="0">
                <a:solidFill>
                  <a:prstClr val="white"/>
                </a:solidFill>
                <a:latin typeface="Calibri" panose="020F0502020204030204"/>
              </a:rPr>
              <a:t>Algorithm</a:t>
            </a:r>
            <a:endParaRPr lang="zh-TW" altLang="en-US" sz="3200" dirty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400" dirty="0" smtClean="0">
                    <a:solidFill>
                      <a:prstClr val="white"/>
                    </a:solidFill>
                    <a:latin typeface="Calibri" panose="020F0502020204030204"/>
                  </a:rPr>
                  <a:t>Prim’s algorithm </a:t>
                </a:r>
                <a:r>
                  <a:rPr lang="zh-TW" altLang="en-US" sz="2400" dirty="0" smtClean="0">
                    <a:solidFill>
                      <a:prstClr val="white"/>
                    </a:solidFill>
                    <a:latin typeface="Calibri" panose="020F0502020204030204"/>
                  </a:rPr>
                  <a:t>花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TW" sz="240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4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24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 dirty="0" smtClean="0">
                    <a:solidFill>
                      <a:prstClr val="white"/>
                    </a:solidFill>
                    <a:latin typeface="Calibri" panose="020F0502020204030204"/>
                  </a:rPr>
                  <a:t> </a:t>
                </a:r>
                <a:r>
                  <a:rPr lang="en-US" altLang="zh-TW" sz="2400" dirty="0" smtClean="0">
                    <a:solidFill>
                      <a:prstClr val="white"/>
                    </a:solidFill>
                    <a:latin typeface="Calibri" panose="020F0502020204030204"/>
                  </a:rPr>
                  <a:t>time.</a:t>
                </a:r>
              </a:p>
              <a:p>
                <a:endParaRPr lang="en-US" altLang="zh-TW" sz="2400" dirty="0">
                  <a:solidFill>
                    <a:prstClr val="white"/>
                  </a:solidFill>
                  <a:latin typeface="Calibri" panose="020F0502020204030204"/>
                </a:endParaRPr>
              </a:p>
              <a:p>
                <a:r>
                  <a:rPr lang="zh-TW" altLang="en-US" sz="2400" dirty="0">
                    <a:solidFill>
                      <a:prstClr val="white"/>
                    </a:solidFill>
                    <a:latin typeface="Calibri" panose="020F0502020204030204"/>
                  </a:rPr>
                  <a:t>比較</a:t>
                </a:r>
                <a:r>
                  <a:rPr lang="en-US" altLang="zh-TW" sz="2400" dirty="0" smtClean="0">
                    <a:solidFill>
                      <a:prstClr val="white"/>
                    </a:solidFill>
                    <a:latin typeface="Calibri" panose="020F0502020204030204"/>
                  </a:rPr>
                  <a:t>:</a:t>
                </a:r>
              </a:p>
              <a:p>
                <a:r>
                  <a:rPr lang="en-US" altLang="zh-TW" sz="2400" dirty="0" err="1">
                    <a:solidFill>
                      <a:prstClr val="white"/>
                    </a:solidFill>
                    <a:latin typeface="Calibri" panose="020F0502020204030204"/>
                  </a:rPr>
                  <a:t>Kruskal’s</a:t>
                </a:r>
                <a:r>
                  <a:rPr lang="en-US" altLang="zh-TW" sz="2400" dirty="0">
                    <a:solidFill>
                      <a:prstClr val="white"/>
                    </a:solidFill>
                    <a:latin typeface="Calibri" panose="020F0502020204030204"/>
                  </a:rPr>
                  <a:t> algorithm</a:t>
                </a:r>
                <a:r>
                  <a:rPr lang="zh-TW" altLang="en-US" sz="2400" dirty="0" smtClean="0">
                    <a:solidFill>
                      <a:prstClr val="white"/>
                    </a:solidFill>
                    <a:latin typeface="Calibri" panose="020F0502020204030204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TW" sz="24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𝑒𝑙𝑜𝑔𝑒</m:t>
                    </m:r>
                    <m:r>
                      <a:rPr lang="en-US" altLang="zh-TW" sz="24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 dirty="0" smtClean="0">
                    <a:solidFill>
                      <a:prstClr val="white"/>
                    </a:solidFill>
                    <a:latin typeface="Calibri" panose="020F0502020204030204"/>
                  </a:rPr>
                  <a:t> </a:t>
                </a:r>
                <a:r>
                  <a:rPr lang="en-US" altLang="zh-TW" sz="2400" dirty="0" smtClean="0">
                    <a:solidFill>
                      <a:prstClr val="white"/>
                    </a:solidFill>
                    <a:latin typeface="Calibri" panose="020F0502020204030204"/>
                  </a:rPr>
                  <a:t>time </a:t>
                </a:r>
                <a:r>
                  <a:rPr lang="zh-TW" altLang="en-US" sz="2400" dirty="0" smtClean="0">
                    <a:solidFill>
                      <a:prstClr val="white"/>
                    </a:solidFill>
                    <a:latin typeface="Calibri" panose="020F0502020204030204"/>
                  </a:rPr>
                  <a:t>  適合 </a:t>
                </a:r>
                <a:r>
                  <a:rPr lang="en-US" altLang="zh-TW" sz="2400" dirty="0" smtClean="0">
                    <a:solidFill>
                      <a:prstClr val="white"/>
                    </a:solidFill>
                    <a:latin typeface="Calibri" panose="020F0502020204030204"/>
                  </a:rPr>
                  <a:t>e</a:t>
                </a:r>
                <a:r>
                  <a:rPr lang="zh-TW" altLang="en-US" sz="2400" dirty="0" smtClean="0">
                    <a:solidFill>
                      <a:prstClr val="white"/>
                    </a:solidFill>
                    <a:latin typeface="Calibri" panose="020F0502020204030204"/>
                  </a:rPr>
                  <a:t> 小</a:t>
                </a:r>
                <a:endParaRPr lang="en-US" altLang="zh-TW" sz="2400" dirty="0" smtClean="0">
                  <a:solidFill>
                    <a:prstClr val="white"/>
                  </a:solidFill>
                  <a:latin typeface="Calibri" panose="020F0502020204030204"/>
                </a:endParaRPr>
              </a:p>
              <a:p>
                <a:r>
                  <a:rPr lang="en-US" altLang="zh-TW" sz="2400" dirty="0" smtClean="0">
                    <a:solidFill>
                      <a:prstClr val="white"/>
                    </a:solidFill>
                    <a:latin typeface="Calibri" panose="020F0502020204030204"/>
                  </a:rPr>
                  <a:t>Prim’s algorithm</a:t>
                </a:r>
                <a:r>
                  <a:rPr lang="zh-TW" altLang="en-US" sz="2400" dirty="0" smtClean="0">
                    <a:solidFill>
                      <a:prstClr val="white"/>
                    </a:solidFill>
                    <a:latin typeface="Calibri" panose="020F0502020204030204"/>
                  </a:rPr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TW" sz="24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4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24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 smtClean="0">
                    <a:latin typeface="+mn-lt"/>
                  </a:rPr>
                  <a:t> time          </a:t>
                </a:r>
                <a:r>
                  <a:rPr lang="zh-TW" altLang="en-US" sz="2400" dirty="0" smtClean="0">
                    <a:latin typeface="+mn-lt"/>
                  </a:rPr>
                  <a:t>適合 </a:t>
                </a:r>
                <a:r>
                  <a:rPr lang="en-US" altLang="zh-TW" sz="2400" dirty="0" smtClean="0">
                    <a:latin typeface="+mn-lt"/>
                  </a:rPr>
                  <a:t>e</a:t>
                </a:r>
                <a:r>
                  <a:rPr lang="zh-TW" altLang="en-US" sz="2400" dirty="0" smtClean="0">
                    <a:latin typeface="+mn-lt"/>
                  </a:rPr>
                  <a:t> 大</a:t>
                </a:r>
                <a:endParaRPr lang="en-US" altLang="zh-TW" sz="2400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  <a:blipFill>
                <a:blip r:embed="rId2"/>
                <a:stretch>
                  <a:fillRect l="-812" t="-22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012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1"/>
            <a:ext cx="10942982" cy="981730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 err="1" smtClean="0">
                <a:solidFill>
                  <a:prstClr val="white"/>
                </a:solidFill>
                <a:latin typeface="Calibri" panose="020F0502020204030204"/>
              </a:rPr>
              <a:t>Sollin’s</a:t>
            </a:r>
            <a:r>
              <a:rPr lang="en-US" altLang="zh-TW" sz="4800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sz="4800" dirty="0">
                <a:solidFill>
                  <a:prstClr val="white"/>
                </a:solidFill>
                <a:latin typeface="Calibri" panose="020F0502020204030204"/>
              </a:rPr>
              <a:t>Algorithm</a:t>
            </a:r>
            <a:endParaRPr lang="zh-TW" altLang="en-US" sz="3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72356"/>
            <a:ext cx="10515600" cy="4490221"/>
          </a:xfrm>
        </p:spPr>
        <p:txBody>
          <a:bodyPr>
            <a:noAutofit/>
          </a:bodyPr>
          <a:lstStyle/>
          <a:p>
            <a:r>
              <a:rPr lang="zh-TW" altLang="en-US" sz="2400" dirty="0" smtClean="0">
                <a:latin typeface="+mn-lt"/>
              </a:rPr>
              <a:t>一開始每點都在 </a:t>
            </a:r>
            <a:r>
              <a:rPr lang="en-US" altLang="zh-TW" sz="2400" dirty="0" smtClean="0">
                <a:latin typeface="+mn-lt"/>
              </a:rPr>
              <a:t>a tree </a:t>
            </a:r>
            <a:r>
              <a:rPr lang="zh-TW" altLang="en-US" sz="2400" dirty="0" smtClean="0">
                <a:latin typeface="+mn-lt"/>
              </a:rPr>
              <a:t>中，因此是一個有 </a:t>
            </a:r>
            <a:r>
              <a:rPr lang="en-US" altLang="zh-TW" sz="2400" dirty="0" smtClean="0">
                <a:latin typeface="+mn-lt"/>
              </a:rPr>
              <a:t>n trees </a:t>
            </a:r>
            <a:r>
              <a:rPr lang="zh-TW" altLang="en-US" sz="2400" dirty="0" smtClean="0">
                <a:latin typeface="+mn-lt"/>
              </a:rPr>
              <a:t>的 </a:t>
            </a:r>
            <a:r>
              <a:rPr lang="en-US" altLang="zh-TW" sz="2400" dirty="0" smtClean="0">
                <a:latin typeface="+mn-lt"/>
              </a:rPr>
              <a:t>forest.</a:t>
            </a:r>
          </a:p>
          <a:p>
            <a:r>
              <a:rPr lang="zh-TW" altLang="en-US" sz="2400" dirty="0" smtClean="0">
                <a:latin typeface="+mn-lt"/>
              </a:rPr>
              <a:t>每個 </a:t>
            </a:r>
            <a:r>
              <a:rPr lang="en-US" altLang="zh-TW" sz="2400" dirty="0" smtClean="0">
                <a:latin typeface="+mn-lt"/>
              </a:rPr>
              <a:t>tree </a:t>
            </a:r>
            <a:r>
              <a:rPr lang="zh-TW" altLang="en-US" sz="2400" dirty="0" smtClean="0">
                <a:latin typeface="+mn-lt"/>
              </a:rPr>
              <a:t>找一個 </a:t>
            </a:r>
            <a:r>
              <a:rPr lang="en-US" altLang="zh-TW" sz="2400" dirty="0" smtClean="0">
                <a:latin typeface="+mn-lt"/>
              </a:rPr>
              <a:t>cost </a:t>
            </a:r>
            <a:r>
              <a:rPr lang="zh-TW" altLang="en-US" sz="2400" dirty="0" smtClean="0">
                <a:latin typeface="+mn-lt"/>
              </a:rPr>
              <a:t>最小的、且連向外面的 </a:t>
            </a:r>
            <a:r>
              <a:rPr lang="en-US" altLang="zh-TW" sz="2400" dirty="0" smtClean="0">
                <a:latin typeface="+mn-lt"/>
              </a:rPr>
              <a:t>edge.(</a:t>
            </a:r>
            <a:r>
              <a:rPr lang="en-US" altLang="zh-TW" sz="2400" dirty="0" err="1" smtClean="0">
                <a:latin typeface="+mn-lt"/>
              </a:rPr>
              <a:t>Sollin’s</a:t>
            </a:r>
            <a:r>
              <a:rPr lang="en-US" altLang="zh-TW" sz="2400" dirty="0" smtClean="0">
                <a:latin typeface="+mn-lt"/>
              </a:rPr>
              <a:t> algorithm </a:t>
            </a:r>
            <a:r>
              <a:rPr lang="zh-TW" altLang="en-US" sz="2400" dirty="0" smtClean="0">
                <a:latin typeface="+mn-lt"/>
              </a:rPr>
              <a:t>的 </a:t>
            </a:r>
            <a:r>
              <a:rPr lang="en-US" altLang="zh-TW" sz="2400" dirty="0" smtClean="0">
                <a:latin typeface="+mn-lt"/>
              </a:rPr>
              <a:t>greedy method)</a:t>
            </a:r>
          </a:p>
          <a:p>
            <a:r>
              <a:rPr lang="zh-TW" altLang="en-US" sz="2400" dirty="0">
                <a:latin typeface="+mn-lt"/>
              </a:rPr>
              <a:t>同一個邊可能</a:t>
            </a:r>
            <a:r>
              <a:rPr lang="zh-TW" altLang="en-US" sz="2400" dirty="0" smtClean="0">
                <a:latin typeface="+mn-lt"/>
              </a:rPr>
              <a:t>同時被兩個 </a:t>
            </a:r>
            <a:r>
              <a:rPr lang="en-US" altLang="zh-TW" sz="2400" dirty="0" smtClean="0">
                <a:latin typeface="+mn-lt"/>
              </a:rPr>
              <a:t>tree </a:t>
            </a:r>
            <a:r>
              <a:rPr lang="zh-TW" altLang="en-US" sz="2400" dirty="0" smtClean="0">
                <a:latin typeface="+mn-lt"/>
              </a:rPr>
              <a:t>選中，而且，當有數個邊的 </a:t>
            </a:r>
            <a:r>
              <a:rPr lang="en-US" altLang="zh-TW" sz="2400" dirty="0" smtClean="0">
                <a:latin typeface="+mn-lt"/>
              </a:rPr>
              <a:t>cost </a:t>
            </a:r>
            <a:r>
              <a:rPr lang="zh-TW" altLang="en-US" sz="2400" dirty="0" smtClean="0">
                <a:latin typeface="+mn-lt"/>
              </a:rPr>
              <a:t>相同時，兩個 </a:t>
            </a:r>
            <a:r>
              <a:rPr lang="en-US" altLang="zh-TW" sz="2400" dirty="0" smtClean="0">
                <a:latin typeface="+mn-lt"/>
              </a:rPr>
              <a:t>trees </a:t>
            </a:r>
            <a:r>
              <a:rPr lang="zh-TW" altLang="en-US" sz="2400" dirty="0" smtClean="0">
                <a:latin typeface="+mn-lt"/>
              </a:rPr>
              <a:t>可能選出不同的 </a:t>
            </a:r>
            <a:r>
              <a:rPr lang="en-US" altLang="zh-TW" sz="2400" dirty="0" smtClean="0">
                <a:latin typeface="+mn-lt"/>
              </a:rPr>
              <a:t>edges </a:t>
            </a:r>
            <a:r>
              <a:rPr lang="zh-TW" altLang="en-US" sz="2400" dirty="0" smtClean="0">
                <a:latin typeface="+mn-lt"/>
              </a:rPr>
              <a:t>來連接彼此，這些邊當中，只能留下一個。</a:t>
            </a:r>
            <a:endParaRPr lang="en-US" altLang="zh-TW" sz="2400" dirty="0" smtClean="0"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1267" b="2431"/>
          <a:stretch/>
        </p:blipFill>
        <p:spPr>
          <a:xfrm>
            <a:off x="1577192" y="3962400"/>
            <a:ext cx="9037617" cy="257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5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/>
              <a:t>Adjacency Matrix </a:t>
            </a:r>
            <a:r>
              <a:rPr lang="zh-TW" altLang="en-US" sz="4800" dirty="0"/>
              <a:t>相鄰矩陣</a:t>
            </a:r>
            <a:endParaRPr lang="zh-TW" altLang="en-US" sz="3200" dirty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</p:spPr>
            <p:txBody>
              <a:bodyPr>
                <a:noAutofit/>
              </a:bodyPr>
              <a:lstStyle/>
              <a:p>
                <a:r>
                  <a:rPr lang="zh-TW" altLang="en-US" sz="2400" dirty="0" smtClean="0">
                    <a:latin typeface="+mn-lt"/>
                  </a:rPr>
                  <a:t>對 </a:t>
                </a:r>
                <a:r>
                  <a:rPr lang="en-US" altLang="zh-TW" sz="2400" dirty="0" smtClean="0">
                    <a:latin typeface="+mn-lt"/>
                  </a:rPr>
                  <a:t>undirected graph </a:t>
                </a:r>
                <a:r>
                  <a:rPr lang="zh-TW" altLang="en-US" sz="2400" dirty="0" smtClean="0">
                    <a:latin typeface="+mn-lt"/>
                  </a:rPr>
                  <a:t>而言，</a:t>
                </a:r>
                <a:r>
                  <a:rPr lang="en-US" altLang="zh-TW" sz="2400" dirty="0" smtClean="0">
                    <a:latin typeface="+mn-lt"/>
                  </a:rPr>
                  <a:t>adjacency matrix </a:t>
                </a:r>
                <a:r>
                  <a:rPr lang="zh-TW" altLang="en-US" sz="2400" dirty="0" smtClean="0">
                    <a:latin typeface="+mn-lt"/>
                  </a:rPr>
                  <a:t>是對稱矩陣，因此也可以只存 </a:t>
                </a:r>
                <a:r>
                  <a:rPr lang="en-US" altLang="zh-TW" sz="2400" dirty="0" smtClean="0">
                    <a:latin typeface="+mn-lt"/>
                  </a:rPr>
                  <a:t>upper triangle </a:t>
                </a:r>
                <a:r>
                  <a:rPr lang="zh-TW" altLang="en-US" sz="2400" dirty="0" smtClean="0">
                    <a:latin typeface="+mn-lt"/>
                  </a:rPr>
                  <a:t>或 </a:t>
                </a:r>
                <a:r>
                  <a:rPr lang="en-US" altLang="zh-TW" sz="2400" dirty="0" smtClean="0">
                    <a:latin typeface="+mn-lt"/>
                  </a:rPr>
                  <a:t>lower triangle of the matrix.</a:t>
                </a:r>
              </a:p>
              <a:p>
                <a:r>
                  <a:rPr lang="en-US" altLang="zh-TW" sz="2400" dirty="0" smtClean="0">
                    <a:latin typeface="+mn-lt"/>
                  </a:rPr>
                  <a:t>adjacency matrix representation </a:t>
                </a:r>
                <a:r>
                  <a:rPr lang="zh-TW" altLang="en-US" sz="2400" dirty="0" smtClean="0">
                    <a:latin typeface="+mn-lt"/>
                  </a:rPr>
                  <a:t>的優點</a:t>
                </a:r>
                <a:r>
                  <a:rPr lang="zh-TW" altLang="en-US" sz="2400" dirty="0">
                    <a:latin typeface="+mn-lt"/>
                  </a:rPr>
                  <a:t>：</a:t>
                </a:r>
                <a:r>
                  <a:rPr lang="zh-TW" altLang="en-US" sz="2400" dirty="0" smtClean="0">
                    <a:latin typeface="+mn-lt"/>
                  </a:rPr>
                  <a:t>很容易得知</a:t>
                </a:r>
                <a:r>
                  <a:rPr lang="en-US" altLang="zh-TW" sz="2400" dirty="0" smtClean="0">
                    <a:latin typeface="+mn-lt"/>
                  </a:rPr>
                  <a:t/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zh-TW" altLang="en-US" sz="2400" dirty="0" smtClean="0">
                    <a:latin typeface="+mn-lt"/>
                  </a:rPr>
                  <a:t>是否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sz="2400" dirty="0" smtClean="0">
                    <a:latin typeface="+mn-lt"/>
                  </a:rPr>
                  <a:t/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en-US" altLang="zh-TW" sz="2400" dirty="0" smtClean="0">
                    <a:latin typeface="+mn-lt"/>
                  </a:rPr>
                  <a:t>degree of a vertex</a:t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en-US" altLang="zh-TW" sz="2400" dirty="0" smtClean="0">
                    <a:latin typeface="+mn-lt"/>
                  </a:rPr>
                  <a:t>in-degree of a vertex = column sum</a:t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en-US" altLang="zh-TW" sz="2400" dirty="0" smtClean="0">
                    <a:latin typeface="+mn-lt"/>
                  </a:rPr>
                  <a:t>out-degree of a vertex = row sum</a:t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en-US" altLang="zh-TW" sz="2400" dirty="0" smtClean="0">
                    <a:latin typeface="+mn-lt"/>
                  </a:rPr>
                  <a:t>the total number of edges</a:t>
                </a:r>
              </a:p>
              <a:p>
                <a:r>
                  <a:rPr lang="en-US" altLang="zh-TW" sz="2400" dirty="0">
                    <a:latin typeface="+mn-lt"/>
                  </a:rPr>
                  <a:t>adjacency matrix representation </a:t>
                </a:r>
                <a:r>
                  <a:rPr lang="zh-TW" altLang="en-US" sz="2400" dirty="0" smtClean="0"/>
                  <a:t>的缺點：</a:t>
                </a:r>
                <a:r>
                  <a:rPr lang="en-US" altLang="zh-TW" sz="2400" dirty="0"/>
                  <a:t/>
                </a:r>
                <a:br>
                  <a:rPr lang="en-US" altLang="zh-TW" sz="2400" dirty="0"/>
                </a:br>
                <a:r>
                  <a:rPr lang="zh-TW" altLang="en-US" sz="2400" dirty="0" smtClean="0"/>
                  <a:t>因為要存</a:t>
                </a:r>
                <a:r>
                  <a:rPr lang="en-US" altLang="zh-TW" sz="2400" dirty="0" smtClean="0">
                    <a:latin typeface="+mn-lt"/>
                  </a:rPr>
                  <a:t>an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400" dirty="0" smtClean="0">
                    <a:latin typeface="+mn-lt"/>
                  </a:rPr>
                  <a:t> matrix, </a:t>
                </a:r>
                <a:r>
                  <a:rPr lang="zh-TW" altLang="en-US" sz="2400" dirty="0" smtClean="0">
                    <a:latin typeface="+mn-lt"/>
                  </a:rPr>
                  <a:t>凡是用這種表示法的 </a:t>
                </a:r>
                <a:r>
                  <a:rPr lang="en-US" altLang="zh-TW" sz="2400" dirty="0" smtClean="0">
                    <a:latin typeface="+mn-lt"/>
                  </a:rPr>
                  <a:t>algorithms, </a:t>
                </a:r>
                <a:r>
                  <a:rPr lang="zh-TW" altLang="en-US" sz="2400" dirty="0" smtClean="0">
                    <a:latin typeface="+mn-lt"/>
                  </a:rPr>
                  <a:t>都要花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 smtClean="0"/>
                  <a:t> </a:t>
                </a:r>
                <a:r>
                  <a:rPr lang="en-US" altLang="zh-TW" sz="2400" dirty="0" smtClean="0">
                    <a:latin typeface="+mn-lt"/>
                  </a:rPr>
                  <a:t>time.</a:t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zh-TW" altLang="en-US" sz="2400" dirty="0" smtClean="0">
                    <a:latin typeface="+mn-lt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≪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TW" sz="2400" dirty="0" smtClean="0"/>
                  <a:t>, </a:t>
                </a:r>
                <a:r>
                  <a:rPr lang="zh-TW" altLang="en-US" sz="2400" dirty="0" smtClean="0"/>
                  <a:t>就不太合適了，浪費</a:t>
                </a:r>
                <a:r>
                  <a:rPr lang="en-US" altLang="zh-TW" sz="2400" dirty="0" smtClean="0">
                    <a:latin typeface="+mn-lt"/>
                  </a:rPr>
                  <a:t>memory</a:t>
                </a:r>
                <a:r>
                  <a:rPr lang="en-US" altLang="zh-TW" sz="2400" dirty="0" smtClean="0"/>
                  <a:t>, </a:t>
                </a:r>
                <a:r>
                  <a:rPr lang="zh-TW" altLang="en-US" sz="2400" dirty="0" smtClean="0"/>
                  <a:t>浪費</a:t>
                </a:r>
                <a:r>
                  <a:rPr lang="en-US" altLang="zh-TW" sz="2400" dirty="0" smtClean="0">
                    <a:latin typeface="+mn-lt"/>
                  </a:rPr>
                  <a:t>time</a:t>
                </a:r>
                <a:r>
                  <a:rPr lang="en-US" altLang="zh-TW" sz="2400" dirty="0" smtClean="0"/>
                  <a:t>.</a:t>
                </a:r>
                <a:r>
                  <a:rPr lang="en-US" altLang="zh-TW" sz="2400" dirty="0"/>
                  <a:t/>
                </a:r>
                <a:br>
                  <a:rPr lang="en-US" altLang="zh-TW" sz="2400" dirty="0"/>
                </a:br>
                <a:endParaRPr lang="en-US" altLang="zh-TW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  <a:blipFill>
                <a:blip r:embed="rId2"/>
                <a:stretch>
                  <a:fillRect l="-812" t="-2280" r="-1565" b="-24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179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/>
              <a:t>Adjacency </a:t>
            </a:r>
            <a:r>
              <a:rPr lang="en-US" altLang="zh-TW" sz="4800" dirty="0" smtClean="0"/>
              <a:t>Lists </a:t>
            </a:r>
            <a:r>
              <a:rPr lang="zh-TW" altLang="en-US" sz="4800" dirty="0" smtClean="0"/>
              <a:t>相鄰串列</a:t>
            </a:r>
            <a:endParaRPr lang="zh-TW" altLang="en-US" sz="3200" dirty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</p:spPr>
            <p:txBody>
              <a:bodyPr>
                <a:noAutofit/>
              </a:bodyPr>
              <a:lstStyle/>
              <a:p>
                <a:r>
                  <a:rPr lang="zh-TW" altLang="en-US" sz="2400" dirty="0" smtClean="0">
                    <a:latin typeface="+mn-lt"/>
                  </a:rPr>
                  <a:t>每一 </a:t>
                </a:r>
                <a:r>
                  <a:rPr lang="en-US" altLang="zh-TW" sz="2400" dirty="0" smtClean="0">
                    <a:latin typeface="+mn-lt"/>
                  </a:rPr>
                  <a:t>vertex</a:t>
                </a:r>
                <a:r>
                  <a:rPr lang="zh-TW" altLang="en-US" sz="2400" dirty="0" smtClean="0">
                    <a:latin typeface="+mn-lt"/>
                  </a:rPr>
                  <a:t> 用 </a:t>
                </a:r>
                <a:r>
                  <a:rPr lang="en-US" altLang="zh-TW" sz="2400" dirty="0" smtClean="0">
                    <a:latin typeface="+mn-lt"/>
                  </a:rPr>
                  <a:t>a linked list</a:t>
                </a:r>
                <a:r>
                  <a:rPr lang="zh-TW" altLang="en-US" sz="2400" dirty="0" smtClean="0">
                    <a:latin typeface="+mn-lt"/>
                  </a:rPr>
                  <a:t> 表示</a:t>
                </a:r>
                <a:r>
                  <a:rPr lang="en-US" altLang="zh-TW" sz="2400" dirty="0" smtClean="0">
                    <a:latin typeface="+mn-lt"/>
                  </a:rPr>
                  <a:t>.Node structure of adjacency lists:</a:t>
                </a:r>
              </a:p>
              <a:p>
                <a:r>
                  <a:rPr lang="en-US" altLang="zh-TW" sz="2400" dirty="0" smtClean="0">
                    <a:latin typeface="+mn-lt"/>
                  </a:rPr>
                  <a:t>List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sz="2400" dirty="0" smtClean="0">
                    <a:latin typeface="+mn-lt"/>
                  </a:rPr>
                  <a:t> </a:t>
                </a:r>
                <a:r>
                  <a:rPr lang="zh-TW" altLang="en-US" sz="2400" dirty="0" smtClean="0">
                    <a:latin typeface="+mn-lt"/>
                  </a:rPr>
                  <a:t>中存著 </a:t>
                </a:r>
                <a:r>
                  <a:rPr lang="en-US" altLang="zh-TW" sz="2400" dirty="0" smtClean="0">
                    <a:latin typeface="+mn-lt"/>
                  </a:rPr>
                  <a:t>adjacent from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sz="2400" dirty="0" smtClean="0">
                    <a:latin typeface="+mn-lt"/>
                  </a:rPr>
                  <a:t> </a:t>
                </a:r>
                <a:r>
                  <a:rPr lang="zh-TW" altLang="en-US" sz="2400" dirty="0" smtClean="0">
                    <a:latin typeface="+mn-lt"/>
                  </a:rPr>
                  <a:t>的 </a:t>
                </a:r>
                <a:r>
                  <a:rPr lang="en-US" altLang="zh-TW" sz="2400" dirty="0" smtClean="0">
                    <a:latin typeface="+mn-lt"/>
                  </a:rPr>
                  <a:t>vertices(</a:t>
                </a:r>
                <a:r>
                  <a:rPr lang="zh-TW" altLang="en-US" sz="2400" dirty="0" smtClean="0">
                    <a:latin typeface="+mn-lt"/>
                  </a:rPr>
                  <a:t>次序可任意</a:t>
                </a:r>
                <a:r>
                  <a:rPr lang="en-US" altLang="zh-TW" sz="2400" dirty="0" smtClean="0">
                    <a:latin typeface="+mn-lt"/>
                  </a:rPr>
                  <a:t>).</a:t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zh-TW" altLang="en-US" sz="2400" dirty="0" smtClean="0">
                    <a:latin typeface="+mn-lt"/>
                  </a:rPr>
                  <a:t>每一 </a:t>
                </a:r>
                <a:r>
                  <a:rPr lang="en-US" altLang="zh-TW" sz="2400" dirty="0" smtClean="0">
                    <a:latin typeface="+mn-lt"/>
                  </a:rPr>
                  <a:t>list</a:t>
                </a:r>
                <a:r>
                  <a:rPr lang="zh-TW" altLang="en-US" sz="2400" dirty="0" smtClean="0">
                    <a:latin typeface="+mn-lt"/>
                  </a:rPr>
                  <a:t> 均有 </a:t>
                </a:r>
                <a:r>
                  <a:rPr lang="en-US" altLang="zh-TW" sz="2400" dirty="0" smtClean="0">
                    <a:latin typeface="+mn-lt"/>
                  </a:rPr>
                  <a:t>header node.</a:t>
                </a:r>
              </a:p>
              <a:p>
                <a:r>
                  <a:rPr lang="en-US" altLang="zh-TW" sz="2400" dirty="0" smtClean="0">
                    <a:latin typeface="+mn-lt"/>
                  </a:rPr>
                  <a:t>adjacency lists representation </a:t>
                </a:r>
                <a:r>
                  <a:rPr lang="zh-TW" altLang="en-US" sz="2400" dirty="0" smtClean="0">
                    <a:latin typeface="+mn-lt"/>
                  </a:rPr>
                  <a:t>的優點</a:t>
                </a:r>
                <a:r>
                  <a:rPr lang="en-US" altLang="zh-TW" sz="2400" dirty="0" smtClean="0">
                    <a:latin typeface="+mn-lt"/>
                  </a:rPr>
                  <a:t>:</a:t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zh-TW" altLang="en-US" sz="2400" dirty="0" smtClean="0">
                    <a:latin typeface="+mn-lt"/>
                  </a:rPr>
                  <a:t>求</a:t>
                </a:r>
                <a:r>
                  <a:rPr lang="en-US" altLang="zh-TW" sz="2400" dirty="0" smtClean="0">
                    <a:latin typeface="+mn-lt"/>
                  </a:rPr>
                  <a:t>degree of a vertex, out-degree of a vertex, total number of edges </a:t>
                </a:r>
                <a:r>
                  <a:rPr lang="zh-TW" altLang="en-US" sz="2400" dirty="0" smtClean="0">
                    <a:latin typeface="+mn-lt"/>
                  </a:rPr>
                  <a:t>可以快一點</a:t>
                </a:r>
                <a:endParaRPr lang="en-US" altLang="zh-TW" sz="2400" dirty="0" smtClean="0">
                  <a:latin typeface="+mn-lt"/>
                </a:endParaRPr>
              </a:p>
              <a:p>
                <a:r>
                  <a:rPr lang="en-US" altLang="zh-TW" sz="2400" dirty="0">
                    <a:latin typeface="+mn-lt"/>
                  </a:rPr>
                  <a:t>adjacency lists representation </a:t>
                </a:r>
                <a:r>
                  <a:rPr lang="zh-TW" altLang="en-US" sz="2400" dirty="0" smtClean="0">
                    <a:latin typeface="+mn-lt"/>
                  </a:rPr>
                  <a:t>的</a:t>
                </a:r>
                <a:r>
                  <a:rPr lang="zh-TW" altLang="en-US" sz="2400" dirty="0">
                    <a:latin typeface="+mn-lt"/>
                  </a:rPr>
                  <a:t>缺</a:t>
                </a:r>
                <a:r>
                  <a:rPr lang="zh-TW" altLang="en-US" sz="2400" dirty="0" smtClean="0">
                    <a:latin typeface="+mn-lt"/>
                  </a:rPr>
                  <a:t>點</a:t>
                </a:r>
                <a:r>
                  <a:rPr lang="en-US" altLang="zh-TW" sz="2400" dirty="0">
                    <a:latin typeface="+mn-lt"/>
                  </a:rPr>
                  <a:t>:</a:t>
                </a:r>
                <a:br>
                  <a:rPr lang="en-US" altLang="zh-TW" sz="2400" dirty="0">
                    <a:latin typeface="+mn-lt"/>
                  </a:rPr>
                </a:br>
                <a:r>
                  <a:rPr lang="zh-TW" altLang="en-US" sz="2400" dirty="0" smtClean="0">
                    <a:latin typeface="+mn-lt"/>
                  </a:rPr>
                  <a:t>要得知是否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 smtClean="0">
                    <a:latin typeface="+mn-lt"/>
                  </a:rPr>
                  <a:t>(</a:t>
                </a:r>
                <a:r>
                  <a:rPr lang="zh-TW" altLang="en-US" sz="2400" dirty="0" smtClean="0">
                    <a:latin typeface="+mn-lt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TW" sz="2400" b="0" i="0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TW" sz="2400" b="0" i="0" dirty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TW" sz="24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sz="2400" b="0" i="0" dirty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 smtClean="0">
                    <a:latin typeface="+mn-lt"/>
                  </a:rPr>
                  <a:t>),</a:t>
                </a:r>
                <a:r>
                  <a:rPr lang="zh-TW" altLang="en-US" sz="2400" dirty="0" smtClean="0">
                    <a:latin typeface="+mn-lt"/>
                  </a:rPr>
                  <a:t> </a:t>
                </a:r>
                <a:r>
                  <a:rPr lang="en-US" altLang="zh-TW" sz="2400" dirty="0" smtClean="0">
                    <a:latin typeface="+mn-lt"/>
                  </a:rPr>
                  <a:t>in-degree of a vertex </a:t>
                </a:r>
                <a:r>
                  <a:rPr lang="zh-TW" altLang="en-US" sz="2400" dirty="0" smtClean="0">
                    <a:latin typeface="+mn-lt"/>
                  </a:rPr>
                  <a:t>都變麻煩</a:t>
                </a:r>
                <a:r>
                  <a:rPr lang="en-US" altLang="zh-TW" sz="2400" dirty="0" smtClean="0">
                    <a:latin typeface="+mn-lt"/>
                  </a:rPr>
                  <a:t>.</a:t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zh-TW" altLang="en-US" sz="2400" dirty="0" smtClean="0">
                    <a:latin typeface="+mn-lt"/>
                  </a:rPr>
                  <a:t>當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 smtClean="0">
                    <a:latin typeface="+mn-lt"/>
                  </a:rPr>
                  <a:t>, </a:t>
                </a:r>
                <a:r>
                  <a:rPr lang="zh-TW" altLang="en-US" sz="2400" dirty="0" smtClean="0">
                    <a:latin typeface="+mn-lt"/>
                  </a:rPr>
                  <a:t>沒有比 </a:t>
                </a:r>
                <a:r>
                  <a:rPr lang="en-US" altLang="zh-TW" sz="2400" dirty="0" smtClean="0">
                    <a:latin typeface="+mn-lt"/>
                  </a:rPr>
                  <a:t>adjacency matrix</a:t>
                </a:r>
                <a:r>
                  <a:rPr lang="zh-TW" altLang="en-US" sz="2400" dirty="0" smtClean="0">
                    <a:latin typeface="+mn-lt"/>
                  </a:rPr>
                  <a:t> 快，也不省 </a:t>
                </a:r>
                <a:r>
                  <a:rPr lang="en-US" altLang="zh-TW" sz="2400" dirty="0" smtClean="0">
                    <a:latin typeface="+mn-lt"/>
                  </a:rPr>
                  <a:t>memory.</a:t>
                </a:r>
                <a:endParaRPr lang="en-US" altLang="zh-TW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  <a:blipFill>
                <a:blip r:embed="rId2"/>
                <a:stretch>
                  <a:fillRect l="-812" t="-22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899393"/>
              </p:ext>
            </p:extLst>
          </p:nvPr>
        </p:nvGraphicFramePr>
        <p:xfrm>
          <a:off x="9471888" y="1955148"/>
          <a:ext cx="1881912" cy="7619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40956">
                  <a:extLst>
                    <a:ext uri="{9D8B030D-6E8A-4147-A177-3AD203B41FA5}">
                      <a16:colId xmlns:a16="http://schemas.microsoft.com/office/drawing/2014/main" val="92742181"/>
                    </a:ext>
                  </a:extLst>
                </a:gridCol>
                <a:gridCol w="940956">
                  <a:extLst>
                    <a:ext uri="{9D8B030D-6E8A-4147-A177-3AD203B41FA5}">
                      <a16:colId xmlns:a16="http://schemas.microsoft.com/office/drawing/2014/main" val="839380918"/>
                    </a:ext>
                  </a:extLst>
                </a:gridCol>
              </a:tblGrid>
              <a:tr h="1785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005233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411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78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/>
              <a:t>Adjacency </a:t>
            </a:r>
            <a:r>
              <a:rPr lang="en-US" altLang="zh-TW" sz="4800" dirty="0" smtClean="0"/>
              <a:t>Lists </a:t>
            </a:r>
            <a:r>
              <a:rPr lang="zh-TW" altLang="en-US" sz="4800" dirty="0" smtClean="0"/>
              <a:t>相鄰串列</a:t>
            </a:r>
            <a:endParaRPr lang="zh-TW" altLang="en-US" sz="3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56" y="2457871"/>
            <a:ext cx="5450541" cy="316454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272" y="2803011"/>
            <a:ext cx="5558118" cy="24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/>
              <a:t>Adjacency </a:t>
            </a:r>
            <a:r>
              <a:rPr lang="en-US" altLang="zh-TW" sz="4800" dirty="0" smtClean="0"/>
              <a:t>Lists </a:t>
            </a:r>
            <a:r>
              <a:rPr lang="zh-TW" altLang="en-US" sz="4800" dirty="0" smtClean="0"/>
              <a:t>相鄰串列</a:t>
            </a:r>
            <a:endParaRPr lang="zh-TW" altLang="en-US" sz="3200" dirty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0736"/>
                <a:ext cx="10515600" cy="4541842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400" dirty="0" smtClean="0">
                    <a:latin typeface="+mn-lt"/>
                  </a:rPr>
                  <a:t>adjacency lists</a:t>
                </a:r>
                <a:r>
                  <a:rPr lang="zh-TW" altLang="en-US" sz="2400" dirty="0">
                    <a:latin typeface="+mn-lt"/>
                  </a:rPr>
                  <a:t>的變化</a:t>
                </a:r>
                <a:r>
                  <a:rPr lang="zh-TW" altLang="en-US" sz="2400" dirty="0" smtClean="0">
                    <a:latin typeface="+mn-lt"/>
                  </a:rPr>
                  <a:t>：如果 </a:t>
                </a:r>
                <a:r>
                  <a:rPr lang="en-US" altLang="zh-TW" sz="2400" dirty="0" smtClean="0">
                    <a:latin typeface="+mn-lt"/>
                  </a:rPr>
                  <a:t>graph </a:t>
                </a:r>
                <a:r>
                  <a:rPr lang="zh-TW" altLang="en-US" sz="2400" dirty="0" smtClean="0">
                    <a:latin typeface="+mn-lt"/>
                  </a:rPr>
                  <a:t>本身沒有變動</a:t>
                </a:r>
                <a:r>
                  <a:rPr lang="en-US" altLang="zh-TW" sz="2400" dirty="0" smtClean="0">
                    <a:latin typeface="+mn-lt"/>
                  </a:rPr>
                  <a:t>(</a:t>
                </a:r>
                <a:r>
                  <a:rPr lang="zh-TW" altLang="en-US" sz="2400" dirty="0" smtClean="0">
                    <a:latin typeface="+mn-lt"/>
                  </a:rPr>
                  <a:t>沒有</a:t>
                </a:r>
                <a:r>
                  <a:rPr lang="en-US" altLang="zh-TW" sz="2400" dirty="0" smtClean="0">
                    <a:latin typeface="+mn-lt"/>
                  </a:rPr>
                  <a:t>insert/delete)</a:t>
                </a:r>
                <a:r>
                  <a:rPr lang="zh-TW" altLang="en-US" sz="2400" dirty="0" smtClean="0">
                    <a:latin typeface="+mn-lt"/>
                  </a:rPr>
                  <a:t>，</a:t>
                </a:r>
                <a:r>
                  <a:rPr lang="zh-TW" altLang="en-US" sz="2400" dirty="0">
                    <a:latin typeface="+mn-lt"/>
                  </a:rPr>
                  <a:t>而我們也不想</a:t>
                </a:r>
                <a:r>
                  <a:rPr lang="zh-TW" altLang="en-US" sz="2400" dirty="0" smtClean="0">
                    <a:latin typeface="+mn-lt"/>
                  </a:rPr>
                  <a:t>浪費</a:t>
                </a:r>
                <a:r>
                  <a:rPr lang="en-US" altLang="zh-TW" sz="2400" dirty="0" smtClean="0">
                    <a:latin typeface="+mn-lt"/>
                  </a:rPr>
                  <a:t>memory</a:t>
                </a:r>
                <a:r>
                  <a:rPr lang="zh-TW" altLang="en-US" sz="2400" dirty="0" smtClean="0">
                    <a:latin typeface="+mn-lt"/>
                  </a:rPr>
                  <a:t>存</a:t>
                </a:r>
                <a:r>
                  <a:rPr lang="en-US" altLang="zh-TW" sz="2400" dirty="0" smtClean="0">
                    <a:latin typeface="+mn-lt"/>
                  </a:rPr>
                  <a:t>link fields(</a:t>
                </a:r>
                <a:r>
                  <a:rPr lang="zh-TW" altLang="en-US" sz="2400" dirty="0" smtClean="0">
                    <a:latin typeface="+mn-lt"/>
                  </a:rPr>
                  <a:t>指標欄位</a:t>
                </a:r>
                <a:r>
                  <a:rPr lang="en-US" altLang="zh-TW" sz="2400" dirty="0" smtClean="0">
                    <a:latin typeface="+mn-lt"/>
                  </a:rPr>
                  <a:t>)</a:t>
                </a:r>
                <a:r>
                  <a:rPr lang="zh-TW" altLang="en-US" sz="2400" dirty="0" smtClean="0">
                    <a:latin typeface="+mn-lt"/>
                  </a:rPr>
                  <a:t>，則可用</a:t>
                </a:r>
                <a:r>
                  <a:rPr lang="en-US" altLang="zh-TW" sz="2400" dirty="0" smtClean="0">
                    <a:latin typeface="+mn-lt"/>
                  </a:rPr>
                  <a:t>an array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TW" altLang="en-US" sz="2400" dirty="0" smtClean="0">
                    <a:latin typeface="+mn-lt"/>
                  </a:rPr>
                  <a:t>來存，書上假設</a:t>
                </a:r>
                <a:r>
                  <a:rPr lang="en-US" altLang="zh-TW" sz="2400" dirty="0" smtClean="0">
                    <a:latin typeface="+mn-lt"/>
                  </a:rPr>
                  <a:t>array</a:t>
                </a:r>
                <a:r>
                  <a:rPr lang="zh-TW" altLang="en-US" sz="2400" dirty="0" smtClean="0">
                    <a:latin typeface="+mn-lt"/>
                  </a:rPr>
                  <a:t>的名字是</a:t>
                </a:r>
                <a:r>
                  <a:rPr lang="en-US" altLang="zh-TW" sz="2400" dirty="0" smtClean="0">
                    <a:latin typeface="+mn-lt"/>
                  </a:rPr>
                  <a:t>node</a:t>
                </a:r>
                <a:r>
                  <a:rPr lang="zh-TW" altLang="en-US" sz="2400" dirty="0" smtClean="0">
                    <a:latin typeface="+mn-lt"/>
                  </a:rPr>
                  <a:t>。</a:t>
                </a:r>
                <a:endParaRPr lang="en-US" altLang="zh-TW" sz="2400" dirty="0" smtClean="0">
                  <a:latin typeface="+mn-lt"/>
                </a:endParaRPr>
              </a:p>
              <a:p>
                <a:r>
                  <a:rPr lang="zh-TW" altLang="en-US" sz="2400" dirty="0">
                    <a:latin typeface="+mn-lt"/>
                  </a:rPr>
                  <a:t>方法是</a:t>
                </a:r>
                <a:r>
                  <a:rPr lang="en-US" altLang="zh-TW" sz="2400" dirty="0" smtClean="0">
                    <a:latin typeface="+mn-lt"/>
                  </a:rPr>
                  <a:t>:</a:t>
                </a:r>
                <a:r>
                  <a:rPr lang="zh-TW" altLang="en-US" sz="2400" dirty="0" smtClean="0">
                    <a:latin typeface="+mn-lt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𝑛𝑜𝑑𝑒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TW" sz="2400" dirty="0" smtClean="0">
                    <a:latin typeface="+mn-lt"/>
                  </a:rPr>
                  <a:t>,node[n]</a:t>
                </a:r>
                <a:r>
                  <a:rPr lang="zh-TW" altLang="en-US" sz="2400" dirty="0" smtClean="0">
                    <a:latin typeface="+mn-lt"/>
                  </a:rPr>
                  <a:t>用來做「擋土牆」</a:t>
                </a:r>
                <a:r>
                  <a:rPr lang="en-US" altLang="zh-TW" sz="2400" dirty="0">
                    <a:latin typeface="+mn-lt"/>
                  </a:rPr>
                  <a:t/>
                </a:r>
                <a:br>
                  <a:rPr lang="en-US" altLang="zh-TW" sz="2400" dirty="0">
                    <a:latin typeface="+mn-lt"/>
                  </a:rPr>
                </a:br>
                <a:r>
                  <a:rPr lang="zh-TW" altLang="en-US" sz="2400" dirty="0">
                    <a:latin typeface="+mn-lt"/>
                  </a:rPr>
                  <a:t> </a:t>
                </a:r>
                <a:r>
                  <a:rPr lang="zh-TW" altLang="en-US" sz="2400" dirty="0" smtClean="0">
                    <a:latin typeface="+mn-lt"/>
                  </a:rPr>
                  <a:t>              </a:t>
                </a:r>
                <a:r>
                  <a:rPr lang="en-US" altLang="zh-TW" sz="2400" dirty="0" smtClean="0">
                    <a:latin typeface="+mn-lt"/>
                  </a:rPr>
                  <a:t>vertex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sz="2400" dirty="0" smtClean="0">
                    <a:latin typeface="+mn-lt"/>
                  </a:rPr>
                  <a:t> </a:t>
                </a:r>
                <a:r>
                  <a:rPr lang="zh-TW" altLang="en-US" sz="2400" dirty="0" smtClean="0">
                    <a:latin typeface="+mn-lt"/>
                  </a:rPr>
                  <a:t>的鄰居資訊，</a:t>
                </a:r>
                <a:r>
                  <a:rPr lang="zh-TW" altLang="en-US" sz="2400" dirty="0">
                    <a:latin typeface="+mn-lt"/>
                  </a:rPr>
                  <a:t>儲存在</a:t>
                </a:r>
                <a:r>
                  <a:rPr lang="en-US" altLang="zh-TW" sz="2400" dirty="0">
                    <a:latin typeface="+mn-lt"/>
                  </a:rPr>
                  <a:t>array</a:t>
                </a:r>
                <a:r>
                  <a:rPr lang="zh-TW" altLang="en-US" sz="2400" dirty="0" smtClean="0">
                    <a:latin typeface="+mn-lt"/>
                  </a:rPr>
                  <a:t>中的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𝑛𝑜𝑑𝑒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𝑛𝑜𝑑𝑒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TW" sz="2400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0736"/>
                <a:ext cx="10515600" cy="4541842"/>
              </a:xfrm>
              <a:blipFill>
                <a:blip r:embed="rId2"/>
                <a:stretch>
                  <a:fillRect l="-812" t="-20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400" y="3557847"/>
            <a:ext cx="6699200" cy="323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5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/>
              <a:t>Adjacency </a:t>
            </a:r>
            <a:r>
              <a:rPr lang="en-US" altLang="zh-TW" sz="4800" dirty="0" err="1" smtClean="0"/>
              <a:t>Multilists</a:t>
            </a:r>
            <a:endParaRPr lang="zh-TW" altLang="en-US" sz="3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Autofit/>
          </a:bodyPr>
          <a:lstStyle/>
          <a:p>
            <a:r>
              <a:rPr lang="en-US" altLang="zh-TW" sz="2400" dirty="0" err="1" smtClean="0">
                <a:latin typeface="+mn-lt"/>
              </a:rPr>
              <a:t>multilists</a:t>
            </a:r>
            <a:r>
              <a:rPr lang="en-US" altLang="zh-TW" sz="2400" dirty="0" smtClean="0">
                <a:latin typeface="+mn-lt"/>
              </a:rPr>
              <a:t>: Lists in which nodes may be shared among several lists.</a:t>
            </a:r>
          </a:p>
          <a:p>
            <a:r>
              <a:rPr lang="zh-TW" altLang="en-US" sz="2400" dirty="0" smtClean="0">
                <a:latin typeface="+mn-lt"/>
              </a:rPr>
              <a:t>對</a:t>
            </a:r>
            <a:r>
              <a:rPr lang="en-US" altLang="zh-TW" sz="2400" dirty="0" smtClean="0">
                <a:latin typeface="+mn-lt"/>
              </a:rPr>
              <a:t>undirected graph</a:t>
            </a:r>
            <a:r>
              <a:rPr lang="zh-TW" altLang="en-US" sz="2400" dirty="0" smtClean="0">
                <a:latin typeface="+mn-lt"/>
              </a:rPr>
              <a:t>而言，每一</a:t>
            </a:r>
            <a:r>
              <a:rPr lang="en-US" altLang="zh-TW" sz="2400" dirty="0" smtClean="0">
                <a:latin typeface="+mn-lt"/>
              </a:rPr>
              <a:t>edge(</a:t>
            </a:r>
            <a:r>
              <a:rPr lang="en-US" altLang="zh-TW" sz="2400" dirty="0" err="1" smtClean="0">
                <a:latin typeface="+mn-lt"/>
              </a:rPr>
              <a:t>u,v</a:t>
            </a:r>
            <a:r>
              <a:rPr lang="en-US" altLang="zh-TW" sz="2400" dirty="0" smtClean="0">
                <a:latin typeface="+mn-lt"/>
              </a:rPr>
              <a:t>)</a:t>
            </a:r>
            <a:r>
              <a:rPr lang="zh-TW" altLang="en-US" sz="2400" dirty="0" smtClean="0">
                <a:latin typeface="+mn-lt"/>
              </a:rPr>
              <a:t>在</a:t>
            </a:r>
            <a:r>
              <a:rPr lang="en-US" altLang="zh-TW" sz="2400" dirty="0" smtClean="0">
                <a:latin typeface="+mn-lt"/>
              </a:rPr>
              <a:t>adjacency lists</a:t>
            </a:r>
            <a:r>
              <a:rPr lang="zh-TW" altLang="en-US" sz="2400" dirty="0" smtClean="0">
                <a:latin typeface="+mn-lt"/>
              </a:rPr>
              <a:t>表示法中，都出現</a:t>
            </a:r>
            <a:r>
              <a:rPr lang="en-US" altLang="zh-TW" sz="2400" dirty="0" smtClean="0">
                <a:latin typeface="+mn-lt"/>
              </a:rPr>
              <a:t>2</a:t>
            </a:r>
            <a:r>
              <a:rPr lang="zh-TW" altLang="en-US" sz="2400" dirty="0" smtClean="0">
                <a:latin typeface="+mn-lt"/>
              </a:rPr>
              <a:t>次，</a:t>
            </a:r>
            <a:r>
              <a:rPr lang="en-US" altLang="zh-TW" sz="2400" dirty="0" smtClean="0">
                <a:latin typeface="+mn-lt"/>
              </a:rPr>
              <a:t>1</a:t>
            </a:r>
            <a:r>
              <a:rPr lang="zh-TW" altLang="en-US" sz="2400" dirty="0" smtClean="0">
                <a:latin typeface="+mn-lt"/>
              </a:rPr>
              <a:t>次在</a:t>
            </a:r>
            <a:r>
              <a:rPr lang="en-US" altLang="zh-TW" sz="2400" dirty="0" smtClean="0">
                <a:latin typeface="+mn-lt"/>
              </a:rPr>
              <a:t>list</a:t>
            </a:r>
            <a:r>
              <a:rPr lang="zh-TW" altLang="en-US" sz="2400" dirty="0" smtClean="0">
                <a:latin typeface="+mn-lt"/>
              </a:rPr>
              <a:t> </a:t>
            </a:r>
            <a:r>
              <a:rPr lang="en-US" altLang="zh-TW" sz="2400" dirty="0" smtClean="0">
                <a:latin typeface="+mn-lt"/>
              </a:rPr>
              <a:t>u</a:t>
            </a:r>
            <a:r>
              <a:rPr lang="zh-TW" altLang="en-US" sz="2400" dirty="0" smtClean="0">
                <a:latin typeface="+mn-lt"/>
              </a:rPr>
              <a:t>中，</a:t>
            </a:r>
            <a:r>
              <a:rPr lang="en-US" altLang="zh-TW" sz="2400" dirty="0" smtClean="0">
                <a:latin typeface="+mn-lt"/>
              </a:rPr>
              <a:t>1</a:t>
            </a:r>
            <a:r>
              <a:rPr lang="zh-TW" altLang="en-US" sz="2400" dirty="0" smtClean="0">
                <a:latin typeface="+mn-lt"/>
              </a:rPr>
              <a:t>次在</a:t>
            </a:r>
            <a:r>
              <a:rPr lang="en-US" altLang="zh-TW" sz="2400" dirty="0" smtClean="0">
                <a:latin typeface="+mn-lt"/>
              </a:rPr>
              <a:t>list v</a:t>
            </a:r>
            <a:r>
              <a:rPr lang="zh-TW" altLang="en-US" sz="2400" dirty="0" smtClean="0">
                <a:latin typeface="+mn-lt"/>
              </a:rPr>
              <a:t>中。</a:t>
            </a:r>
            <a:r>
              <a:rPr lang="en-US" altLang="zh-TW" sz="2400" dirty="0" smtClean="0">
                <a:latin typeface="+mn-lt"/>
              </a:rPr>
              <a:t/>
            </a:r>
            <a:br>
              <a:rPr lang="en-US" altLang="zh-TW" sz="2400" dirty="0" smtClean="0">
                <a:latin typeface="+mn-lt"/>
              </a:rPr>
            </a:br>
            <a:r>
              <a:rPr lang="zh-TW" altLang="en-US" sz="2400" dirty="0" smtClean="0">
                <a:latin typeface="+mn-lt"/>
              </a:rPr>
              <a:t>在某些情況下，一旦某</a:t>
            </a:r>
            <a:r>
              <a:rPr lang="en-US" altLang="zh-TW" sz="2400" dirty="0" smtClean="0">
                <a:latin typeface="+mn-lt"/>
              </a:rPr>
              <a:t>edge</a:t>
            </a:r>
            <a:r>
              <a:rPr lang="zh-TW" altLang="en-US" sz="2400" dirty="0" smtClean="0">
                <a:latin typeface="+mn-lt"/>
              </a:rPr>
              <a:t>被</a:t>
            </a:r>
            <a:r>
              <a:rPr lang="en-US" altLang="zh-TW" sz="2400" dirty="0" smtClean="0">
                <a:latin typeface="+mn-lt"/>
              </a:rPr>
              <a:t>examined</a:t>
            </a:r>
            <a:r>
              <a:rPr lang="zh-TW" altLang="en-US" sz="2400" dirty="0" smtClean="0">
                <a:latin typeface="+mn-lt"/>
              </a:rPr>
              <a:t>檢查，</a:t>
            </a:r>
            <a:r>
              <a:rPr lang="zh-TW" altLang="en-US" sz="2400" dirty="0">
                <a:latin typeface="+mn-lt"/>
              </a:rPr>
              <a:t>我們就要將此</a:t>
            </a:r>
            <a:r>
              <a:rPr lang="en-US" altLang="zh-TW" sz="2400" dirty="0">
                <a:latin typeface="+mn-lt"/>
              </a:rPr>
              <a:t>edge</a:t>
            </a:r>
            <a:r>
              <a:rPr lang="zh-TW" altLang="en-US" sz="2400" dirty="0">
                <a:latin typeface="+mn-lt"/>
              </a:rPr>
              <a:t>所有出現處都</a:t>
            </a:r>
            <a:r>
              <a:rPr lang="en-US" altLang="zh-TW" sz="2400" dirty="0" smtClean="0">
                <a:latin typeface="+mn-lt"/>
              </a:rPr>
              <a:t>mark</a:t>
            </a:r>
            <a:r>
              <a:rPr lang="zh-TW" altLang="en-US" sz="2400" dirty="0" smtClean="0">
                <a:latin typeface="+mn-lt"/>
              </a:rPr>
              <a:t>，因此，最好只讓每一</a:t>
            </a:r>
            <a:r>
              <a:rPr lang="en-US" altLang="zh-TW" sz="2400" dirty="0" smtClean="0">
                <a:latin typeface="+mn-lt"/>
              </a:rPr>
              <a:t>edge</a:t>
            </a:r>
            <a:r>
              <a:rPr lang="zh-TW" altLang="en-US" sz="2400" dirty="0" smtClean="0">
                <a:latin typeface="+mn-lt"/>
              </a:rPr>
              <a:t>只出現一次，但使它屬於</a:t>
            </a:r>
            <a:r>
              <a:rPr lang="en-US" altLang="zh-TW" sz="2400" dirty="0" smtClean="0">
                <a:latin typeface="+mn-lt"/>
              </a:rPr>
              <a:t>two lists</a:t>
            </a:r>
            <a:r>
              <a:rPr lang="zh-TW" altLang="en-US" sz="2400" dirty="0" smtClean="0">
                <a:latin typeface="+mn-lt"/>
              </a:rPr>
              <a:t>。</a:t>
            </a:r>
            <a:endParaRPr lang="en-US" altLang="zh-TW" sz="2400" dirty="0" smtClean="0">
              <a:latin typeface="+mn-lt"/>
            </a:endParaRPr>
          </a:p>
          <a:p>
            <a:r>
              <a:rPr lang="en-US" altLang="zh-TW" sz="2400" dirty="0" smtClean="0">
                <a:latin typeface="+mn-lt"/>
              </a:rPr>
              <a:t>Node structure for adjacency </a:t>
            </a:r>
            <a:r>
              <a:rPr lang="en-US" altLang="zh-TW" sz="2400" dirty="0" err="1" smtClean="0">
                <a:latin typeface="+mn-lt"/>
              </a:rPr>
              <a:t>multilists</a:t>
            </a:r>
            <a:r>
              <a:rPr lang="en-US" altLang="zh-TW" sz="2400" dirty="0" smtClean="0">
                <a:latin typeface="+mn-lt"/>
              </a:rPr>
              <a:t>:</a:t>
            </a:r>
          </a:p>
          <a:p>
            <a:endParaRPr lang="en-US" altLang="zh-TW" sz="2400" dirty="0">
              <a:latin typeface="+mn-lt"/>
            </a:endParaRPr>
          </a:p>
          <a:p>
            <a:endParaRPr lang="en-US" altLang="zh-TW" sz="2400" dirty="0" smtClean="0">
              <a:latin typeface="+mn-lt"/>
            </a:endParaRPr>
          </a:p>
          <a:p>
            <a:r>
              <a:rPr lang="en-US" altLang="zh-TW" sz="2400" dirty="0">
                <a:latin typeface="+mn-lt"/>
              </a:rPr>
              <a:t>m</a:t>
            </a:r>
            <a:r>
              <a:rPr lang="en-US" altLang="zh-TW" sz="2400" dirty="0" smtClean="0">
                <a:latin typeface="+mn-lt"/>
              </a:rPr>
              <a:t>: a Boolean mark field, indicating whether the edge has been examined.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870620"/>
              </p:ext>
            </p:extLst>
          </p:nvPr>
        </p:nvGraphicFramePr>
        <p:xfrm>
          <a:off x="2929771" y="4864603"/>
          <a:ext cx="5432830" cy="4571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86566">
                  <a:extLst>
                    <a:ext uri="{9D8B030D-6E8A-4147-A177-3AD203B41FA5}">
                      <a16:colId xmlns:a16="http://schemas.microsoft.com/office/drawing/2014/main" val="92742181"/>
                    </a:ext>
                  </a:extLst>
                </a:gridCol>
                <a:gridCol w="1086566">
                  <a:extLst>
                    <a:ext uri="{9D8B030D-6E8A-4147-A177-3AD203B41FA5}">
                      <a16:colId xmlns:a16="http://schemas.microsoft.com/office/drawing/2014/main" val="839380918"/>
                    </a:ext>
                  </a:extLst>
                </a:gridCol>
                <a:gridCol w="1086566">
                  <a:extLst>
                    <a:ext uri="{9D8B030D-6E8A-4147-A177-3AD203B41FA5}">
                      <a16:colId xmlns:a16="http://schemas.microsoft.com/office/drawing/2014/main" val="3747252151"/>
                    </a:ext>
                  </a:extLst>
                </a:gridCol>
                <a:gridCol w="1086566">
                  <a:extLst>
                    <a:ext uri="{9D8B030D-6E8A-4147-A177-3AD203B41FA5}">
                      <a16:colId xmlns:a16="http://schemas.microsoft.com/office/drawing/2014/main" val="77139703"/>
                    </a:ext>
                  </a:extLst>
                </a:gridCol>
                <a:gridCol w="1086566">
                  <a:extLst>
                    <a:ext uri="{9D8B030D-6E8A-4147-A177-3AD203B41FA5}">
                      <a16:colId xmlns:a16="http://schemas.microsoft.com/office/drawing/2014/main" val="2291226113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vertex 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vertex 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link 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link 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411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2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/>
              <a:t>Adjacency </a:t>
            </a:r>
            <a:r>
              <a:rPr lang="en-US" altLang="zh-TW" sz="4800" dirty="0" err="1" smtClean="0"/>
              <a:t>Multilists</a:t>
            </a:r>
            <a:endParaRPr lang="zh-TW" altLang="en-US" sz="3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Autofit/>
          </a:bodyPr>
          <a:lstStyle/>
          <a:p>
            <a:endParaRPr lang="en-US" altLang="zh-TW" sz="2400" dirty="0" smtClean="0"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graph theory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2" y="1876150"/>
            <a:ext cx="8620136" cy="489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20557</TotalTime>
  <Words>2351</Words>
  <Application>Microsoft Office PowerPoint</Application>
  <PresentationFormat>寬螢幕</PresentationFormat>
  <Paragraphs>197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8" baseType="lpstr">
      <vt:lpstr>Adobe Gothic Std B</vt:lpstr>
      <vt:lpstr>王漢宗顏楷體繁</vt:lpstr>
      <vt:lpstr>新細明體</vt:lpstr>
      <vt:lpstr>Arial</vt:lpstr>
      <vt:lpstr>Calibri</vt:lpstr>
      <vt:lpstr>Cambria Math</vt:lpstr>
      <vt:lpstr>Office 佈景主題</vt:lpstr>
      <vt:lpstr>Graph Theory (with Computer) 圖論 (可使用電腦)</vt:lpstr>
      <vt:lpstr>Graph Representations 如何在電腦中表示圖</vt:lpstr>
      <vt:lpstr>Adjacency Matrix 相鄰矩陣</vt:lpstr>
      <vt:lpstr>Adjacency Matrix 相鄰矩陣</vt:lpstr>
      <vt:lpstr>Adjacency Lists 相鄰串列</vt:lpstr>
      <vt:lpstr>Adjacency Lists 相鄰串列</vt:lpstr>
      <vt:lpstr>Adjacency Lists 相鄰串列</vt:lpstr>
      <vt:lpstr>Adjacency Multilists</vt:lpstr>
      <vt:lpstr>Adjacency Multilists</vt:lpstr>
      <vt:lpstr>Weighted Edges 邊上有權重</vt:lpstr>
      <vt:lpstr>Elementary Graph Operations</vt:lpstr>
      <vt:lpstr>Depth-First Search(DFS) </vt:lpstr>
      <vt:lpstr>Depth-First Search(DFS) </vt:lpstr>
      <vt:lpstr>Depth-First Search(DFS) </vt:lpstr>
      <vt:lpstr>Breath-First Search(BFS)</vt:lpstr>
      <vt:lpstr>Breath-First Search(BFS)</vt:lpstr>
      <vt:lpstr>Breath-First Search(BFS)</vt:lpstr>
      <vt:lpstr>Spanning Trees 生成樹</vt:lpstr>
      <vt:lpstr>Spanning Trees 生成樹</vt:lpstr>
      <vt:lpstr>Spanning Trees 生成樹</vt:lpstr>
      <vt:lpstr>Spanning Trees 生成樹</vt:lpstr>
      <vt:lpstr>Minimum-cost Spanning Trees</vt:lpstr>
      <vt:lpstr>Minimum-cost Spanning Trees</vt:lpstr>
      <vt:lpstr>Kruskal’s Algorithm</vt:lpstr>
      <vt:lpstr>Kruskal’s Algorithm</vt:lpstr>
      <vt:lpstr>Kruskal’s Algorithm</vt:lpstr>
      <vt:lpstr>Prim’s Algorithm</vt:lpstr>
      <vt:lpstr>Prim’s Algorithm</vt:lpstr>
      <vt:lpstr>Prim’s Algorithm</vt:lpstr>
      <vt:lpstr>Prim’s Algorithm</vt:lpstr>
      <vt:lpstr>Sollin’s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數學專題初探</dc:title>
  <dc:creator>林劭原</dc:creator>
  <cp:lastModifiedBy>林劭原</cp:lastModifiedBy>
  <cp:revision>528</cp:revision>
  <dcterms:created xsi:type="dcterms:W3CDTF">2019-12-15T06:05:31Z</dcterms:created>
  <dcterms:modified xsi:type="dcterms:W3CDTF">2021-05-31T16:04:49Z</dcterms:modified>
</cp:coreProperties>
</file>