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23" r:id="rId3"/>
    <p:sldId id="314" r:id="rId4"/>
    <p:sldId id="315" r:id="rId5"/>
    <p:sldId id="316" r:id="rId6"/>
    <p:sldId id="317" r:id="rId7"/>
    <p:sldId id="319" r:id="rId8"/>
    <p:sldId id="322" r:id="rId9"/>
    <p:sldId id="320" r:id="rId10"/>
    <p:sldId id="321" r:id="rId11"/>
    <p:sldId id="324" r:id="rId12"/>
    <p:sldId id="326" r:id="rId13"/>
    <p:sldId id="327" r:id="rId14"/>
    <p:sldId id="351" r:id="rId15"/>
    <p:sldId id="328" r:id="rId16"/>
    <p:sldId id="329" r:id="rId17"/>
    <p:sldId id="330" r:id="rId18"/>
    <p:sldId id="331" r:id="rId19"/>
    <p:sldId id="332" r:id="rId20"/>
    <p:sldId id="333" r:id="rId21"/>
    <p:sldId id="335" r:id="rId22"/>
    <p:sldId id="336" r:id="rId23"/>
    <p:sldId id="337" r:id="rId24"/>
    <p:sldId id="338" r:id="rId25"/>
    <p:sldId id="339" r:id="rId26"/>
    <p:sldId id="340" r:id="rId27"/>
    <p:sldId id="353" r:id="rId28"/>
    <p:sldId id="345" r:id="rId29"/>
    <p:sldId id="346" r:id="rId30"/>
    <p:sldId id="347" r:id="rId31"/>
    <p:sldId id="348" r:id="rId32"/>
    <p:sldId id="349" r:id="rId33"/>
    <p:sldId id="350" r:id="rId34"/>
    <p:sldId id="352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 Yuan Lin" initials="SYL" lastIdx="1" clrIdx="0">
    <p:extLst>
      <p:ext uri="{19B8F6BF-5375-455C-9EA6-DF929625EA0E}">
        <p15:presenceInfo xmlns:p15="http://schemas.microsoft.com/office/powerpoint/2012/main" userId="Shao Yua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7392-D6CB-4FD3-83B5-A5E32912EA7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2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3900" y="1155700"/>
            <a:ext cx="10426700" cy="3000664"/>
          </a:xfrm>
        </p:spPr>
        <p:txBody>
          <a:bodyPr>
            <a:normAutofit fontScale="90000"/>
          </a:bodyPr>
          <a:lstStyle/>
          <a:p>
            <a:r>
              <a:rPr lang="en-US" altLang="zh-TW" sz="8000" dirty="0" smtClean="0"/>
              <a:t>Graph </a:t>
            </a:r>
            <a:r>
              <a:rPr lang="en-US" altLang="zh-TW" sz="8000" dirty="0" smtClean="0"/>
              <a:t>Theory</a:t>
            </a:r>
            <a:br>
              <a:rPr lang="en-US" altLang="zh-TW" sz="8000" dirty="0" smtClean="0"/>
            </a:br>
            <a:r>
              <a:rPr lang="en-US" altLang="zh-TW" sz="3200" dirty="0" smtClean="0"/>
              <a:t>(with no Computer)</a:t>
            </a:r>
            <a:r>
              <a:rPr lang="en-US" altLang="zh-TW" sz="8000" dirty="0" smtClean="0"/>
              <a:t/>
            </a:r>
            <a:br>
              <a:rPr lang="en-US" altLang="zh-TW" sz="8000" dirty="0" smtClean="0"/>
            </a:br>
            <a:r>
              <a:rPr lang="zh-TW" altLang="en-US" sz="8000" dirty="0" smtClean="0"/>
              <a:t>圖</a:t>
            </a:r>
            <a:r>
              <a:rPr lang="zh-TW" altLang="en-US" sz="8000" dirty="0" smtClean="0"/>
              <a:t>論</a:t>
            </a:r>
            <a:r>
              <a:rPr lang="en-US" altLang="zh-TW" sz="8000" dirty="0" smtClean="0"/>
              <a:t/>
            </a:r>
            <a:br>
              <a:rPr lang="en-US" altLang="zh-TW" sz="8000" dirty="0" smtClean="0"/>
            </a:br>
            <a:r>
              <a:rPr lang="en-US" altLang="zh-TW" sz="3600" dirty="0" smtClean="0"/>
              <a:t>(</a:t>
            </a:r>
            <a:r>
              <a:rPr lang="zh-TW" altLang="en-US" sz="3600" dirty="0" smtClean="0"/>
              <a:t>不可使用電腦</a:t>
            </a:r>
            <a:r>
              <a:rPr lang="en-US" altLang="zh-TW" sz="3600" dirty="0" smtClean="0"/>
              <a:t>)</a:t>
            </a:r>
            <a:endParaRPr lang="zh-TW" altLang="en-US" sz="3600" dirty="0">
              <a:latin typeface="Cambria Math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63440"/>
            <a:ext cx="9144000" cy="132007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林劭原老師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2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圖的性質：</a:t>
            </a:r>
            <a:r>
              <a:rPr lang="zh-TW" altLang="en-US" sz="2800" dirty="0"/>
              <a:t>圖只在意點和邊的連結性，不在意怎麼畫</a:t>
            </a:r>
            <a:r>
              <a:rPr lang="zh-TW" altLang="en-US" sz="2800" dirty="0" smtClean="0"/>
              <a:t>。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pPr algn="just"/>
            <a:endParaRPr lang="en-US" altLang="zh-TW" dirty="0" smtClean="0">
              <a:latin typeface="+mn-lt"/>
            </a:endParaRPr>
          </a:p>
          <a:p>
            <a:pPr algn="just"/>
            <a:endParaRPr lang="en-US" altLang="zh-TW" dirty="0" smtClean="0">
              <a:latin typeface="+mn-lt"/>
            </a:endParaRPr>
          </a:p>
          <a:p>
            <a:pPr algn="just"/>
            <a:endParaRPr lang="en-US" altLang="zh-TW" dirty="0" smtClean="0">
              <a:latin typeface="+mn-lt"/>
            </a:endParaRPr>
          </a:p>
          <a:p>
            <a:pPr algn="just"/>
            <a:endParaRPr lang="en-US" altLang="zh-TW" dirty="0" smtClean="0">
              <a:latin typeface="+mn-lt"/>
            </a:endParaRPr>
          </a:p>
          <a:p>
            <a:pPr algn="just"/>
            <a:endParaRPr lang="en-US" altLang="zh-TW" dirty="0" smtClean="0">
              <a:latin typeface="+mn-lt"/>
            </a:endParaRPr>
          </a:p>
          <a:p>
            <a:pPr algn="just"/>
            <a:endParaRPr lang="en-US" altLang="zh-TW" dirty="0" smtClean="0">
              <a:latin typeface="+mn-lt"/>
            </a:endParaRPr>
          </a:p>
          <a:p>
            <a:pPr algn="just"/>
            <a:endParaRPr lang="en-US" altLang="zh-TW" dirty="0" smtClean="0">
              <a:latin typeface="+mn-lt"/>
            </a:endParaRPr>
          </a:p>
          <a:p>
            <a:pPr algn="just"/>
            <a:r>
              <a:rPr lang="zh-TW" altLang="en-US" dirty="0" smtClean="0">
                <a:latin typeface="+mn-lt"/>
              </a:rPr>
              <a:t>以上兩圖皆為 </a:t>
            </a:r>
            <a:r>
              <a:rPr lang="en-US" altLang="zh-TW" dirty="0" smtClean="0">
                <a:latin typeface="+mn-lt"/>
              </a:rPr>
              <a:t>Petersen graph</a:t>
            </a:r>
            <a:r>
              <a:rPr lang="zh-TW" altLang="en-US" dirty="0" smtClean="0">
                <a:latin typeface="+mn-lt"/>
              </a:rPr>
              <a:t>，此時稱他們同構 </a:t>
            </a:r>
            <a:r>
              <a:rPr lang="en-US" altLang="zh-TW" dirty="0" smtClean="0">
                <a:latin typeface="+mn-lt"/>
              </a:rPr>
              <a:t>isomorphic</a:t>
            </a:r>
            <a:r>
              <a:rPr lang="zh-TW" altLang="en-US" dirty="0" smtClean="0">
                <a:latin typeface="+mn-lt"/>
              </a:rPr>
              <a:t>。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23193" t="29840" r="12375" b="23277"/>
          <a:stretch/>
        </p:blipFill>
        <p:spPr>
          <a:xfrm>
            <a:off x="1930400" y="1825037"/>
            <a:ext cx="8331200" cy="38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Isomorphism 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同</a:t>
            </a:r>
            <a:r>
              <a:rPr lang="zh-TW" altLang="en-US" sz="4800" dirty="0">
                <a:solidFill>
                  <a:prstClr val="white"/>
                </a:solidFill>
                <a:latin typeface="Calibri"/>
              </a:rPr>
              <a:t>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An isomorphism from a graph G to a graph H is a bijection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 smtClean="0">
                    <a:latin typeface="+mn-lt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. We say “G is isomorphic to H”, written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, if there is an isomorphism from G to H.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24706" t="32177" r="13767" b="25344"/>
          <a:stretch/>
        </p:blipFill>
        <p:spPr>
          <a:xfrm>
            <a:off x="93134" y="3911599"/>
            <a:ext cx="6610964" cy="28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圖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graph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的</a:t>
            </a:r>
            <a:r>
              <a:rPr lang="zh-TW" altLang="en-US" sz="4800" dirty="0">
                <a:solidFill>
                  <a:prstClr val="white"/>
                </a:solidFill>
                <a:latin typeface="Calibri"/>
              </a:rPr>
              <a:t>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</a:t>
                </a:r>
                <a:r>
                  <a:rPr lang="zh-TW" altLang="en-US" dirty="0" smtClean="0">
                    <a:latin typeface="+mn-lt"/>
                  </a:rPr>
                  <a:t>的度數 </a:t>
                </a:r>
                <a:r>
                  <a:rPr lang="en-US" altLang="zh-TW" dirty="0" smtClean="0">
                    <a:latin typeface="+mn-lt"/>
                  </a:rPr>
                  <a:t>degree</a:t>
                </a:r>
                <a:r>
                  <a:rPr lang="zh-TW" altLang="en-US" dirty="0" smtClean="0">
                    <a:latin typeface="+mn-lt"/>
                  </a:rPr>
                  <a:t> 是指與這個點相連的邊數，記作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TW" altLang="en-US" dirty="0" smtClean="0">
                    <a:latin typeface="+mn-lt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TW" altLang="en-US" dirty="0" smtClean="0">
                    <a:latin typeface="+mn-lt"/>
                  </a:rPr>
                  <a:t>。</a:t>
                </a:r>
                <a:endParaRPr lang="en-US" altLang="zh-TW" dirty="0" smtClean="0">
                  <a:latin typeface="+mn-lt"/>
                </a:endParaRPr>
              </a:p>
              <a:p>
                <a:r>
                  <a:rPr lang="en-US" altLang="zh-TW" dirty="0" smtClean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 smtClean="0">
                    <a:latin typeface="+mn-lt"/>
                  </a:rPr>
                  <a:t> is odd(even), called odd(even) vertex.</a:t>
                </a:r>
              </a:p>
              <a:p>
                <a:r>
                  <a:rPr lang="en-US" altLang="zh-TW" dirty="0" smtClean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>
                    <a:latin typeface="+mn-lt"/>
                  </a:rPr>
                  <a:t> is </a:t>
                </a:r>
                <a:r>
                  <a:rPr lang="en-US" altLang="zh-TW" dirty="0" smtClean="0">
                    <a:latin typeface="+mn-lt"/>
                  </a:rPr>
                  <a:t>0, </a:t>
                </a:r>
                <a:r>
                  <a:rPr lang="en-US" altLang="zh-TW" dirty="0">
                    <a:latin typeface="+mn-lt"/>
                  </a:rPr>
                  <a:t>called </a:t>
                </a:r>
                <a:r>
                  <a:rPr lang="en-US" altLang="zh-TW" dirty="0" smtClean="0">
                    <a:latin typeface="+mn-lt"/>
                  </a:rPr>
                  <a:t>isolated vertex </a:t>
                </a:r>
                <a:r>
                  <a:rPr lang="zh-TW" altLang="en-US" dirty="0" smtClean="0">
                    <a:latin typeface="+mn-lt"/>
                  </a:rPr>
                  <a:t>孤立點</a:t>
                </a:r>
                <a:r>
                  <a:rPr lang="en-US" altLang="zh-TW" dirty="0" smtClean="0">
                    <a:latin typeface="+mn-lt"/>
                  </a:rPr>
                  <a:t>.</a:t>
                </a:r>
                <a:endParaRPr lang="en-US" altLang="zh-TW" dirty="0">
                  <a:latin typeface="+mn-lt"/>
                </a:endParaRPr>
              </a:p>
              <a:p>
                <a:r>
                  <a:rPr lang="en-US" altLang="zh-TW" dirty="0" smtClean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>
                    <a:latin typeface="+mn-lt"/>
                  </a:rPr>
                  <a:t> is </a:t>
                </a:r>
                <a:r>
                  <a:rPr lang="en-US" altLang="zh-TW" dirty="0" smtClean="0">
                    <a:latin typeface="+mn-lt"/>
                  </a:rPr>
                  <a:t>1, </a:t>
                </a:r>
                <a:r>
                  <a:rPr lang="en-US" altLang="zh-TW" dirty="0">
                    <a:latin typeface="+mn-lt"/>
                  </a:rPr>
                  <a:t>called </a:t>
                </a:r>
                <a:r>
                  <a:rPr lang="en-US" altLang="zh-TW" dirty="0" smtClean="0">
                    <a:latin typeface="+mn-lt"/>
                  </a:rPr>
                  <a:t>leaf </a:t>
                </a:r>
                <a:r>
                  <a:rPr lang="zh-TW" altLang="en-US" dirty="0" smtClean="0">
                    <a:latin typeface="+mn-lt"/>
                  </a:rPr>
                  <a:t>葉子</a:t>
                </a:r>
                <a:r>
                  <a:rPr lang="en-US" altLang="zh-TW" dirty="0" smtClean="0">
                    <a:latin typeface="+mn-lt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zh-TW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the maximum degree</a:t>
                </a:r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the minimum degree</a:t>
                </a:r>
                <a:endParaRPr lang="en-US" altLang="zh-TW" dirty="0">
                  <a:latin typeface="+mn-lt"/>
                </a:endParaRPr>
              </a:p>
              <a:p>
                <a:endParaRPr lang="en-US" altLang="zh-TW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21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subgraph 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子圖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latin typeface="+mn-lt"/>
                  </a:rPr>
                  <a:t>and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, we call H is a</a:t>
                </a:r>
                <a:r>
                  <a:rPr lang="zh-TW" altLang="en-US" dirty="0" smtClean="0">
                    <a:latin typeface="+mn-lt"/>
                  </a:rPr>
                  <a:t> </a:t>
                </a:r>
                <a:r>
                  <a:rPr lang="en-US" altLang="zh-TW" dirty="0" smtClean="0">
                    <a:solidFill>
                      <a:srgbClr val="00B0F0"/>
                    </a:solidFill>
                    <a:latin typeface="+mn-lt"/>
                  </a:rPr>
                  <a:t>subgraph</a:t>
                </a:r>
                <a:r>
                  <a:rPr lang="en-US" altLang="zh-TW" dirty="0" smtClean="0">
                    <a:latin typeface="+mn-lt"/>
                  </a:rPr>
                  <a:t> of G, then we write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i="1" dirty="0" smtClean="0">
                    <a:latin typeface="+mn-lt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and say that “G contains H”.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complement 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補圖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The </a:t>
                </a:r>
                <a:r>
                  <a:rPr lang="en-US" altLang="zh-TW" dirty="0" smtClean="0">
                    <a:solidFill>
                      <a:srgbClr val="00B0F0"/>
                    </a:solidFill>
                    <a:latin typeface="+mn-lt"/>
                  </a:rPr>
                  <a:t>complement</a:t>
                </a:r>
                <a:r>
                  <a:rPr lang="en-US" altLang="zh-TW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TW" altLang="en-US" dirty="0" smtClean="0">
                    <a:latin typeface="+mn-lt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of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is the graph with vertex set V(G) defined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 smtClean="0">
                    <a:latin typeface="+mn-lt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15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Handshaking Lemma (Euler)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=2|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TW" dirty="0" smtClean="0">
                    <a:latin typeface="+mn-lt"/>
                  </a:rPr>
                  <a:t>.</a:t>
                </a:r>
              </a:p>
              <a:p>
                <a:r>
                  <a:rPr lang="en-US" altLang="zh-TW" dirty="0" err="1" smtClean="0">
                    <a:latin typeface="+mn-lt"/>
                  </a:rPr>
                  <a:t>idea:two-way</a:t>
                </a:r>
                <a:r>
                  <a:rPr lang="en-US" altLang="zh-TW" dirty="0" smtClean="0">
                    <a:latin typeface="+mn-lt"/>
                  </a:rPr>
                  <a:t> counting </a:t>
                </a:r>
                <a:r>
                  <a:rPr lang="zh-TW" altLang="en-US" dirty="0" smtClean="0">
                    <a:latin typeface="+mn-lt"/>
                  </a:rPr>
                  <a:t>雙邊計數</a:t>
                </a:r>
                <a:endParaRPr lang="en-US" altLang="zh-TW" dirty="0" smtClean="0">
                  <a:latin typeface="+mn-lt"/>
                </a:endParaRPr>
              </a:p>
              <a:p>
                <a:endParaRPr lang="en-US" altLang="zh-TW" dirty="0">
                  <a:latin typeface="+mn-lt"/>
                </a:endParaRPr>
              </a:p>
              <a:p>
                <a:endParaRPr lang="en-US" altLang="zh-TW" dirty="0" smtClean="0">
                  <a:latin typeface="+mn-lt"/>
                </a:endParaRPr>
              </a:p>
              <a:p>
                <a:endParaRPr lang="en-US" altLang="zh-TW" dirty="0">
                  <a:latin typeface="+mn-lt"/>
                </a:endParaRPr>
              </a:p>
              <a:p>
                <a:endParaRPr lang="en-US" altLang="zh-TW" dirty="0" smtClean="0">
                  <a:latin typeface="+mn-lt"/>
                </a:endParaRPr>
              </a:p>
              <a:p>
                <a:r>
                  <a:rPr lang="en-US" altLang="zh-TW" dirty="0" smtClean="0">
                    <a:latin typeface="+mn-lt"/>
                  </a:rPr>
                  <a:t>proposition</a:t>
                </a:r>
                <a:r>
                  <a:rPr lang="zh-TW" altLang="en-US" dirty="0" smtClean="0">
                    <a:latin typeface="+mn-lt"/>
                  </a:rPr>
                  <a:t> 任意圖的奇點數目一定是偶數</a:t>
                </a:r>
                <a:endParaRPr lang="en-US" altLang="zh-TW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37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walk 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道路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, trail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 行跡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, path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 路徑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 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A</a:t>
                </a:r>
                <a:r>
                  <a:rPr lang="zh-TW" altLang="en-US" dirty="0" smtClean="0">
                    <a:latin typeface="+mn-lt"/>
                  </a:rPr>
                  <a:t> </a:t>
                </a:r>
                <a:r>
                  <a:rPr lang="en-US" altLang="zh-TW" dirty="0" smtClean="0">
                    <a:solidFill>
                      <a:srgbClr val="00B0F0"/>
                    </a:solidFill>
                    <a:latin typeface="+mn-lt"/>
                  </a:rPr>
                  <a:t>walk</a:t>
                </a:r>
                <a:r>
                  <a:rPr lang="en-US" altLang="zh-TW" dirty="0" smtClean="0">
                    <a:latin typeface="+mn-lt"/>
                  </a:rPr>
                  <a:t> is a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of vertices and edges such that, for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,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i="1" dirty="0" smtClean="0">
                    <a:latin typeface="+mn-lt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has endpoints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.</a:t>
                </a:r>
              </a:p>
              <a:p>
                <a:r>
                  <a:rPr lang="en-US" altLang="zh-TW" dirty="0" smtClean="0">
                    <a:latin typeface="+mn-lt"/>
                  </a:rPr>
                  <a:t>A </a:t>
                </a:r>
                <a:r>
                  <a:rPr lang="en-US" altLang="zh-TW" dirty="0" smtClean="0">
                    <a:solidFill>
                      <a:srgbClr val="00B0F0"/>
                    </a:solidFill>
                    <a:latin typeface="+mn-lt"/>
                  </a:rPr>
                  <a:t>trail</a:t>
                </a:r>
                <a:r>
                  <a:rPr lang="en-US" altLang="zh-TW" dirty="0" smtClean="0">
                    <a:latin typeface="+mn-lt"/>
                  </a:rPr>
                  <a:t> is a walk with no repeated edge.</a:t>
                </a:r>
              </a:p>
              <a:p>
                <a:r>
                  <a:rPr lang="en-US" altLang="zh-TW" dirty="0" smtClean="0">
                    <a:latin typeface="+mn-lt"/>
                  </a:rPr>
                  <a:t>A</a:t>
                </a:r>
                <a:r>
                  <a:rPr lang="zh-TW" altLang="en-US" dirty="0" smtClean="0">
                    <a:latin typeface="+mn-lt"/>
                  </a:rPr>
                  <a:t> </a:t>
                </a:r>
                <a:r>
                  <a:rPr lang="en-US" altLang="zh-TW" dirty="0">
                    <a:solidFill>
                      <a:srgbClr val="00B0F0"/>
                    </a:solidFill>
                    <a:latin typeface="+mn-lt"/>
                  </a:rPr>
                  <a:t>path</a:t>
                </a:r>
                <a:r>
                  <a:rPr lang="en-US" altLang="zh-TW" dirty="0">
                    <a:latin typeface="+mn-lt"/>
                  </a:rPr>
                  <a:t> is a walk with no repeated </a:t>
                </a:r>
                <a:r>
                  <a:rPr lang="en-US" altLang="zh-TW" dirty="0" smtClean="0">
                    <a:latin typeface="+mn-lt"/>
                  </a:rPr>
                  <a:t>vertex.</a:t>
                </a:r>
              </a:p>
              <a:p>
                <a:r>
                  <a:rPr lang="en-US" altLang="zh-TW" dirty="0" smtClean="0">
                    <a:latin typeface="+mn-lt"/>
                  </a:rPr>
                  <a:t>The </a:t>
                </a:r>
                <a:r>
                  <a:rPr lang="en-US" altLang="zh-TW" dirty="0" smtClean="0">
                    <a:solidFill>
                      <a:srgbClr val="00B0F0"/>
                    </a:solidFill>
                    <a:latin typeface="+mn-lt"/>
                  </a:rPr>
                  <a:t>length</a:t>
                </a:r>
                <a:r>
                  <a:rPr lang="en-US" altLang="zh-TW" dirty="0" smtClean="0">
                    <a:latin typeface="+mn-lt"/>
                  </a:rPr>
                  <a:t> of a walk, trail, path, or cycle is its number of edges. A walk or trails </a:t>
                </a:r>
                <a:r>
                  <a:rPr lang="en-US" altLang="zh-TW" dirty="0" smtClean="0">
                    <a:solidFill>
                      <a:srgbClr val="00B0F0"/>
                    </a:solidFill>
                    <a:latin typeface="+mn-lt"/>
                  </a:rPr>
                  <a:t>closed</a:t>
                </a:r>
                <a:r>
                  <a:rPr lang="en-US" altLang="zh-TW" dirty="0" smtClean="0">
                    <a:latin typeface="+mn-lt"/>
                  </a:rPr>
                  <a:t> if its endpoints are the same</a:t>
                </a:r>
                <a:r>
                  <a:rPr lang="en-US" altLang="zh-TW" dirty="0">
                    <a:latin typeface="+mn-lt"/>
                  </a:rPr>
                  <a:t>, </a:t>
                </a:r>
                <a:r>
                  <a:rPr lang="en-US" altLang="zh-TW" dirty="0">
                    <a:solidFill>
                      <a:srgbClr val="00B0F0"/>
                    </a:solidFill>
                    <a:latin typeface="+mn-lt"/>
                  </a:rPr>
                  <a:t>open</a:t>
                </a:r>
                <a:r>
                  <a:rPr lang="en-US" altLang="zh-TW" dirty="0">
                    <a:latin typeface="+mn-lt"/>
                  </a:rPr>
                  <a:t> otherwise</a:t>
                </a:r>
                <a:r>
                  <a:rPr lang="en-US" altLang="zh-TW" dirty="0" smtClean="0">
                    <a:latin typeface="+mn-lt"/>
                  </a:rPr>
                  <a:t>.</a:t>
                </a:r>
              </a:p>
              <a:p>
                <a:r>
                  <a:rPr lang="zh-TW" altLang="en-US" dirty="0" smtClean="0">
                    <a:latin typeface="+mn-lt"/>
                  </a:rPr>
                  <a:t>但</a:t>
                </a:r>
                <a:r>
                  <a:rPr lang="zh-TW" altLang="en-US" dirty="0">
                    <a:latin typeface="+mn-lt"/>
                  </a:rPr>
                  <a:t>在演算法的書</a:t>
                </a:r>
                <a:r>
                  <a:rPr lang="zh-TW" altLang="en-US" dirty="0" smtClean="0">
                    <a:latin typeface="+mn-lt"/>
                  </a:rPr>
                  <a:t>裡，用 </a:t>
                </a:r>
                <a:r>
                  <a:rPr lang="en-US" altLang="zh-TW" dirty="0" smtClean="0">
                    <a:latin typeface="+mn-lt"/>
                  </a:rPr>
                  <a:t>path </a:t>
                </a:r>
                <a:r>
                  <a:rPr lang="zh-TW" altLang="en-US" dirty="0" smtClean="0">
                    <a:latin typeface="+mn-lt"/>
                  </a:rPr>
                  <a:t>表示 </a:t>
                </a:r>
                <a:r>
                  <a:rPr lang="en-US" altLang="zh-TW" dirty="0" smtClean="0">
                    <a:latin typeface="+mn-lt"/>
                  </a:rPr>
                  <a:t>walk</a:t>
                </a:r>
                <a:r>
                  <a:rPr lang="zh-TW" altLang="en-US" dirty="0" smtClean="0">
                    <a:latin typeface="+mn-lt"/>
                  </a:rPr>
                  <a:t>，用 </a:t>
                </a:r>
                <a:r>
                  <a:rPr lang="en-US" altLang="zh-TW" dirty="0" smtClean="0">
                    <a:latin typeface="+mn-lt"/>
                  </a:rPr>
                  <a:t>simple path </a:t>
                </a:r>
                <a:r>
                  <a:rPr lang="zh-TW" altLang="en-US" dirty="0" smtClean="0">
                    <a:latin typeface="+mn-lt"/>
                  </a:rPr>
                  <a:t>表示 </a:t>
                </a:r>
                <a:r>
                  <a:rPr lang="en-US" altLang="zh-TW" dirty="0" smtClean="0">
                    <a:latin typeface="+mn-lt"/>
                  </a:rPr>
                  <a:t>path</a:t>
                </a:r>
                <a:r>
                  <a:rPr lang="zh-TW" altLang="en-US" dirty="0" smtClean="0">
                    <a:latin typeface="+mn-lt"/>
                  </a:rPr>
                  <a:t>或 </a:t>
                </a:r>
                <a:r>
                  <a:rPr lang="en-US" altLang="zh-TW" dirty="0" smtClean="0">
                    <a:latin typeface="+mn-lt"/>
                  </a:rPr>
                  <a:t>cycle</a:t>
                </a:r>
                <a:r>
                  <a:rPr lang="zh-TW" altLang="en-US" dirty="0" smtClean="0">
                    <a:latin typeface="+mn-lt"/>
                  </a:rPr>
                  <a:t>。</a:t>
                </a:r>
                <a:endParaRPr lang="en-US" altLang="zh-TW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8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Euler trail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lt"/>
              </a:rPr>
              <a:t>如果一條行跡包含了圖的所有邊，而且圖的每一條</a:t>
            </a:r>
            <a:r>
              <a:rPr lang="zh-TW" altLang="en-US" dirty="0" smtClean="0">
                <a:latin typeface="+mn-lt"/>
              </a:rPr>
              <a:t>邊在行跡中恰好出現一次，則叫它是一條</a:t>
            </a:r>
            <a:r>
              <a:rPr lang="en-US" altLang="zh-TW" dirty="0" smtClean="0">
                <a:latin typeface="+mn-lt"/>
              </a:rPr>
              <a:t>Euler</a:t>
            </a:r>
            <a:r>
              <a:rPr lang="zh-TW" altLang="en-US" dirty="0" smtClean="0">
                <a:latin typeface="+mn-lt"/>
              </a:rPr>
              <a:t>行跡</a:t>
            </a:r>
            <a:r>
              <a:rPr lang="en-US" altLang="zh-TW" dirty="0" smtClean="0">
                <a:latin typeface="+mn-lt"/>
              </a:rPr>
              <a:t>(Euler trail)</a:t>
            </a:r>
            <a:r>
              <a:rPr lang="zh-TW" altLang="en-US" dirty="0" smtClean="0">
                <a:latin typeface="+mn-lt"/>
              </a:rPr>
              <a:t>。</a:t>
            </a:r>
            <a:r>
              <a:rPr lang="en-US" altLang="zh-TW" dirty="0" smtClean="0">
                <a:latin typeface="+mn-lt"/>
              </a:rPr>
              <a:t/>
            </a:r>
            <a:br>
              <a:rPr lang="en-US" altLang="zh-TW" dirty="0" smtClean="0">
                <a:latin typeface="+mn-lt"/>
              </a:rPr>
            </a:br>
            <a:r>
              <a:rPr lang="en-US" altLang="zh-TW" dirty="0" smtClean="0">
                <a:latin typeface="+mn-lt"/>
              </a:rPr>
              <a:t>(</a:t>
            </a:r>
            <a:r>
              <a:rPr lang="zh-TW" altLang="en-US" dirty="0" smtClean="0">
                <a:latin typeface="+mn-lt"/>
              </a:rPr>
              <a:t>就是大家以前可能玩過的一筆畫畫完</a:t>
            </a:r>
            <a:r>
              <a:rPr lang="en-US" altLang="zh-TW" dirty="0" smtClean="0">
                <a:latin typeface="+mn-lt"/>
              </a:rPr>
              <a:t>)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proposition</a:t>
            </a:r>
            <a:r>
              <a:rPr lang="zh-TW" altLang="en-US" dirty="0" smtClean="0">
                <a:latin typeface="+mn-lt"/>
              </a:rPr>
              <a:t> 如果一個圖有一條</a:t>
            </a:r>
            <a:r>
              <a:rPr lang="en-US" altLang="zh-TW" dirty="0" smtClean="0">
                <a:latin typeface="+mn-lt"/>
              </a:rPr>
              <a:t>Euler trail</a:t>
            </a:r>
            <a:r>
              <a:rPr lang="zh-TW" altLang="en-US" dirty="0" smtClean="0">
                <a:latin typeface="+mn-lt"/>
              </a:rPr>
              <a:t>，則必為全部偶點或是恰</a:t>
            </a:r>
            <a:r>
              <a:rPr lang="en-US" altLang="zh-TW" dirty="0" smtClean="0">
                <a:latin typeface="+mn-lt"/>
              </a:rPr>
              <a:t>2</a:t>
            </a:r>
            <a:r>
              <a:rPr lang="zh-TW" altLang="en-US" dirty="0" smtClean="0">
                <a:latin typeface="+mn-lt"/>
              </a:rPr>
              <a:t>個奇點</a:t>
            </a:r>
            <a:r>
              <a:rPr lang="en-US" altLang="zh-TW" dirty="0" smtClean="0">
                <a:latin typeface="+mn-lt"/>
              </a:rPr>
              <a:t>.</a:t>
            </a:r>
          </a:p>
          <a:p>
            <a:r>
              <a:rPr lang="en-US" altLang="zh-TW" dirty="0" smtClean="0">
                <a:latin typeface="+mn-lt"/>
              </a:rPr>
              <a:t>proof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20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Connected 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連通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A graph G is </a:t>
                </a:r>
                <a:r>
                  <a:rPr lang="en-US" altLang="zh-TW" dirty="0" smtClean="0">
                    <a:solidFill>
                      <a:srgbClr val="00B0F0"/>
                    </a:solidFill>
                    <a:latin typeface="+mn-lt"/>
                  </a:rPr>
                  <a:t>connected</a:t>
                </a:r>
                <a:r>
                  <a:rPr lang="en-US" altLang="zh-TW" dirty="0" smtClean="0">
                    <a:latin typeface="+mn-lt"/>
                  </a:rPr>
                  <a:t> if it has a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-path whenever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(otherwise, G is disconnected).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4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walk and path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Lemma. </a:t>
                </a:r>
                <a:r>
                  <a:rPr lang="en-US" altLang="zh-TW" dirty="0">
                    <a:latin typeface="+mn-lt"/>
                  </a:rPr>
                  <a:t>F</a:t>
                </a:r>
                <a:r>
                  <a:rPr lang="en-US" altLang="zh-TW" dirty="0" smtClean="0">
                    <a:latin typeface="+mn-lt"/>
                  </a:rPr>
                  <a:t>or two vertices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of G, there is a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-path if and only if there is a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-walk. </a:t>
                </a:r>
              </a:p>
              <a:p>
                <a:r>
                  <a:rPr lang="en-US" altLang="zh-TW" dirty="0" err="1">
                    <a:latin typeface="+mn-lt"/>
                  </a:rPr>
                  <a:t>Idea:the</a:t>
                </a:r>
                <a:r>
                  <a:rPr lang="en-US" altLang="zh-TW" dirty="0">
                    <a:latin typeface="+mn-lt"/>
                  </a:rPr>
                  <a:t> shortest </a:t>
                </a:r>
                <a:r>
                  <a:rPr lang="en-US" altLang="zh-TW" dirty="0" smtClean="0">
                    <a:latin typeface="+mn-lt"/>
                  </a:rPr>
                  <a:t>walk</a:t>
                </a:r>
                <a:endParaRPr lang="en-US" altLang="zh-TW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組合數學的一些領域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+mn-lt"/>
              </a:rPr>
              <a:t>graph theory </a:t>
            </a:r>
            <a:r>
              <a:rPr lang="zh-TW" altLang="en-US" dirty="0" smtClean="0">
                <a:latin typeface="+mn-lt"/>
              </a:rPr>
              <a:t>圖論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 smtClean="0">
                <a:latin typeface="+mn-lt"/>
              </a:rPr>
              <a:t>group testing theory </a:t>
            </a:r>
            <a:r>
              <a:rPr lang="zh-TW" altLang="en-US" dirty="0" smtClean="0">
                <a:latin typeface="+mn-lt"/>
              </a:rPr>
              <a:t>群試理論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 smtClean="0">
                <a:latin typeface="+mn-lt"/>
              </a:rPr>
              <a:t>coding theory </a:t>
            </a:r>
            <a:r>
              <a:rPr lang="zh-TW" altLang="en-US" dirty="0" smtClean="0">
                <a:latin typeface="+mn-lt"/>
              </a:rPr>
              <a:t>編碼理論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7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Well-ordering Principle 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良序原理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+mn-lt"/>
              </a:rPr>
              <a:t>Every nonempty set of positive integers has a least element.</a:t>
            </a:r>
          </a:p>
          <a:p>
            <a:r>
              <a:rPr lang="zh-TW" altLang="en-US" dirty="0" smtClean="0">
                <a:latin typeface="+mn-lt"/>
              </a:rPr>
              <a:t>註</a:t>
            </a:r>
            <a:r>
              <a:rPr lang="en-US" altLang="zh-TW" dirty="0" smtClean="0">
                <a:latin typeface="+mn-lt"/>
              </a:rPr>
              <a:t>:well-ordering principle </a:t>
            </a:r>
            <a:r>
              <a:rPr lang="zh-TW" altLang="en-US" dirty="0" smtClean="0">
                <a:latin typeface="+mn-lt"/>
              </a:rPr>
              <a:t>是 </a:t>
            </a:r>
            <a:r>
              <a:rPr lang="en-US" altLang="zh-TW" dirty="0" smtClean="0">
                <a:latin typeface="+mn-lt"/>
              </a:rPr>
              <a:t>mathematical induction</a:t>
            </a:r>
            <a:r>
              <a:rPr lang="zh-TW" altLang="en-US" dirty="0" smtClean="0">
                <a:latin typeface="+mn-lt"/>
              </a:rPr>
              <a:t>的等價形式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8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Euler trail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 行跡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proposition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G</a:t>
            </a:r>
            <a:r>
              <a:rPr lang="zh-TW" altLang="en-US" dirty="0" smtClean="0"/>
              <a:t>有</a:t>
            </a:r>
            <a:r>
              <a:rPr lang="en-US" altLang="zh-TW" dirty="0" smtClean="0"/>
              <a:t>Euler</a:t>
            </a:r>
            <a:r>
              <a:rPr lang="zh-TW" altLang="en-US" dirty="0" smtClean="0"/>
              <a:t>行跡的必要條件是，兩個非孤立點之間有一條道路。</a:t>
            </a:r>
            <a:endParaRPr lang="en-US" altLang="zh-TW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94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Euler tour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Euler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迴路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theorem </a:t>
            </a:r>
            <a:r>
              <a:rPr lang="zh-TW" altLang="en-US" dirty="0" smtClean="0"/>
              <a:t>一個恰含一點或不含孤立點的圖</a:t>
            </a:r>
            <a:r>
              <a:rPr lang="en-US" altLang="zh-TW" dirty="0" smtClean="0"/>
              <a:t>G</a:t>
            </a:r>
            <a:r>
              <a:rPr lang="zh-TW" altLang="en-US" dirty="0" smtClean="0"/>
              <a:t>存在</a:t>
            </a:r>
            <a:r>
              <a:rPr lang="en-US" altLang="zh-TW" dirty="0" smtClean="0"/>
              <a:t>Euler</a:t>
            </a:r>
            <a:r>
              <a:rPr lang="zh-TW" altLang="en-US" dirty="0" smtClean="0"/>
              <a:t>迴路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起點和終點是同一個點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的充份必要條件是，</a:t>
            </a:r>
            <a:r>
              <a:rPr lang="en-US" altLang="zh-TW" dirty="0" smtClean="0"/>
              <a:t>G</a:t>
            </a:r>
            <a:r>
              <a:rPr lang="zh-TW" altLang="en-US" dirty="0" smtClean="0"/>
              <a:t>是連通的，而且它的所有點都是偶點。</a:t>
            </a:r>
            <a:endParaRPr lang="en-US" altLang="zh-TW" dirty="0" smtClean="0"/>
          </a:p>
          <a:p>
            <a:r>
              <a:rPr lang="en-US" altLang="zh-TW" dirty="0" smtClean="0">
                <a:latin typeface="+mn-lt"/>
              </a:rPr>
              <a:t>idea:</a:t>
            </a:r>
            <a:r>
              <a:rPr lang="zh-TW" altLang="en-US" dirty="0" smtClean="0">
                <a:latin typeface="+mn-lt"/>
              </a:rPr>
              <a:t>對</a:t>
            </a:r>
            <a:r>
              <a:rPr lang="en-US" altLang="zh-TW" dirty="0" smtClean="0">
                <a:latin typeface="+mn-lt"/>
              </a:rPr>
              <a:t>G</a:t>
            </a:r>
            <a:r>
              <a:rPr lang="zh-TW" altLang="en-US" dirty="0" smtClean="0">
                <a:latin typeface="+mn-lt"/>
              </a:rPr>
              <a:t>的邊數</a:t>
            </a:r>
            <a:r>
              <a:rPr lang="en-US" altLang="zh-TW" dirty="0" smtClean="0">
                <a:latin typeface="+mn-lt"/>
              </a:rPr>
              <a:t>m</a:t>
            </a:r>
            <a:r>
              <a:rPr lang="zh-TW" altLang="en-US" dirty="0" smtClean="0">
                <a:latin typeface="+mn-lt"/>
              </a:rPr>
              <a:t>做強數學歸納法</a:t>
            </a:r>
            <a:endParaRPr lang="en-US" altLang="zh-TW" dirty="0" smtClean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 smtClean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Remark </a:t>
            </a:r>
            <a:r>
              <a:rPr lang="zh-TW" altLang="en-US" dirty="0" smtClean="0">
                <a:latin typeface="+mn-lt"/>
              </a:rPr>
              <a:t>起點</a:t>
            </a:r>
            <a:r>
              <a:rPr lang="en-US" altLang="zh-TW" dirty="0" smtClean="0">
                <a:latin typeface="+mn-lt"/>
              </a:rPr>
              <a:t>(</a:t>
            </a:r>
            <a:r>
              <a:rPr lang="zh-TW" altLang="en-US" dirty="0" smtClean="0">
                <a:latin typeface="+mn-lt"/>
              </a:rPr>
              <a:t>終點</a:t>
            </a:r>
            <a:r>
              <a:rPr lang="en-US" altLang="zh-TW" dirty="0" smtClean="0">
                <a:latin typeface="+mn-lt"/>
              </a:rPr>
              <a:t>)</a:t>
            </a:r>
            <a:r>
              <a:rPr lang="zh-TW" altLang="en-US" dirty="0" smtClean="0">
                <a:latin typeface="+mn-lt"/>
              </a:rPr>
              <a:t>可以任選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4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Euler trail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E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uler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行跡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theorem </a:t>
            </a:r>
            <a:r>
              <a:rPr lang="zh-TW" altLang="en-US" dirty="0" smtClean="0"/>
              <a:t>一個不含孤立點的圖</a:t>
            </a:r>
            <a:r>
              <a:rPr lang="en-US" altLang="zh-TW" dirty="0" smtClean="0"/>
              <a:t>G</a:t>
            </a:r>
            <a:r>
              <a:rPr lang="zh-TW" altLang="en-US" dirty="0" smtClean="0"/>
              <a:t>存在</a:t>
            </a:r>
            <a:r>
              <a:rPr lang="en-US" altLang="zh-TW" dirty="0" smtClean="0"/>
              <a:t>Euler</a:t>
            </a:r>
            <a:r>
              <a:rPr lang="zh-TW" altLang="en-US" dirty="0" smtClean="0"/>
              <a:t>行跡的充份必要條件是，</a:t>
            </a:r>
            <a:r>
              <a:rPr lang="en-US" altLang="zh-TW" dirty="0" smtClean="0"/>
              <a:t>G</a:t>
            </a:r>
            <a:r>
              <a:rPr lang="zh-TW" altLang="en-US" dirty="0" smtClean="0"/>
              <a:t>是連通的，而且它恰好只有兩個奇點。</a:t>
            </a:r>
            <a:endParaRPr lang="en-US" altLang="zh-TW" dirty="0" smtClean="0"/>
          </a:p>
          <a:p>
            <a:r>
              <a:rPr lang="en-US" altLang="zh-TW" dirty="0" smtClean="0">
                <a:latin typeface="+mn-lt"/>
              </a:rPr>
              <a:t>idea:</a:t>
            </a:r>
            <a:r>
              <a:rPr lang="zh-TW" altLang="en-US" dirty="0" smtClean="0">
                <a:latin typeface="+mn-lt"/>
              </a:rPr>
              <a:t>將</a:t>
            </a:r>
            <a:r>
              <a:rPr lang="en-US" altLang="zh-TW" dirty="0" smtClean="0">
                <a:latin typeface="+mn-lt"/>
              </a:rPr>
              <a:t>G</a:t>
            </a:r>
            <a:r>
              <a:rPr lang="zh-TW" altLang="en-US" dirty="0" smtClean="0">
                <a:latin typeface="+mn-lt"/>
              </a:rPr>
              <a:t>中兩個奇點連起來</a:t>
            </a:r>
            <a:endParaRPr lang="en-US" altLang="zh-TW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03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如何找出 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Euler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迴路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?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7" t="25559" r="19899" b="25765"/>
          <a:stretch/>
        </p:blipFill>
        <p:spPr>
          <a:xfrm>
            <a:off x="6314763" y="105373"/>
            <a:ext cx="5801516" cy="3469100"/>
          </a:xfrm>
        </p:spPr>
      </p:pic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>
              <a:xfrm>
                <a:off x="838200" y="2248786"/>
                <a:ext cx="10515600" cy="40137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王漢宗顏楷體繁" panose="02000500000000000000" pitchFamily="2" charset="-120"/>
                    <a:ea typeface="王漢宗顏楷體繁" panose="02000500000000000000" pitchFamily="2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dirty="0" smtClean="0">
                  <a:latin typeface="+mn-lt"/>
                </a:endParaRPr>
              </a:p>
              <a:p>
                <a:endParaRPr lang="en-US" altLang="zh-TW" dirty="0">
                  <a:latin typeface="+mn-lt"/>
                </a:endParaRPr>
              </a:p>
              <a:p>
                <a:endParaRPr lang="en-US" altLang="zh-TW" dirty="0" smtClean="0">
                  <a:latin typeface="+mn-lt"/>
                </a:endParaRPr>
              </a:p>
              <a:p>
                <a:r>
                  <a:rPr lang="zh-TW" altLang="en-US" dirty="0" smtClean="0">
                    <a:latin typeface="+mn-lt"/>
                  </a:rPr>
                  <a:t>利用</a:t>
                </a:r>
                <a:r>
                  <a:rPr lang="zh-TW" altLang="en-US" dirty="0">
                    <a:latin typeface="+mn-lt"/>
                  </a:rPr>
                  <a:t>證明的想法</a:t>
                </a:r>
                <a:r>
                  <a:rPr lang="zh-TW" altLang="en-US" dirty="0" smtClean="0">
                    <a:latin typeface="+mn-lt"/>
                  </a:rPr>
                  <a:t>：可行，但太慢！例如：從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+mn-lt"/>
                  </a:rPr>
                  <a:t>出發，盡量</a:t>
                </a:r>
                <a:r>
                  <a:rPr lang="zh-TW" altLang="en-US" dirty="0">
                    <a:latin typeface="+mn-lt"/>
                  </a:rPr>
                  <a:t>「</a:t>
                </a:r>
                <a:r>
                  <a:rPr lang="zh-TW" altLang="en-US" dirty="0" smtClean="0">
                    <a:latin typeface="+mn-lt"/>
                  </a:rPr>
                  <a:t>能走就走」，最後回到出發點，這時如果已經把所有邊都走過了，那就找到了</a:t>
                </a:r>
                <a:r>
                  <a:rPr lang="en-US" altLang="zh-TW" dirty="0" smtClean="0">
                    <a:latin typeface="+mn-lt"/>
                  </a:rPr>
                  <a:t>Euler</a:t>
                </a:r>
                <a:r>
                  <a:rPr lang="zh-TW" altLang="en-US" dirty="0" smtClean="0">
                    <a:latin typeface="+mn-lt"/>
                  </a:rPr>
                  <a:t>迴路，但也許偏偏走了捷徑，例如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</a:t>
                </a:r>
                <a:r>
                  <a:rPr lang="zh-TW" altLang="en-US" dirty="0" smtClean="0">
                    <a:latin typeface="+mn-lt"/>
                  </a:rPr>
                  <a:t>，這樣一來還要把那些邊扣除，用新的圖遞迴繼續找，非常花時間。</a:t>
                </a:r>
                <a:endParaRPr lang="en-US" altLang="zh-TW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48786"/>
                <a:ext cx="10515600" cy="4013791"/>
              </a:xfrm>
              <a:prstGeom prst="rect">
                <a:avLst/>
              </a:prstGeom>
              <a:blipFill>
                <a:blip r:embed="rId3"/>
                <a:stretch>
                  <a:fillRect l="-1043" r="-4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9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如何找出 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Euler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迴路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?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7" t="25559" r="19899" b="25765"/>
          <a:stretch/>
        </p:blipFill>
        <p:spPr>
          <a:xfrm>
            <a:off x="6314763" y="105373"/>
            <a:ext cx="5801516" cy="3469100"/>
          </a:xfrm>
        </p:spPr>
      </p:pic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2248786"/>
            <a:ext cx="10515600" cy="4013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 smtClean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Fleury</a:t>
            </a:r>
            <a:r>
              <a:rPr lang="zh-TW" altLang="en-US" dirty="0" smtClean="0">
                <a:latin typeface="+mn-lt"/>
              </a:rPr>
              <a:t>演算法：在找下一條邊時，找一條還沒走過的邊使得</a:t>
            </a:r>
            <a:r>
              <a:rPr lang="en-US" altLang="zh-TW" dirty="0" smtClean="0">
                <a:latin typeface="+mn-lt"/>
              </a:rPr>
              <a:t>G-{</a:t>
            </a:r>
            <a:r>
              <a:rPr lang="zh-TW" altLang="en-US" dirty="0" smtClean="0">
                <a:latin typeface="+mn-lt"/>
              </a:rPr>
              <a:t>所有走過的邊</a:t>
            </a:r>
            <a:r>
              <a:rPr lang="en-US" altLang="zh-TW" dirty="0" smtClean="0">
                <a:latin typeface="+mn-lt"/>
              </a:rPr>
              <a:t>}</a:t>
            </a:r>
            <a:r>
              <a:rPr lang="zh-TW" altLang="en-US" dirty="0" smtClean="0">
                <a:latin typeface="+mn-lt"/>
              </a:rPr>
              <a:t>是連通的。此時可以證明這樣選的確可以走過</a:t>
            </a:r>
            <a:r>
              <a:rPr lang="en-US" altLang="zh-TW" dirty="0" smtClean="0">
                <a:latin typeface="+mn-lt"/>
              </a:rPr>
              <a:t>G</a:t>
            </a:r>
            <a:r>
              <a:rPr lang="zh-TW" altLang="en-US" dirty="0" smtClean="0">
                <a:latin typeface="+mn-lt"/>
              </a:rPr>
              <a:t>的所有邊，但確認圖是否連通也是麻煩的，而且</a:t>
            </a:r>
            <a:r>
              <a:rPr lang="zh-TW" altLang="en-US" dirty="0">
                <a:latin typeface="+mn-lt"/>
              </a:rPr>
              <a:t>每走一步</a:t>
            </a:r>
            <a:r>
              <a:rPr lang="zh-TW" altLang="en-US" dirty="0" smtClean="0">
                <a:latin typeface="+mn-lt"/>
              </a:rPr>
              <a:t>就要</a:t>
            </a:r>
            <a:r>
              <a:rPr lang="zh-TW" altLang="en-US" dirty="0">
                <a:latin typeface="+mn-lt"/>
              </a:rPr>
              <a:t>驗證一次</a:t>
            </a:r>
            <a:r>
              <a:rPr lang="zh-TW" altLang="en-US" dirty="0" smtClean="0">
                <a:latin typeface="+mn-lt"/>
              </a:rPr>
              <a:t>，也不是一個有效率的方法</a:t>
            </a:r>
            <a:r>
              <a:rPr lang="zh-TW" altLang="en-US" dirty="0">
                <a:latin typeface="+mn-lt"/>
              </a:rPr>
              <a:t>。</a:t>
            </a:r>
            <a:endParaRPr lang="en-US" altLang="zh-TW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如何找出 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Euler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迴路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?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7" t="25559" r="19899" b="25765"/>
          <a:stretch/>
        </p:blipFill>
        <p:spPr>
          <a:xfrm>
            <a:off x="6314763" y="105373"/>
            <a:ext cx="5801516" cy="3469100"/>
          </a:xfrm>
        </p:spPr>
      </p:pic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>
              <a:xfrm>
                <a:off x="838200" y="2248786"/>
                <a:ext cx="10515600" cy="40137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王漢宗顏楷體繁" panose="02000500000000000000" pitchFamily="2" charset="-120"/>
                    <a:ea typeface="王漢宗顏楷體繁" panose="02000500000000000000" pitchFamily="2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dirty="0" smtClean="0">
                  <a:latin typeface="+mn-lt"/>
                </a:endParaRPr>
              </a:p>
              <a:p>
                <a:endParaRPr lang="en-US" altLang="zh-TW" dirty="0">
                  <a:latin typeface="+mn-lt"/>
                </a:endParaRPr>
              </a:p>
              <a:p>
                <a:endParaRPr lang="en-US" altLang="zh-TW" dirty="0" smtClean="0">
                  <a:latin typeface="+mn-lt"/>
                </a:endParaRPr>
              </a:p>
              <a:p>
                <a:r>
                  <a:rPr lang="zh-TW" altLang="en-US" dirty="0" smtClean="0">
                    <a:latin typeface="+mn-lt"/>
                  </a:rPr>
                  <a:t>改良的演算法：盡量能走就走，不能走就回頭找前一個點，從未走過的邊走完之後再插入。</a:t>
                </a:r>
                <a:endParaRPr lang="en-US" altLang="zh-TW" dirty="0" smtClean="0">
                  <a:latin typeface="+mn-lt"/>
                </a:endParaRPr>
              </a:p>
              <a:p>
                <a:r>
                  <a:rPr lang="zh-TW" altLang="en-US" dirty="0" smtClean="0">
                    <a:latin typeface="+mn-lt"/>
                  </a:rPr>
                  <a:t>舉例：一開始仍然走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48786"/>
                <a:ext cx="10515600" cy="4013791"/>
              </a:xfrm>
              <a:prstGeom prst="rect">
                <a:avLst/>
              </a:prstGeo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5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latin typeface="Calibri"/>
              </a:rPr>
              <a:t>作業</a:t>
            </a:r>
            <a:r>
              <a:rPr lang="en-US" altLang="zh-TW" sz="4800" dirty="0" smtClean="0">
                <a:latin typeface="Calibri"/>
              </a:rPr>
              <a:t>6:</a:t>
            </a:r>
            <a:r>
              <a:rPr lang="zh-TW" altLang="en-US" sz="4800" dirty="0" smtClean="0">
                <a:latin typeface="Calibri"/>
              </a:rPr>
              <a:t>圖論</a:t>
            </a:r>
            <a:r>
              <a:rPr lang="zh-TW" altLang="en-US" sz="4800" dirty="0" smtClean="0">
                <a:solidFill>
                  <a:srgbClr val="00B0F0"/>
                </a:solidFill>
                <a:latin typeface="Calibri"/>
              </a:rPr>
              <a:t>理論</a:t>
            </a:r>
            <a:r>
              <a:rPr lang="zh-TW" altLang="en-US" sz="4800" dirty="0" smtClean="0">
                <a:latin typeface="Calibri"/>
              </a:rPr>
              <a:t>作業</a:t>
            </a:r>
            <a:endParaRPr lang="zh-TW" altLang="en-US" sz="4800" dirty="0"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lt"/>
              </a:rPr>
              <a:t>以下有</a:t>
            </a:r>
            <a:r>
              <a:rPr lang="en-US" altLang="zh-TW" dirty="0" smtClean="0">
                <a:latin typeface="+mn-lt"/>
              </a:rPr>
              <a:t>7</a:t>
            </a:r>
            <a:r>
              <a:rPr lang="zh-TW" altLang="en-US" dirty="0" smtClean="0">
                <a:latin typeface="+mn-lt"/>
              </a:rPr>
              <a:t>道習題，是我挑選大家應該有機會做出來的題目，每題</a:t>
            </a:r>
            <a:r>
              <a:rPr lang="en-US" altLang="zh-TW" dirty="0" smtClean="0">
                <a:latin typeface="+mn-lt"/>
              </a:rPr>
              <a:t>20</a:t>
            </a:r>
            <a:r>
              <a:rPr lang="zh-TW" altLang="en-US" dirty="0" smtClean="0">
                <a:latin typeface="+mn-lt"/>
              </a:rPr>
              <a:t>分。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這些題目都是理論題目，因此不可使用電腦窮舉</a:t>
            </a:r>
            <a:r>
              <a:rPr lang="en-US" altLang="zh-TW" dirty="0" smtClean="0">
                <a:latin typeface="+mn-lt"/>
              </a:rPr>
              <a:t>(</a:t>
            </a:r>
            <a:r>
              <a:rPr lang="zh-TW" altLang="en-US" dirty="0" smtClean="0">
                <a:latin typeface="+mn-lt"/>
              </a:rPr>
              <a:t>尤其是第一題</a:t>
            </a:r>
            <a:r>
              <a:rPr lang="en-US" altLang="zh-TW" dirty="0" smtClean="0">
                <a:latin typeface="+mn-lt"/>
              </a:rPr>
              <a:t>)</a:t>
            </a:r>
            <a:r>
              <a:rPr lang="zh-TW" altLang="en-US" dirty="0" smtClean="0">
                <a:latin typeface="+mn-lt"/>
              </a:rPr>
              <a:t>。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作答方式：可使用 </a:t>
            </a:r>
            <a:r>
              <a:rPr lang="en-US" altLang="zh-TW" dirty="0" smtClean="0">
                <a:latin typeface="+mn-lt"/>
              </a:rPr>
              <a:t>word</a:t>
            </a:r>
            <a:r>
              <a:rPr lang="zh-TW" altLang="en-US" dirty="0" smtClean="0">
                <a:latin typeface="+mn-lt"/>
              </a:rPr>
              <a:t> 打字，再依格式更改檔名後放進雲端硬碟。也可以手寫後拍照或掃描，</a:t>
            </a:r>
            <a:r>
              <a:rPr lang="zh-TW" altLang="en-US" dirty="0"/>
              <a:t>再依格式更改檔名後</a:t>
            </a:r>
            <a:r>
              <a:rPr lang="zh-TW" altLang="en-US" dirty="0" smtClean="0">
                <a:latin typeface="+mn-lt"/>
              </a:rPr>
              <a:t>放進雲端硬碟。唯拍照請注意畫面的清晰度，我如果看不清楚會沒有分數。</a:t>
            </a:r>
            <a:endParaRPr lang="en-US" altLang="zh-TW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習題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1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lt"/>
              </a:rPr>
              <a:t>證明假設把</a:t>
            </a:r>
            <a:r>
              <a:rPr lang="en-US" altLang="zh-TW" dirty="0" smtClean="0">
                <a:latin typeface="+mn-lt"/>
              </a:rPr>
              <a:t>8</a:t>
            </a:r>
            <a:r>
              <a:rPr lang="zh-TW" altLang="en-US" dirty="0" smtClean="0">
                <a:latin typeface="+mn-lt"/>
              </a:rPr>
              <a:t>*</a:t>
            </a:r>
            <a:r>
              <a:rPr lang="en-US" altLang="zh-TW" dirty="0" smtClean="0">
                <a:latin typeface="+mn-lt"/>
              </a:rPr>
              <a:t>8</a:t>
            </a:r>
            <a:r>
              <a:rPr lang="zh-TW" altLang="en-US" dirty="0" smtClean="0">
                <a:latin typeface="+mn-lt"/>
              </a:rPr>
              <a:t>的西洋棋盤上位於同一條對角線上的兩個頂點格子去掉</a:t>
            </a:r>
            <a:r>
              <a:rPr lang="en-US" altLang="zh-TW" dirty="0" smtClean="0">
                <a:latin typeface="+mn-lt"/>
              </a:rPr>
              <a:t>(</a:t>
            </a:r>
            <a:r>
              <a:rPr lang="zh-TW" altLang="en-US" dirty="0" smtClean="0">
                <a:latin typeface="+mn-lt"/>
              </a:rPr>
              <a:t>於是只剩下一個只有</a:t>
            </a:r>
            <a:r>
              <a:rPr lang="en-US" altLang="zh-TW" dirty="0" smtClean="0">
                <a:latin typeface="+mn-lt"/>
              </a:rPr>
              <a:t>62</a:t>
            </a:r>
            <a:r>
              <a:rPr lang="zh-TW" altLang="en-US" dirty="0" smtClean="0">
                <a:latin typeface="+mn-lt"/>
              </a:rPr>
              <a:t>格的棋盤</a:t>
            </a:r>
            <a:r>
              <a:rPr lang="en-US" altLang="zh-TW" dirty="0" smtClean="0">
                <a:latin typeface="+mn-lt"/>
              </a:rPr>
              <a:t>)</a:t>
            </a:r>
            <a:r>
              <a:rPr lang="zh-TW" altLang="en-US" dirty="0" smtClean="0">
                <a:latin typeface="+mn-lt"/>
              </a:rPr>
              <a:t>，則這個棋盤沒辦法分割成若干個</a:t>
            </a:r>
            <a:r>
              <a:rPr lang="en-US" altLang="zh-TW" dirty="0" smtClean="0">
                <a:latin typeface="+mn-lt"/>
              </a:rPr>
              <a:t>1</a:t>
            </a:r>
            <a:r>
              <a:rPr lang="zh-TW" altLang="en-US" dirty="0" smtClean="0">
                <a:latin typeface="+mn-lt"/>
              </a:rPr>
              <a:t>*</a:t>
            </a:r>
            <a:r>
              <a:rPr lang="en-US" altLang="zh-TW" dirty="0" smtClean="0">
                <a:latin typeface="+mn-lt"/>
              </a:rPr>
              <a:t>2</a:t>
            </a:r>
            <a:r>
              <a:rPr lang="zh-TW" altLang="en-US" dirty="0" smtClean="0">
                <a:latin typeface="+mn-lt"/>
              </a:rPr>
              <a:t>的長方形。</a:t>
            </a:r>
            <a:endParaRPr lang="en-US" altLang="zh-TW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50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習題</a:t>
            </a: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2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+mn-lt"/>
                  </a:rPr>
                  <a:t>當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 的時候，假設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 個人當中每個人至少與其他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 個人認識。證明其中至少有四個人，使得這四個人能夠圍著圓桌而坐，讓每個人兩旁的人都是他認識的人。</a:t>
                </a:r>
                <a:endParaRPr lang="en-US" altLang="zh-TW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9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509" y="675693"/>
            <a:ext cx="10942982" cy="70128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Graph Theory 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圖論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24405"/>
            <a:ext cx="10515600" cy="4991548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 smtClean="0">
                <a:latin typeface="+mn-lt"/>
              </a:rPr>
              <a:t>圖論是組合數學</a:t>
            </a:r>
            <a:r>
              <a:rPr lang="en-US" altLang="zh-TW" dirty="0" smtClean="0">
                <a:latin typeface="+mn-lt"/>
              </a:rPr>
              <a:t>(</a:t>
            </a:r>
            <a:r>
              <a:rPr lang="zh-TW" altLang="en-US" dirty="0" smtClean="0">
                <a:latin typeface="+mn-lt"/>
              </a:rPr>
              <a:t>離散數學</a:t>
            </a:r>
            <a:r>
              <a:rPr lang="en-US" altLang="zh-TW" dirty="0" smtClean="0">
                <a:latin typeface="+mn-lt"/>
              </a:rPr>
              <a:t>)</a:t>
            </a:r>
            <a:r>
              <a:rPr lang="zh-TW" altLang="en-US" dirty="0" smtClean="0">
                <a:latin typeface="+mn-lt"/>
              </a:rPr>
              <a:t>的一個分支，普遍認為起源於</a:t>
            </a:r>
            <a:r>
              <a:rPr lang="en-US" altLang="zh-TW" dirty="0" smtClean="0">
                <a:latin typeface="+mn-lt"/>
              </a:rPr>
              <a:t>1736</a:t>
            </a:r>
            <a:r>
              <a:rPr lang="zh-TW" altLang="en-US" dirty="0" smtClean="0">
                <a:latin typeface="+mn-lt"/>
              </a:rPr>
              <a:t>年</a:t>
            </a:r>
            <a:r>
              <a:rPr lang="en-US" altLang="zh-TW" dirty="0" smtClean="0">
                <a:latin typeface="+mn-lt"/>
              </a:rPr>
              <a:t>Euler</a:t>
            </a:r>
            <a:r>
              <a:rPr lang="zh-TW" altLang="en-US" dirty="0" smtClean="0">
                <a:latin typeface="+mn-lt"/>
              </a:rPr>
              <a:t> 所提出的柯尼斯堡七橋問題，</a:t>
            </a:r>
            <a:r>
              <a:rPr lang="zh-TW" altLang="en-US" dirty="0"/>
              <a:t>其他著名的問題</a:t>
            </a:r>
            <a:r>
              <a:rPr lang="zh-TW" altLang="en-US" dirty="0" smtClean="0"/>
              <a:t>包含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>
                <a:latin typeface="+mn-lt"/>
              </a:rPr>
              <a:t>four color </a:t>
            </a:r>
            <a:r>
              <a:rPr lang="en-US" altLang="zh-TW" dirty="0" smtClean="0">
                <a:latin typeface="+mn-lt"/>
              </a:rPr>
              <a:t>theorem</a:t>
            </a:r>
            <a:r>
              <a:rPr lang="zh-TW" altLang="en-US" dirty="0" smtClean="0">
                <a:latin typeface="+mn-lt"/>
              </a:rPr>
              <a:t> 四色問題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 smtClean="0">
                <a:latin typeface="+mn-lt"/>
              </a:rPr>
              <a:t>Hamilton</a:t>
            </a:r>
            <a:r>
              <a:rPr lang="zh-TW" altLang="en-US" dirty="0" smtClean="0">
                <a:latin typeface="+mn-lt"/>
              </a:rPr>
              <a:t>問題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 smtClean="0">
                <a:latin typeface="+mn-lt"/>
              </a:rPr>
              <a:t>minimum spanning tree problem </a:t>
            </a:r>
            <a:r>
              <a:rPr lang="zh-TW" altLang="en-US" dirty="0" smtClean="0">
                <a:latin typeface="+mn-lt"/>
              </a:rPr>
              <a:t>最小生成樹問題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 smtClean="0">
                <a:latin typeface="+mn-lt"/>
              </a:rPr>
              <a:t>Chinese Postman Problem </a:t>
            </a:r>
            <a:r>
              <a:rPr lang="zh-TW" altLang="en-US" dirty="0" smtClean="0">
                <a:latin typeface="+mn-lt"/>
              </a:rPr>
              <a:t>中國郵遞員問題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>
                <a:latin typeface="+mn-lt"/>
              </a:rPr>
              <a:t>Shortest Path </a:t>
            </a:r>
            <a:r>
              <a:rPr lang="en-US" altLang="zh-TW" dirty="0" smtClean="0">
                <a:latin typeface="+mn-lt"/>
              </a:rPr>
              <a:t>Problems</a:t>
            </a:r>
            <a:r>
              <a:rPr lang="zh-TW" altLang="en-US" dirty="0" smtClean="0">
                <a:latin typeface="+mn-lt"/>
              </a:rPr>
              <a:t> 最短路徑問題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>
                <a:latin typeface="+mn-lt"/>
              </a:rPr>
              <a:t>minimum cost flow </a:t>
            </a:r>
            <a:r>
              <a:rPr lang="en-US" altLang="zh-TW" dirty="0" smtClean="0">
                <a:latin typeface="+mn-lt"/>
              </a:rPr>
              <a:t>problem</a:t>
            </a:r>
            <a:r>
              <a:rPr lang="zh-TW" altLang="en-US" dirty="0" smtClean="0"/>
              <a:t> </a:t>
            </a:r>
            <a:r>
              <a:rPr lang="zh-TW" altLang="zh-TW" dirty="0" smtClean="0"/>
              <a:t>最小成本流問題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>
                <a:latin typeface="+mn-lt"/>
              </a:rPr>
              <a:t>minimum dominating </a:t>
            </a:r>
            <a:r>
              <a:rPr lang="en-US" altLang="zh-TW" dirty="0" smtClean="0">
                <a:latin typeface="+mn-lt"/>
              </a:rPr>
              <a:t>set</a:t>
            </a:r>
            <a:r>
              <a:rPr lang="zh-TW" altLang="en-US" dirty="0" smtClean="0">
                <a:latin typeface="+mn-lt"/>
              </a:rPr>
              <a:t> 最小的</a:t>
            </a:r>
            <a:r>
              <a:rPr lang="zh-TW" altLang="en-US" dirty="0">
                <a:latin typeface="+mn-lt"/>
              </a:rPr>
              <a:t>連通</a:t>
            </a:r>
            <a:r>
              <a:rPr lang="zh-TW" altLang="en-US" dirty="0" smtClean="0">
                <a:latin typeface="+mn-lt"/>
              </a:rPr>
              <a:t>控制集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 smtClean="0">
                <a:latin typeface="+mn-lt"/>
              </a:rPr>
              <a:t>Ramsey </a:t>
            </a:r>
            <a:r>
              <a:rPr lang="zh-TW" altLang="en-US" dirty="0" smtClean="0">
                <a:latin typeface="+mn-lt"/>
              </a:rPr>
              <a:t>問題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7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習題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3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+mn-lt"/>
                  </a:rPr>
                  <a:t>平面上有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 個相異點，已知任意兩個點的距離最少是</a:t>
                </a:r>
                <a:r>
                  <a:rPr lang="en-US" altLang="zh-TW" dirty="0" smtClean="0">
                    <a:latin typeface="+mn-lt"/>
                  </a:rPr>
                  <a:t>1</a:t>
                </a:r>
                <a:r>
                  <a:rPr lang="zh-TW" altLang="en-US" dirty="0" smtClean="0">
                    <a:latin typeface="+mn-lt"/>
                  </a:rPr>
                  <a:t>。證明最多只有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 對點的距離恰好是</a:t>
                </a:r>
                <a:r>
                  <a:rPr lang="en-US" altLang="zh-TW" dirty="0" smtClean="0">
                    <a:latin typeface="+mn-lt"/>
                  </a:rPr>
                  <a:t>1</a:t>
                </a:r>
                <a:r>
                  <a:rPr lang="zh-TW" altLang="en-US" dirty="0" smtClean="0">
                    <a:latin typeface="+mn-lt"/>
                  </a:rPr>
                  <a:t>。</a:t>
                </a:r>
                <a:endParaRPr lang="en-US" altLang="zh-TW" dirty="0" smtClean="0">
                  <a:latin typeface="+mn-lt"/>
                </a:endParaRPr>
              </a:p>
              <a:p>
                <a:r>
                  <a:rPr lang="zh-TW" altLang="en-US" dirty="0">
                    <a:latin typeface="+mn-lt"/>
                  </a:rPr>
                  <a:t>提示</a:t>
                </a:r>
                <a:r>
                  <a:rPr lang="zh-TW" altLang="en-US" dirty="0" smtClean="0">
                    <a:latin typeface="+mn-lt"/>
                  </a:rPr>
                  <a:t>：把這些點當中，所有距離是</a:t>
                </a:r>
                <a:r>
                  <a:rPr lang="en-US" altLang="zh-TW" dirty="0" smtClean="0">
                    <a:latin typeface="+mn-lt"/>
                  </a:rPr>
                  <a:t>1</a:t>
                </a:r>
                <a:r>
                  <a:rPr lang="zh-TW" altLang="en-US" dirty="0" smtClean="0">
                    <a:latin typeface="+mn-lt"/>
                  </a:rPr>
                  <a:t>的點對連邊。在所給的條件下，每個點的度數最多是多少？ </a:t>
                </a:r>
                <a:endParaRPr lang="en-US" altLang="zh-TW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58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習題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4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+mn-lt"/>
                  </a:rPr>
                  <a:t>令圖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+mn-lt"/>
                  </a:rPr>
                  <a:t> 的</a:t>
                </a:r>
                <a:r>
                  <a:rPr lang="zh-TW" altLang="en-US" dirty="0">
                    <a:latin typeface="+mn-lt"/>
                  </a:rPr>
                  <a:t>點集</a:t>
                </a:r>
                <a:r>
                  <a:rPr lang="zh-TW" altLang="en-US" dirty="0" smtClean="0">
                    <a:latin typeface="+mn-lt"/>
                  </a:rPr>
                  <a:t>是所有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 的排序。兩個排序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i="1" dirty="0" smtClean="0">
                    <a:latin typeface="+mn-lt"/>
                  </a:rPr>
                  <a:t> </a:t>
                </a:r>
                <a:r>
                  <a:rPr lang="zh-TW" altLang="en-US" dirty="0" smtClean="0">
                    <a:latin typeface="+mn-lt"/>
                  </a:rPr>
                  <a:t>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</a:t>
                </a:r>
                <a:r>
                  <a:rPr lang="zh-TW" altLang="en-US" dirty="0" smtClean="0">
                    <a:latin typeface="+mn-lt"/>
                  </a:rPr>
                  <a:t>相鄰若且唯若兩者可以在交換一對相鄰元素之後變成對方，如下圖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+mn-lt"/>
                  </a:rPr>
                  <a:t>。證明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</a:t>
                </a:r>
                <a:r>
                  <a:rPr lang="zh-TW" altLang="en-US" dirty="0" smtClean="0">
                    <a:latin typeface="+mn-lt"/>
                  </a:rPr>
                  <a:t>是連通的。</a:t>
                </a:r>
                <a:endParaRPr lang="en-US" altLang="zh-TW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 r="-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5372" t="23559" r="34840" b="37483"/>
          <a:stretch/>
        </p:blipFill>
        <p:spPr>
          <a:xfrm>
            <a:off x="4426226" y="3760260"/>
            <a:ext cx="3429000" cy="28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習題</a:t>
            </a: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5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+mn-lt"/>
                  </a:rPr>
                  <a:t>若圖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 個點與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條邊使得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 smtClean="0">
                    <a:latin typeface="+mn-lt"/>
                  </a:rPr>
                  <a:t>，</a:t>
                </a:r>
                <a:r>
                  <a:rPr lang="zh-TW" altLang="en-US" dirty="0">
                    <a:latin typeface="+mn-lt"/>
                  </a:rPr>
                  <a:t>證明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是連通的。當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 的時候，找出一條非連通圖使得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 smtClean="0">
                    <a:latin typeface="+mn-lt"/>
                  </a:rPr>
                  <a:t>。</a:t>
                </a:r>
                <a:endParaRPr lang="en-US" altLang="zh-TW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16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6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習題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6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+mn-lt"/>
                  </a:rPr>
                  <a:t>證明圖</a:t>
                </a:r>
                <a:r>
                  <a:rPr lang="en-US" altLang="zh-TW" i="1" dirty="0" smtClean="0">
                    <a:latin typeface="+mn-lt"/>
                  </a:rPr>
                  <a:t>G</a:t>
                </a:r>
                <a:r>
                  <a:rPr lang="zh-TW" altLang="en-US" dirty="0" smtClean="0">
                    <a:latin typeface="+mn-lt"/>
                  </a:rPr>
                  <a:t>和它的補圖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TW" altLang="en-US" dirty="0" smtClean="0">
                    <a:latin typeface="+mn-lt"/>
                  </a:rPr>
                  <a:t>中至少有一個是連通的。</a:t>
                </a:r>
                <a:endParaRPr lang="en-US" altLang="zh-TW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0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習題</a:t>
            </a: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7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lt"/>
              </a:rPr>
              <a:t>證明連通圖</a:t>
            </a:r>
            <a:r>
              <a:rPr lang="en-US" altLang="zh-TW" dirty="0" smtClean="0">
                <a:latin typeface="+mn-lt"/>
              </a:rPr>
              <a:t>G</a:t>
            </a:r>
            <a:r>
              <a:rPr lang="zh-TW" altLang="en-US" dirty="0" smtClean="0">
                <a:latin typeface="+mn-lt"/>
              </a:rPr>
              <a:t>的任兩條最長路徑</a:t>
            </a:r>
            <a:r>
              <a:rPr lang="en-US" altLang="zh-TW" dirty="0" smtClean="0">
                <a:latin typeface="+mn-lt"/>
              </a:rPr>
              <a:t>(</a:t>
            </a:r>
            <a:r>
              <a:rPr lang="zh-TW" altLang="en-US" dirty="0" smtClean="0">
                <a:latin typeface="+mn-lt"/>
              </a:rPr>
              <a:t>點不重覆的</a:t>
            </a:r>
            <a:r>
              <a:rPr lang="en-US" altLang="zh-TW" dirty="0" smtClean="0">
                <a:latin typeface="+mn-lt"/>
              </a:rPr>
              <a:t>walk)P</a:t>
            </a:r>
            <a:r>
              <a:rPr lang="zh-TW" altLang="en-US" dirty="0" smtClean="0"/>
              <a:t>與</a:t>
            </a:r>
            <a:r>
              <a:rPr lang="en-US" altLang="zh-TW" dirty="0" smtClean="0">
                <a:latin typeface="+mn-lt"/>
              </a:rPr>
              <a:t>Q</a:t>
            </a:r>
            <a:r>
              <a:rPr lang="zh-TW" altLang="en-US" dirty="0" smtClean="0">
                <a:latin typeface="+mn-lt"/>
              </a:rPr>
              <a:t>最少有一個公共點。</a:t>
            </a:r>
            <a:endParaRPr lang="en-US" altLang="zh-TW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5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dirty="0"/>
              <a:t>Seven Bridges of </a:t>
            </a:r>
            <a:r>
              <a:rPr lang="en-US" altLang="zh-TW" dirty="0" err="1" smtClean="0"/>
              <a:t>Königsberg</a:t>
            </a:r>
            <a:r>
              <a:rPr lang="zh-TW" altLang="en-US" dirty="0" smtClean="0"/>
              <a:t> </a:t>
            </a:r>
            <a:r>
              <a:rPr lang="zh-TW" altLang="en-US" sz="2400" dirty="0" smtClean="0"/>
              <a:t>柯</a:t>
            </a:r>
            <a:r>
              <a:rPr lang="zh-TW" altLang="en-US" sz="2400" dirty="0"/>
              <a:t>尼斯堡七橋問題</a:t>
            </a:r>
            <a:endParaRPr lang="zh-TW" alt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algn="just"/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1028" name="Picture 4" descr="1: A map of the city of Königsberg in the eighteenth century....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66" y="1746064"/>
            <a:ext cx="8063268" cy="502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dirty="0"/>
              <a:t>Seven Bridges of </a:t>
            </a:r>
            <a:r>
              <a:rPr lang="en-US" altLang="zh-TW" dirty="0" err="1" smtClean="0"/>
              <a:t>Königsberg</a:t>
            </a:r>
            <a:r>
              <a:rPr lang="zh-TW" altLang="en-US" dirty="0" smtClean="0"/>
              <a:t> </a:t>
            </a:r>
            <a:r>
              <a:rPr lang="zh-TW" altLang="en-US" sz="2400" dirty="0" smtClean="0"/>
              <a:t>柯</a:t>
            </a:r>
            <a:r>
              <a:rPr lang="zh-TW" altLang="en-US" sz="2400" dirty="0"/>
              <a:t>尼斯堡七橋問題</a:t>
            </a:r>
            <a:endParaRPr lang="zh-TW" alt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algn="just"/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1028" name="Picture 4" descr="1: A map of the city of Königsberg in the eighteenth century....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4" y="2548808"/>
            <a:ext cx="5473081" cy="341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圖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graph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的</a:t>
            </a:r>
            <a:r>
              <a:rPr lang="zh-TW" altLang="en-US" sz="4800" dirty="0">
                <a:solidFill>
                  <a:prstClr val="white"/>
                </a:solidFill>
                <a:latin typeface="Calibri"/>
              </a:rPr>
              <a:t>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TW" altLang="en-US" dirty="0" smtClean="0">
                    <a:latin typeface="+mn-lt"/>
                  </a:rPr>
                  <a:t>一個圖</a:t>
                </a:r>
                <a:r>
                  <a:rPr lang="en-US" altLang="zh-TW" dirty="0" smtClean="0">
                    <a:latin typeface="+mn-lt"/>
                  </a:rPr>
                  <a:t>G</a:t>
                </a:r>
                <a:r>
                  <a:rPr lang="zh-TW" altLang="en-US" dirty="0" smtClean="0">
                    <a:latin typeface="+mn-lt"/>
                  </a:rPr>
                  <a:t>包含了兩個集合：點集</a:t>
                </a:r>
                <a:r>
                  <a:rPr lang="en-US" altLang="zh-TW" dirty="0" smtClean="0">
                    <a:latin typeface="+mn-lt"/>
                  </a:rPr>
                  <a:t>vertex set V(G)</a:t>
                </a:r>
                <a:r>
                  <a:rPr lang="zh-TW" altLang="en-US" dirty="0" smtClean="0">
                    <a:latin typeface="+mn-lt"/>
                  </a:rPr>
                  <a:t>和邊集</a:t>
                </a:r>
                <a:r>
                  <a:rPr lang="en-US" altLang="zh-TW" dirty="0" smtClean="0">
                    <a:latin typeface="+mn-lt"/>
                  </a:rPr>
                  <a:t>edge set E(G)</a:t>
                </a:r>
                <a:r>
                  <a:rPr lang="zh-TW" altLang="en-US" dirty="0" smtClean="0">
                    <a:latin typeface="+mn-lt"/>
                  </a:rPr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，常用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來</a:t>
                </a:r>
                <a:r>
                  <a:rPr lang="zh-TW" altLang="en-US" dirty="0">
                    <a:latin typeface="+mn-lt"/>
                  </a:rPr>
                  <a:t>表示一個</a:t>
                </a:r>
                <a:r>
                  <a:rPr lang="zh-TW" altLang="en-US" dirty="0" smtClean="0">
                    <a:latin typeface="+mn-lt"/>
                  </a:rPr>
                  <a:t>圖。</a:t>
                </a:r>
                <a:endParaRPr lang="en-US" altLang="zh-TW" dirty="0">
                  <a:latin typeface="+mn-lt"/>
                </a:endParaRPr>
              </a:p>
              <a:p>
                <a:pPr algn="just"/>
                <a:r>
                  <a:rPr lang="zh-TW" altLang="en-US" dirty="0" smtClean="0">
                    <a:latin typeface="+mn-lt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 之間有邊相連，則稱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 smtClean="0"/>
                  <a:t>相鄰</a:t>
                </a:r>
                <a:r>
                  <a:rPr lang="en-US" altLang="zh-TW" dirty="0" smtClean="0"/>
                  <a:t>(</a:t>
                </a:r>
                <a:r>
                  <a:rPr lang="en-US" altLang="zh-TW" dirty="0" smtClean="0">
                    <a:latin typeface="+mn-lt"/>
                  </a:rPr>
                  <a:t>adjacent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，它們互為對方的鄰居</a:t>
                </a:r>
                <a:r>
                  <a:rPr lang="en-US" altLang="zh-TW" dirty="0" smtClean="0"/>
                  <a:t>(</a:t>
                </a:r>
                <a:r>
                  <a:rPr lang="en-US" altLang="zh-TW" dirty="0" smtClean="0">
                    <a:latin typeface="+mn-lt"/>
                  </a:rPr>
                  <a:t>neighbor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𝑛𝑒𝑖𝑔h𝑏𝑜𝑟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 r="-4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81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圖</a:t>
            </a: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graph</a:t>
            </a: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的</a:t>
            </a:r>
            <a:r>
              <a:rPr lang="zh-TW" altLang="en-US" sz="4800" dirty="0">
                <a:solidFill>
                  <a:prstClr val="white"/>
                </a:solidFill>
                <a:latin typeface="Calibri"/>
              </a:rPr>
              <a:t>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TW" altLang="en-US" dirty="0" smtClean="0">
                    <a:latin typeface="+mn-lt"/>
                  </a:rPr>
                  <a:t>若邊是沒有方向性的，則稱為是 </a:t>
                </a:r>
                <a:r>
                  <a:rPr lang="en-US" altLang="zh-TW" dirty="0" smtClean="0">
                    <a:latin typeface="+mn-lt"/>
                  </a:rPr>
                  <a:t>an undirected graph or a graph, </a:t>
                </a:r>
                <a:r>
                  <a:rPr lang="zh-TW" altLang="en-US" dirty="0" smtClean="0">
                    <a:latin typeface="+mn-lt"/>
                  </a:rPr>
                  <a:t>並以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</a:t>
                </a:r>
                <a:r>
                  <a:rPr lang="zh-TW" altLang="en-US" dirty="0" smtClean="0">
                    <a:latin typeface="+mn-lt"/>
                  </a:rPr>
                  <a:t>形式來表示邊。</a:t>
                </a:r>
                <a:endParaRPr lang="en-US" altLang="zh-TW" dirty="0" smtClean="0">
                  <a:latin typeface="+mn-lt"/>
                </a:endParaRPr>
              </a:p>
              <a:p>
                <a:pPr algn="just"/>
                <a:r>
                  <a:rPr lang="zh-TW" altLang="en-US" dirty="0" smtClean="0">
                    <a:latin typeface="+mn-lt"/>
                  </a:rPr>
                  <a:t>相反的，若邊有方向性，則稱為 </a:t>
                </a:r>
                <a:r>
                  <a:rPr lang="en-US" altLang="zh-TW" dirty="0" smtClean="0">
                    <a:latin typeface="+mn-lt"/>
                  </a:rPr>
                  <a:t>a directed graph or a digraph,</a:t>
                </a:r>
                <a:r>
                  <a:rPr lang="zh-TW" altLang="en-US" dirty="0" smtClean="0">
                    <a:latin typeface="+mn-lt"/>
                  </a:rPr>
                  <a:t> 並以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形式來表示</a:t>
                </a:r>
                <a:r>
                  <a:rPr lang="zh-TW" altLang="en-US" dirty="0" smtClean="0"/>
                  <a:t>邊。</a:t>
                </a:r>
                <a:endParaRPr lang="en-US" altLang="zh-TW" dirty="0" smtClean="0"/>
              </a:p>
              <a:p>
                <a:pPr algn="just"/>
                <a:r>
                  <a:rPr lang="zh-TW" altLang="en-US" dirty="0" smtClean="0">
                    <a:latin typeface="+mn-lt"/>
                  </a:rPr>
                  <a:t>在這門課，沒特別強調時邊都沒有方向性，邊簡寫為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。</a:t>
                </a:r>
                <a:endParaRPr lang="en-US" altLang="zh-TW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09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圖的例子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781" y="1684221"/>
            <a:ext cx="10778439" cy="499921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0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一些特殊的圖</a:t>
            </a:r>
            <a:endParaRPr lang="zh-TW" altLang="en-US" sz="48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dirty="0" smtClean="0">
                    <a:latin typeface="+mn-lt"/>
                  </a:rPr>
                  <a:t>(n-)complete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</a:t>
                </a:r>
                <a:r>
                  <a:rPr lang="zh-TW" altLang="en-US" dirty="0" smtClean="0">
                    <a:latin typeface="+mn-lt"/>
                  </a:rPr>
                  <a:t>完全圖</a:t>
                </a:r>
                <a:endParaRPr lang="en-US" altLang="zh-TW" dirty="0" smtClean="0">
                  <a:latin typeface="+mn-lt"/>
                </a:endParaRPr>
              </a:p>
              <a:p>
                <a:pPr algn="just"/>
                <a:r>
                  <a:rPr lang="en-US" altLang="zh-TW" dirty="0" smtClean="0">
                    <a:latin typeface="+mn-lt"/>
                  </a:rPr>
                  <a:t>bipartite graph </a:t>
                </a:r>
                <a:r>
                  <a:rPr lang="zh-TW" altLang="en-US" dirty="0" smtClean="0">
                    <a:latin typeface="+mn-lt"/>
                  </a:rPr>
                  <a:t>二分圖</a:t>
                </a:r>
                <a:endParaRPr lang="en-US" altLang="zh-TW" dirty="0" smtClean="0">
                  <a:latin typeface="+mn-lt"/>
                </a:endParaRPr>
              </a:p>
              <a:p>
                <a:pPr algn="just"/>
                <a:r>
                  <a:rPr lang="en-US" altLang="zh-TW" dirty="0" smtClean="0">
                    <a:latin typeface="+mn-lt"/>
                  </a:rPr>
                  <a:t>complete bipartite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+mn-lt"/>
                  </a:rPr>
                  <a:t>完全二分圖</a:t>
                </a:r>
                <a:endParaRPr lang="en-US" altLang="zh-TW" dirty="0" smtClean="0">
                  <a:latin typeface="+mn-lt"/>
                </a:endParaRPr>
              </a:p>
              <a:p>
                <a:pPr algn="just"/>
                <a:r>
                  <a:rPr lang="en-US" altLang="zh-TW" dirty="0" smtClean="0">
                    <a:latin typeface="+mn-lt"/>
                  </a:rPr>
                  <a:t>(n-)cycle </a:t>
                </a:r>
                <a:r>
                  <a:rPr lang="zh-TW" altLang="en-US" dirty="0" smtClean="0">
                    <a:latin typeface="+mn-lt"/>
                  </a:rPr>
                  <a:t>圈</a:t>
                </a:r>
                <a:endParaRPr lang="en-US" altLang="zh-TW" dirty="0" smtClean="0">
                  <a:latin typeface="+mn-lt"/>
                </a:endParaRPr>
              </a:p>
              <a:p>
                <a:pPr algn="just"/>
                <a:r>
                  <a:rPr lang="en-US" altLang="zh-TW" dirty="0" smtClean="0">
                    <a:latin typeface="+mn-lt"/>
                  </a:rPr>
                  <a:t>(n-)path </a:t>
                </a:r>
                <a:r>
                  <a:rPr lang="zh-TW" altLang="en-US" dirty="0" smtClean="0">
                    <a:latin typeface="+mn-lt"/>
                  </a:rPr>
                  <a:t>路徑</a:t>
                </a:r>
                <a:endParaRPr lang="en-US" altLang="zh-TW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93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19642</TotalTime>
  <Words>2162</Words>
  <Application>Microsoft Office PowerPoint</Application>
  <PresentationFormat>寬螢幕</PresentationFormat>
  <Paragraphs>195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王漢宗顏楷體繁</vt:lpstr>
      <vt:lpstr>新細明體</vt:lpstr>
      <vt:lpstr>Arial</vt:lpstr>
      <vt:lpstr>Calibri</vt:lpstr>
      <vt:lpstr>Cambria Math</vt:lpstr>
      <vt:lpstr>Office 佈景主題</vt:lpstr>
      <vt:lpstr>Graph Theory (with no Computer) 圖論 (不可使用電腦)</vt:lpstr>
      <vt:lpstr>組合數學的一些領域</vt:lpstr>
      <vt:lpstr>Graph Theory 圖論</vt:lpstr>
      <vt:lpstr>Seven Bridges of Königsberg 柯尼斯堡七橋問題</vt:lpstr>
      <vt:lpstr>Seven Bridges of Königsberg 柯尼斯堡七橋問題</vt:lpstr>
      <vt:lpstr>圖graph的定義</vt:lpstr>
      <vt:lpstr>圖graph的定義</vt:lpstr>
      <vt:lpstr>圖的例子</vt:lpstr>
      <vt:lpstr>一些特殊的圖</vt:lpstr>
      <vt:lpstr>圖的性質：圖只在意點和邊的連結性，不在意怎麼畫。</vt:lpstr>
      <vt:lpstr>Isomorphism 同構</vt:lpstr>
      <vt:lpstr>圖graph的定義</vt:lpstr>
      <vt:lpstr>subgraph 子圖</vt:lpstr>
      <vt:lpstr>complement 補圖</vt:lpstr>
      <vt:lpstr>Handshaking Lemma (Euler)</vt:lpstr>
      <vt:lpstr>walk 道路, trail 行跡, path 路徑 </vt:lpstr>
      <vt:lpstr>Euler trail</vt:lpstr>
      <vt:lpstr>Connected 連通</vt:lpstr>
      <vt:lpstr>walk and path</vt:lpstr>
      <vt:lpstr>Well-ordering Principle 良序原理</vt:lpstr>
      <vt:lpstr>Euler trail 行跡</vt:lpstr>
      <vt:lpstr>Euler tour Euler迴路</vt:lpstr>
      <vt:lpstr>Euler trail Euler行跡</vt:lpstr>
      <vt:lpstr>如何找出 Euler迴路?</vt:lpstr>
      <vt:lpstr>如何找出 Euler迴路?</vt:lpstr>
      <vt:lpstr>如何找出 Euler迴路?</vt:lpstr>
      <vt:lpstr>作業6:圖論理論作業</vt:lpstr>
      <vt:lpstr>習題1</vt:lpstr>
      <vt:lpstr>習題2</vt:lpstr>
      <vt:lpstr>習題3</vt:lpstr>
      <vt:lpstr>習題4</vt:lpstr>
      <vt:lpstr>習題5</vt:lpstr>
      <vt:lpstr>習題6</vt:lpstr>
      <vt:lpstr>習題7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數學專題初探</dc:title>
  <dc:creator>林劭原</dc:creator>
  <cp:lastModifiedBy>林劭原</cp:lastModifiedBy>
  <cp:revision>485</cp:revision>
  <dcterms:created xsi:type="dcterms:W3CDTF">2019-12-15T06:05:31Z</dcterms:created>
  <dcterms:modified xsi:type="dcterms:W3CDTF">2021-05-26T23:38:20Z</dcterms:modified>
</cp:coreProperties>
</file>