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343" r:id="rId3"/>
    <p:sldId id="344" r:id="rId4"/>
    <p:sldId id="342" r:id="rId5"/>
    <p:sldId id="345" r:id="rId6"/>
    <p:sldId id="346" r:id="rId7"/>
    <p:sldId id="348" r:id="rId8"/>
    <p:sldId id="34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o Yuan Lin" initials="SYL" lastIdx="1" clrIdx="0">
    <p:extLst>
      <p:ext uri="{19B8F6BF-5375-455C-9EA6-DF929625EA0E}">
        <p15:presenceInfo xmlns:p15="http://schemas.microsoft.com/office/powerpoint/2012/main" userId="Shao Yuan 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650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53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70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668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49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45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44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46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50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6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43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77392-D6CB-4FD3-83B5-A5E32912EA7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129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王漢宗顏楷體繁" panose="02000500000000000000" pitchFamily="2" charset="-120"/>
          <a:ea typeface="王漢宗顏楷體繁" panose="02000500000000000000" pitchFamily="2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王漢宗顏楷體繁" panose="02000500000000000000" pitchFamily="2" charset="-120"/>
          <a:ea typeface="王漢宗顏楷體繁" panose="02000500000000000000" pitchFamily="2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3900" y="1155700"/>
            <a:ext cx="10426700" cy="3175232"/>
          </a:xfrm>
        </p:spPr>
        <p:txBody>
          <a:bodyPr>
            <a:normAutofit/>
          </a:bodyPr>
          <a:lstStyle/>
          <a:p>
            <a:r>
              <a:rPr lang="zh-TW" altLang="en-US" sz="8000" dirty="0" smtClean="0"/>
              <a:t>期末考</a:t>
            </a:r>
            <a:r>
              <a:rPr lang="en-US" altLang="zh-TW" sz="8000" dirty="0" smtClean="0"/>
              <a:t/>
            </a:r>
            <a:br>
              <a:rPr lang="en-US" altLang="zh-TW" sz="8000" dirty="0" smtClean="0"/>
            </a:br>
            <a:r>
              <a:rPr lang="zh-TW" altLang="en-US" dirty="0" smtClean="0"/>
              <a:t>及作業繳交注意事項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663440"/>
            <a:ext cx="9144000" cy="1320075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林劭原老師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120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作業及期末考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n-lt"/>
              </a:rPr>
              <a:t>作業</a:t>
            </a:r>
            <a:r>
              <a:rPr lang="en-US" altLang="zh-TW" dirty="0" smtClean="0">
                <a:latin typeface="+mn-lt"/>
              </a:rPr>
              <a:t>1</a:t>
            </a:r>
            <a:r>
              <a:rPr lang="zh-TW" altLang="en-US" dirty="0" smtClean="0">
                <a:latin typeface="+mn-lt"/>
              </a:rPr>
              <a:t>～作業</a:t>
            </a:r>
            <a:r>
              <a:rPr lang="en-US" altLang="zh-TW" dirty="0" smtClean="0">
                <a:latin typeface="+mn-lt"/>
              </a:rPr>
              <a:t>6</a:t>
            </a:r>
            <a:r>
              <a:rPr lang="zh-TW" altLang="en-US" dirty="0" smtClean="0">
                <a:latin typeface="+mn-lt"/>
              </a:rPr>
              <a:t>的繳交期限到 </a:t>
            </a:r>
            <a:r>
              <a:rPr lang="en-US" altLang="zh-TW" dirty="0" smtClean="0">
                <a:latin typeface="+mn-lt"/>
              </a:rPr>
              <a:t>6/26</a:t>
            </a:r>
            <a:r>
              <a:rPr lang="zh-TW" altLang="en-US" dirty="0" smtClean="0">
                <a:latin typeface="+mn-lt"/>
              </a:rPr>
              <a:t> </a:t>
            </a:r>
            <a:r>
              <a:rPr lang="en-US" altLang="zh-TW" dirty="0" smtClean="0">
                <a:latin typeface="+mn-lt"/>
              </a:rPr>
              <a:t>(</a:t>
            </a:r>
            <a:r>
              <a:rPr lang="zh-TW" altLang="en-US" dirty="0" smtClean="0">
                <a:latin typeface="+mn-lt"/>
              </a:rPr>
              <a:t>六</a:t>
            </a:r>
            <a:r>
              <a:rPr lang="en-US" altLang="zh-TW" dirty="0" smtClean="0">
                <a:latin typeface="+mn-lt"/>
              </a:rPr>
              <a:t>)</a:t>
            </a:r>
            <a:r>
              <a:rPr lang="zh-TW" altLang="en-US" dirty="0" smtClean="0">
                <a:latin typeface="+mn-lt"/>
              </a:rPr>
              <a:t> </a:t>
            </a:r>
            <a:r>
              <a:rPr lang="en-US" altLang="zh-TW" dirty="0" smtClean="0">
                <a:latin typeface="+mn-lt"/>
              </a:rPr>
              <a:t>23:59</a:t>
            </a:r>
            <a:r>
              <a:rPr lang="zh-TW" altLang="en-US" dirty="0" smtClean="0">
                <a:latin typeface="+mn-lt"/>
              </a:rPr>
              <a:t>，但若 </a:t>
            </a:r>
            <a:r>
              <a:rPr lang="en-US" altLang="zh-TW" dirty="0" smtClean="0">
                <a:latin typeface="+mn-lt"/>
              </a:rPr>
              <a:t>6/23</a:t>
            </a:r>
            <a:r>
              <a:rPr lang="zh-TW" altLang="en-US" dirty="0" smtClean="0">
                <a:latin typeface="+mn-lt"/>
              </a:rPr>
              <a:t> </a:t>
            </a:r>
            <a:r>
              <a:rPr lang="en-US" altLang="zh-TW" dirty="0" smtClean="0">
                <a:latin typeface="+mn-lt"/>
              </a:rPr>
              <a:t>(</a:t>
            </a:r>
            <a:r>
              <a:rPr lang="zh-TW" altLang="en-US" dirty="0" smtClean="0">
                <a:latin typeface="+mn-lt"/>
              </a:rPr>
              <a:t>三</a:t>
            </a:r>
            <a:r>
              <a:rPr lang="en-US" altLang="zh-TW" dirty="0" smtClean="0">
                <a:latin typeface="+mn-lt"/>
              </a:rPr>
              <a:t>)</a:t>
            </a:r>
            <a:r>
              <a:rPr lang="zh-TW" altLang="en-US" dirty="0" smtClean="0">
                <a:latin typeface="+mn-lt"/>
              </a:rPr>
              <a:t> 之前交的，我有空就會先看，並在上課檢討，有錯就可以修改，修改時間一樣到 </a:t>
            </a:r>
            <a:r>
              <a:rPr lang="en-US" altLang="zh-TW" dirty="0" smtClean="0">
                <a:latin typeface="+mn-lt"/>
              </a:rPr>
              <a:t>6/26</a:t>
            </a:r>
            <a:r>
              <a:rPr lang="zh-TW" altLang="en-US" dirty="0" smtClean="0">
                <a:latin typeface="+mn-lt"/>
              </a:rPr>
              <a:t>。</a:t>
            </a:r>
            <a:r>
              <a:rPr lang="en-US" altLang="zh-TW" dirty="0" smtClean="0">
                <a:latin typeface="+mn-lt"/>
              </a:rPr>
              <a:t>6/23</a:t>
            </a:r>
            <a:r>
              <a:rPr lang="zh-TW" altLang="en-US" dirty="0" smtClean="0">
                <a:latin typeface="+mn-lt"/>
              </a:rPr>
              <a:t>～</a:t>
            </a:r>
            <a:r>
              <a:rPr lang="en-US" altLang="zh-TW" dirty="0" smtClean="0">
                <a:latin typeface="+mn-lt"/>
              </a:rPr>
              <a:t>6/26</a:t>
            </a:r>
            <a:r>
              <a:rPr lang="zh-TW" altLang="en-US" dirty="0" smtClean="0">
                <a:latin typeface="+mn-lt"/>
              </a:rPr>
              <a:t> 繳交的如果有錯誤，就不開放修改了。</a:t>
            </a:r>
            <a:endParaRPr lang="en-US" altLang="zh-TW" dirty="0" smtClean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68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exam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274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zh-TW" altLang="en-US" sz="4800" dirty="0">
                <a:solidFill>
                  <a:prstClr val="white"/>
                </a:solidFill>
                <a:latin typeface="Calibri"/>
              </a:rPr>
              <a:t>期末考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n-lt"/>
              </a:rPr>
              <a:t>期末考總共要寫兩支程式，兩支都是</a:t>
            </a:r>
            <a:r>
              <a:rPr lang="en-US" altLang="zh-TW" dirty="0" smtClean="0">
                <a:latin typeface="+mn-lt"/>
              </a:rPr>
              <a:t>50</a:t>
            </a:r>
            <a:r>
              <a:rPr lang="zh-TW" altLang="en-US" dirty="0" smtClean="0">
                <a:latin typeface="+mn-lt"/>
              </a:rPr>
              <a:t>分。</a:t>
            </a:r>
            <a:endParaRPr lang="en-US" altLang="zh-TW" dirty="0" smtClean="0">
              <a:latin typeface="+mn-lt"/>
            </a:endParaRPr>
          </a:p>
          <a:p>
            <a:r>
              <a:rPr lang="zh-TW" altLang="en-US" dirty="0" smtClean="0">
                <a:latin typeface="+mn-lt"/>
              </a:rPr>
              <a:t>完成後請放在 共用</a:t>
            </a:r>
            <a:r>
              <a:rPr lang="zh-TW" altLang="en-US" dirty="0">
                <a:latin typeface="+mn-lt"/>
              </a:rPr>
              <a:t>雲端硬碟</a:t>
            </a:r>
            <a:r>
              <a:rPr lang="en-US" altLang="zh-TW" dirty="0">
                <a:latin typeface="+mn-lt"/>
              </a:rPr>
              <a:t>\109</a:t>
            </a:r>
            <a:r>
              <a:rPr lang="zh-TW" altLang="en-US" dirty="0">
                <a:latin typeface="+mn-lt"/>
              </a:rPr>
              <a:t>多元選修</a:t>
            </a:r>
            <a:r>
              <a:rPr lang="en-US" altLang="zh-TW" dirty="0">
                <a:latin typeface="+mn-lt"/>
              </a:rPr>
              <a:t>_</a:t>
            </a:r>
            <a:r>
              <a:rPr lang="zh-TW" altLang="en-US" dirty="0">
                <a:latin typeface="+mn-lt"/>
              </a:rPr>
              <a:t>基礎資料結構與演算法</a:t>
            </a:r>
            <a:r>
              <a:rPr lang="en-US" altLang="zh-TW" dirty="0">
                <a:latin typeface="+mn-lt"/>
              </a:rPr>
              <a:t>\0.</a:t>
            </a:r>
            <a:r>
              <a:rPr lang="zh-TW" altLang="en-US" dirty="0">
                <a:latin typeface="+mn-lt"/>
              </a:rPr>
              <a:t>個人</a:t>
            </a:r>
            <a:r>
              <a:rPr lang="zh-TW" altLang="en-US" dirty="0" smtClean="0">
                <a:latin typeface="+mn-lt"/>
              </a:rPr>
              <a:t>作業</a:t>
            </a:r>
            <a:r>
              <a:rPr lang="en-US" altLang="zh-TW" dirty="0" smtClean="0">
                <a:latin typeface="+mn-lt"/>
              </a:rPr>
              <a:t>\</a:t>
            </a:r>
            <a:r>
              <a:rPr lang="en-US" altLang="zh-TW" dirty="0" err="1" smtClean="0">
                <a:latin typeface="+mn-lt"/>
              </a:rPr>
              <a:t>exam_polynomial</a:t>
            </a:r>
            <a:r>
              <a:rPr lang="en-US" altLang="zh-TW" dirty="0" smtClean="0">
                <a:latin typeface="+mn-lt"/>
              </a:rPr>
              <a:t>(</a:t>
            </a:r>
            <a:r>
              <a:rPr lang="en-US" altLang="zh-TW" dirty="0" err="1" smtClean="0">
                <a:latin typeface="+mn-lt"/>
              </a:rPr>
              <a:t>exam_graph</a:t>
            </a:r>
            <a:r>
              <a:rPr lang="en-US" altLang="zh-TW" dirty="0" smtClean="0">
                <a:latin typeface="+mn-lt"/>
              </a:rPr>
              <a:t>)</a:t>
            </a:r>
            <a:r>
              <a:rPr lang="zh-TW" altLang="en-US" dirty="0" smtClean="0">
                <a:latin typeface="+mn-lt"/>
              </a:rPr>
              <a:t>，並將檔名修改成 </a:t>
            </a:r>
            <a:r>
              <a:rPr lang="en-US" altLang="zh-TW" dirty="0" err="1" smtClean="0">
                <a:latin typeface="+mn-lt"/>
              </a:rPr>
              <a:t>exam_polynomial</a:t>
            </a:r>
            <a:r>
              <a:rPr lang="en-US" altLang="zh-TW" dirty="0" smtClean="0">
                <a:latin typeface="+mn-lt"/>
              </a:rPr>
              <a:t>(</a:t>
            </a:r>
            <a:r>
              <a:rPr lang="en-US" altLang="zh-TW" dirty="0" err="1" smtClean="0">
                <a:latin typeface="+mn-lt"/>
              </a:rPr>
              <a:t>exam_graph</a:t>
            </a:r>
            <a:r>
              <a:rPr lang="en-US" altLang="zh-TW" dirty="0" smtClean="0">
                <a:latin typeface="+mn-lt"/>
              </a:rPr>
              <a:t>)_</a:t>
            </a:r>
            <a:r>
              <a:rPr lang="zh-TW" altLang="en-US" dirty="0" smtClean="0">
                <a:latin typeface="+mn-lt"/>
              </a:rPr>
              <a:t>班級座號</a:t>
            </a:r>
            <a:r>
              <a:rPr lang="en-US" altLang="zh-TW" dirty="0" smtClean="0">
                <a:latin typeface="+mn-lt"/>
              </a:rPr>
              <a:t>.</a:t>
            </a:r>
            <a:r>
              <a:rPr lang="en-US" altLang="zh-TW" dirty="0" err="1" smtClean="0">
                <a:latin typeface="+mn-lt"/>
              </a:rPr>
              <a:t>cpp</a:t>
            </a:r>
            <a:r>
              <a:rPr lang="zh-TW" altLang="en-US" dirty="0" smtClean="0">
                <a:latin typeface="+mn-lt"/>
              </a:rPr>
              <a:t>。</a:t>
            </a:r>
            <a:endParaRPr lang="en-US" altLang="zh-TW" dirty="0" smtClean="0">
              <a:latin typeface="+mn-lt"/>
            </a:endParaRPr>
          </a:p>
          <a:p>
            <a:r>
              <a:rPr lang="zh-TW" altLang="en-US" dirty="0" smtClean="0">
                <a:latin typeface="+mn-lt"/>
              </a:rPr>
              <a:t>開放上網或翻書查資料、跟同學討論，但不允許抄襲，若我覺得像抄襲的以０分計算。</a:t>
            </a:r>
            <a:endParaRPr lang="en-US" altLang="zh-TW" dirty="0" smtClean="0">
              <a:latin typeface="+mn-lt"/>
            </a:endParaRPr>
          </a:p>
          <a:p>
            <a:r>
              <a:rPr lang="zh-TW" altLang="en-US" dirty="0" smtClean="0"/>
              <a:t>繳交</a:t>
            </a:r>
            <a:r>
              <a:rPr lang="zh-TW" altLang="en-US" dirty="0"/>
              <a:t>期限到 </a:t>
            </a:r>
            <a:r>
              <a:rPr lang="en-US" altLang="zh-TW" dirty="0"/>
              <a:t>6/30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三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12:00</a:t>
            </a:r>
            <a:r>
              <a:rPr lang="zh-TW" altLang="en-US" dirty="0" smtClean="0"/>
              <a:t>，期限過後</a:t>
            </a:r>
            <a:r>
              <a:rPr lang="zh-TW" altLang="en-US" dirty="0"/>
              <a:t>我就</a:t>
            </a:r>
            <a:r>
              <a:rPr lang="zh-TW" altLang="en-US" dirty="0" smtClean="0"/>
              <a:t>會開始改，改完會</a:t>
            </a:r>
            <a:r>
              <a:rPr lang="zh-TW" altLang="en-US" dirty="0"/>
              <a:t>將所有分數及說明寫在成績</a:t>
            </a:r>
            <a:r>
              <a:rPr lang="en-US" altLang="zh-TW" dirty="0"/>
              <a:t>excel</a:t>
            </a:r>
            <a:r>
              <a:rPr lang="zh-TW" altLang="en-US" dirty="0"/>
              <a:t>表給同學確認，請同學注意信箱。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68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exam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21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期末考一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>
                    <a:latin typeface="+mn-lt"/>
                  </a:rPr>
                  <a:t>吾人想利用程式進行特殊多項式的</a:t>
                </a:r>
                <a:r>
                  <a:rPr lang="zh-TW" altLang="en-US" dirty="0">
                    <a:latin typeface="+mn-lt"/>
                  </a:rPr>
                  <a:t>＋－</a:t>
                </a:r>
                <a:r>
                  <a:rPr lang="en-US" altLang="zh-TW" dirty="0" smtClean="0">
                    <a:latin typeface="+mn-lt"/>
                  </a:rPr>
                  <a:t>×</a:t>
                </a:r>
                <a:r>
                  <a:rPr lang="zh-TW" altLang="en-US" dirty="0" smtClean="0">
                    <a:latin typeface="+mn-lt"/>
                  </a:rPr>
                  <a:t>計算，特殊的地方在這些多項式都是</a:t>
                </a:r>
                <a:r>
                  <a:rPr lang="zh-TW" altLang="en-US" dirty="0" smtClean="0"/>
                  <a:t>高</a:t>
                </a:r>
                <a:r>
                  <a:rPr lang="zh-TW" altLang="en-US" dirty="0"/>
                  <a:t>次但缺很多項的</a:t>
                </a:r>
                <a:r>
                  <a:rPr lang="zh-TW" altLang="en-US" dirty="0" smtClean="0"/>
                  <a:t>多項式，且係數都是整數。多項式的輸入格式為每項的係數及次數，輸入</a:t>
                </a:r>
                <a:r>
                  <a:rPr lang="en-US" altLang="zh-TW" dirty="0" smtClean="0"/>
                  <a:t>0</a:t>
                </a:r>
                <a:r>
                  <a:rPr lang="zh-TW" altLang="en-US" dirty="0" smtClean="0"/>
                  <a:t>作為多項式輸入的終止。運算符號以</a:t>
                </a:r>
                <a:r>
                  <a:rPr lang="en-US" altLang="zh-TW" dirty="0" smtClean="0">
                    <a:latin typeface="+mn-lt"/>
                  </a:rPr>
                  <a:t>+-</a:t>
                </a:r>
                <a:r>
                  <a:rPr lang="zh-TW" altLang="en-US" dirty="0" smtClean="0">
                    <a:latin typeface="+mn-lt"/>
                  </a:rPr>
                  <a:t>*來輸入。這兩個多項式的輸入</a:t>
                </a:r>
                <a:r>
                  <a:rPr lang="zh-TW" altLang="en-US" dirty="0" smtClean="0"/>
                  <a:t>不一定會照升冪或降冪排列。</a:t>
                </a:r>
                <a:endParaRPr lang="en-US" altLang="zh-TW" dirty="0">
                  <a:latin typeface="+mn-lt"/>
                </a:endParaRPr>
              </a:p>
              <a:p>
                <a:r>
                  <a:rPr lang="zh-TW" altLang="en-US" dirty="0" smtClean="0">
                    <a:latin typeface="+mn-lt"/>
                  </a:rPr>
                  <a:t>舉例：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+(2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98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+10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−7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latin typeface="+mn-lt"/>
                  </a:rPr>
                  <a:t/>
                </a:r>
                <a:br>
                  <a:rPr lang="en-US" altLang="zh-TW" dirty="0">
                    <a:latin typeface="+mn-lt"/>
                  </a:rPr>
                </a:br>
                <a:r>
                  <a:rPr lang="zh-TW" altLang="en-US" dirty="0">
                    <a:latin typeface="+mn-lt"/>
                  </a:rPr>
                  <a:t>輸入</a:t>
                </a:r>
                <a:r>
                  <a:rPr lang="zh-TW" altLang="en-US" dirty="0" smtClean="0">
                    <a:latin typeface="+mn-lt"/>
                  </a:rPr>
                  <a:t>：</a:t>
                </a:r>
                <a:r>
                  <a:rPr lang="en-US" altLang="zh-TW" dirty="0" smtClean="0">
                    <a:latin typeface="+mn-lt"/>
                  </a:rPr>
                  <a:t>1 100 -5 50 3 0 0 + 2 98 10 50 -7 20 0</a:t>
                </a:r>
                <a:r>
                  <a:rPr lang="en-US" altLang="zh-TW" dirty="0">
                    <a:latin typeface="+mn-lt"/>
                  </a:rPr>
                  <a:t/>
                </a:r>
                <a:br>
                  <a:rPr lang="en-US" altLang="zh-TW" dirty="0">
                    <a:latin typeface="+mn-lt"/>
                  </a:rPr>
                </a:br>
                <a:r>
                  <a:rPr lang="zh-TW" altLang="en-US" dirty="0">
                    <a:latin typeface="+mn-lt"/>
                  </a:rPr>
                  <a:t>輸出</a:t>
                </a:r>
                <a:r>
                  <a:rPr lang="zh-TW" altLang="en-US" dirty="0" smtClean="0">
                    <a:latin typeface="+mn-lt"/>
                  </a:rPr>
                  <a:t>：</a:t>
                </a:r>
                <a:r>
                  <a:rPr lang="en-US" altLang="zh-TW" dirty="0" smtClean="0">
                    <a:latin typeface="+mn-lt"/>
                  </a:rPr>
                  <a:t>x^100+2x^98+5x^50-7x^20+3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1043" t="-2736" r="-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68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exam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54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zh-TW" altLang="en-US" sz="4800" dirty="0" smtClean="0">
                <a:solidFill>
                  <a:prstClr val="white"/>
                </a:solidFill>
                <a:latin typeface="Calibri"/>
              </a:rPr>
              <a:t>期末考一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n-lt"/>
              </a:rPr>
              <a:t>要求</a:t>
            </a:r>
            <a:r>
              <a:rPr lang="zh-TW" altLang="en-US" dirty="0" smtClean="0">
                <a:latin typeface="+mn-lt"/>
              </a:rPr>
              <a:t>：</a:t>
            </a:r>
            <a:endParaRPr lang="en-US" altLang="zh-TW" dirty="0" smtClean="0">
              <a:latin typeface="+mn-lt"/>
            </a:endParaRPr>
          </a:p>
          <a:p>
            <a:r>
              <a:rPr lang="en-US" altLang="zh-TW" dirty="0" smtClean="0">
                <a:latin typeface="+mn-lt"/>
              </a:rPr>
              <a:t>1.</a:t>
            </a:r>
            <a:r>
              <a:rPr lang="zh-TW" altLang="en-US" dirty="0" smtClean="0"/>
              <a:t>不能</a:t>
            </a:r>
            <a:r>
              <a:rPr lang="zh-TW" altLang="en-US" dirty="0"/>
              <a:t>使用全域</a:t>
            </a:r>
            <a:r>
              <a:rPr lang="zh-TW" altLang="en-US" dirty="0" smtClean="0"/>
              <a:t>變數</a:t>
            </a:r>
            <a:endParaRPr lang="en-US" altLang="zh-TW" dirty="0" smtClean="0">
              <a:latin typeface="+mn-lt"/>
            </a:endParaRPr>
          </a:p>
          <a:p>
            <a:r>
              <a:rPr lang="en-US" altLang="zh-TW" dirty="0" smtClean="0">
                <a:latin typeface="+mn-lt"/>
              </a:rPr>
              <a:t>2.</a:t>
            </a:r>
            <a:r>
              <a:rPr lang="zh-TW" altLang="en-US" dirty="0" smtClean="0">
                <a:latin typeface="+mn-lt"/>
              </a:rPr>
              <a:t>多項式</a:t>
            </a:r>
            <a:r>
              <a:rPr lang="zh-TW" altLang="en-US" dirty="0">
                <a:latin typeface="+mn-lt"/>
              </a:rPr>
              <a:t>需要用 </a:t>
            </a:r>
            <a:r>
              <a:rPr lang="en-US" altLang="zh-TW" dirty="0">
                <a:latin typeface="+mn-lt"/>
              </a:rPr>
              <a:t>linked list </a:t>
            </a:r>
            <a:r>
              <a:rPr lang="zh-TW" altLang="en-US" dirty="0">
                <a:latin typeface="+mn-lt"/>
              </a:rPr>
              <a:t>儲存</a:t>
            </a:r>
            <a:endParaRPr lang="en-US" altLang="zh-TW" dirty="0" smtClean="0">
              <a:latin typeface="+mn-lt"/>
            </a:endParaRPr>
          </a:p>
          <a:p>
            <a:r>
              <a:rPr lang="en-US" altLang="zh-TW" dirty="0" smtClean="0">
                <a:latin typeface="+mn-lt"/>
              </a:rPr>
              <a:t>3.</a:t>
            </a:r>
            <a:r>
              <a:rPr lang="zh-TW" altLang="en-US" dirty="0" smtClean="0">
                <a:latin typeface="+mn-lt"/>
              </a:rPr>
              <a:t>多項式的儲存、運算等等都不能寫在 </a:t>
            </a:r>
            <a:r>
              <a:rPr lang="en-US" altLang="zh-TW" dirty="0" smtClean="0">
                <a:latin typeface="+mn-lt"/>
              </a:rPr>
              <a:t>main </a:t>
            </a:r>
            <a:r>
              <a:rPr lang="zh-TW" altLang="en-US" dirty="0" smtClean="0">
                <a:latin typeface="+mn-lt"/>
              </a:rPr>
              <a:t>裡面，每個功能都要獨立寫函式</a:t>
            </a:r>
            <a:endParaRPr lang="en-US" altLang="zh-TW" dirty="0" smtClean="0">
              <a:latin typeface="+mn-lt"/>
            </a:endParaRPr>
          </a:p>
          <a:p>
            <a:r>
              <a:rPr lang="en-US" altLang="zh-TW" dirty="0" smtClean="0">
                <a:latin typeface="+mn-lt"/>
              </a:rPr>
              <a:t>4.</a:t>
            </a:r>
            <a:r>
              <a:rPr lang="zh-TW" altLang="en-US" dirty="0" smtClean="0">
                <a:latin typeface="+mn-lt"/>
              </a:rPr>
              <a:t> 最後輸出多項式要降冪輸出，不需要輸出係數為</a:t>
            </a:r>
            <a:r>
              <a:rPr lang="en-US" altLang="zh-TW" dirty="0" smtClean="0">
                <a:latin typeface="+mn-lt"/>
              </a:rPr>
              <a:t>0</a:t>
            </a:r>
            <a:r>
              <a:rPr lang="zh-TW" altLang="en-US" dirty="0" smtClean="0">
                <a:latin typeface="+mn-lt"/>
              </a:rPr>
              <a:t>的項，只有零多項式要輸出</a:t>
            </a:r>
            <a:r>
              <a:rPr lang="en-US" altLang="zh-TW" dirty="0" smtClean="0">
                <a:latin typeface="+mn-lt"/>
              </a:rPr>
              <a:t>0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68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exam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304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zh-TW" altLang="en-US" sz="4800" smtClean="0">
                <a:solidFill>
                  <a:prstClr val="white"/>
                </a:solidFill>
                <a:latin typeface="Calibri"/>
              </a:rPr>
              <a:t>期末考二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>
                    <a:latin typeface="+mn-lt"/>
                  </a:rPr>
                  <a:t>首先輸入一張圖，吾人想利用程式來達成以下功能。</a:t>
                </a:r>
                <a:endParaRPr lang="en-US" altLang="zh-TW" dirty="0" smtClean="0">
                  <a:latin typeface="+mn-lt"/>
                </a:endParaRPr>
              </a:p>
              <a:p>
                <a:r>
                  <a:rPr lang="en-US" altLang="zh-TW" dirty="0" smtClean="0">
                    <a:latin typeface="+mn-lt"/>
                  </a:rPr>
                  <a:t>1.</a:t>
                </a:r>
                <a:r>
                  <a:rPr lang="zh-TW" altLang="en-US" dirty="0" smtClean="0">
                    <a:latin typeface="+mn-lt"/>
                  </a:rPr>
                  <a:t> 得到這張圖的  </a:t>
                </a:r>
                <a:r>
                  <a:rPr lang="en-US" altLang="zh-TW" dirty="0" smtClean="0">
                    <a:latin typeface="+mn-lt"/>
                  </a:rPr>
                  <a:t>the </a:t>
                </a:r>
                <a:r>
                  <a:rPr lang="en-US" altLang="zh-TW" dirty="0">
                    <a:latin typeface="+mn-lt"/>
                  </a:rPr>
                  <a:t>maximum </a:t>
                </a:r>
                <a:r>
                  <a:rPr lang="en-US" altLang="zh-TW" dirty="0" smtClean="0">
                    <a:latin typeface="+mn-lt"/>
                  </a:rPr>
                  <a:t>degree</a:t>
                </a:r>
                <a:r>
                  <a:rPr lang="zh-TW" alt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∆(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>
                  <a:latin typeface="+mn-lt"/>
                </a:endParaRPr>
              </a:p>
              <a:p>
                <a:r>
                  <a:rPr lang="en-US" altLang="zh-TW" dirty="0" smtClean="0">
                    <a:latin typeface="+mn-lt"/>
                  </a:rPr>
                  <a:t>2.</a:t>
                </a:r>
                <a:r>
                  <a:rPr lang="zh-TW" altLang="en-US" dirty="0" smtClean="0">
                    <a:latin typeface="+mn-lt"/>
                  </a:rPr>
                  <a:t> </a:t>
                </a:r>
                <a:r>
                  <a:rPr lang="zh-TW" altLang="en-US" dirty="0" smtClean="0"/>
                  <a:t>得到</a:t>
                </a:r>
                <a:r>
                  <a:rPr lang="zh-TW" altLang="en-US" dirty="0"/>
                  <a:t>這張圖</a:t>
                </a:r>
                <a:r>
                  <a:rPr lang="zh-TW" altLang="en-US" dirty="0" smtClean="0"/>
                  <a:t>的 </a:t>
                </a:r>
                <a:r>
                  <a:rPr lang="en-US" altLang="zh-TW" dirty="0" smtClean="0">
                    <a:latin typeface="+mn-lt"/>
                  </a:rPr>
                  <a:t>the </a:t>
                </a:r>
                <a:r>
                  <a:rPr lang="en-US" altLang="zh-TW" dirty="0">
                    <a:latin typeface="+mn-lt"/>
                  </a:rPr>
                  <a:t>minimum </a:t>
                </a:r>
                <a:r>
                  <a:rPr lang="en-US" altLang="zh-TW" dirty="0" smtClean="0">
                    <a:latin typeface="+mn-lt"/>
                  </a:rPr>
                  <a:t>degree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>
                  <a:latin typeface="+mn-lt"/>
                </a:endParaRPr>
              </a:p>
              <a:p>
                <a:r>
                  <a:rPr lang="en-US" altLang="zh-TW" dirty="0" smtClean="0">
                    <a:latin typeface="+mn-lt"/>
                  </a:rPr>
                  <a:t>3.</a:t>
                </a:r>
                <a:r>
                  <a:rPr lang="zh-TW" altLang="en-US" dirty="0" smtClean="0">
                    <a:latin typeface="+mn-lt"/>
                  </a:rPr>
                  <a:t> 確認某張圖是不是這張圖的子圖</a:t>
                </a:r>
                <a:endParaRPr lang="en-US" altLang="zh-TW" dirty="0" smtClean="0">
                  <a:latin typeface="+mn-lt"/>
                </a:endParaRPr>
              </a:p>
              <a:p>
                <a:r>
                  <a:rPr lang="en-US" altLang="zh-TW" dirty="0" smtClean="0">
                    <a:latin typeface="+mn-lt"/>
                  </a:rPr>
                  <a:t>4.</a:t>
                </a:r>
                <a:r>
                  <a:rPr lang="zh-TW" altLang="en-US" dirty="0" smtClean="0">
                    <a:latin typeface="+mn-lt"/>
                  </a:rPr>
                  <a:t> 確認這張圖是否 </a:t>
                </a:r>
                <a:r>
                  <a:rPr lang="en-US" altLang="zh-TW" dirty="0" smtClean="0">
                    <a:latin typeface="+mn-lt"/>
                  </a:rPr>
                  <a:t>connected</a:t>
                </a:r>
              </a:p>
              <a:p>
                <a:r>
                  <a:rPr lang="en-US" altLang="zh-TW" dirty="0">
                    <a:latin typeface="+mn-lt"/>
                  </a:rPr>
                  <a:t>5</a:t>
                </a:r>
                <a:r>
                  <a:rPr lang="en-US" altLang="zh-TW" dirty="0" smtClean="0">
                    <a:latin typeface="+mn-lt"/>
                  </a:rPr>
                  <a:t>.</a:t>
                </a:r>
                <a:r>
                  <a:rPr lang="zh-TW" altLang="en-US" dirty="0" smtClean="0">
                    <a:latin typeface="+mn-lt"/>
                  </a:rPr>
                  <a:t> 尋找這張圖是否有</a:t>
                </a:r>
                <a:r>
                  <a:rPr lang="en-US" altLang="zh-TW" dirty="0">
                    <a:latin typeface="+mn-lt"/>
                  </a:rPr>
                  <a:t>Euler </a:t>
                </a:r>
                <a:r>
                  <a:rPr lang="en-US" altLang="zh-TW" dirty="0" smtClean="0">
                    <a:latin typeface="+mn-lt"/>
                  </a:rPr>
                  <a:t>trail</a:t>
                </a:r>
                <a:r>
                  <a:rPr lang="zh-TW" altLang="en-US" dirty="0" smtClean="0">
                    <a:latin typeface="+mn-lt"/>
                  </a:rPr>
                  <a:t>，如果有則輸出一條，如果沒有就輸出沒有</a:t>
                </a:r>
                <a:endParaRPr lang="en-US" altLang="zh-TW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1043" t="-28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68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exam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14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zh-TW" altLang="en-US" sz="4800" smtClean="0">
                <a:solidFill>
                  <a:prstClr val="white"/>
                </a:solidFill>
                <a:latin typeface="Calibri"/>
              </a:rPr>
              <a:t>期末考二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401396"/>
          </a:xfrm>
        </p:spPr>
        <p:txBody>
          <a:bodyPr>
            <a:noAutofit/>
          </a:bodyPr>
          <a:lstStyle/>
          <a:p>
            <a:r>
              <a:rPr lang="zh-TW" altLang="en-US" sz="2400" dirty="0" smtClean="0">
                <a:latin typeface="+mn-lt"/>
              </a:rPr>
              <a:t>舉例：用 </a:t>
            </a:r>
            <a:r>
              <a:rPr lang="en-US" altLang="zh-TW" sz="2400" dirty="0" smtClean="0">
                <a:latin typeface="+mn-lt"/>
              </a:rPr>
              <a:t>adjacency matrix </a:t>
            </a:r>
            <a:r>
              <a:rPr lang="zh-TW" altLang="en-US" sz="2400" dirty="0" smtClean="0">
                <a:latin typeface="+mn-lt"/>
              </a:rPr>
              <a:t>儲存圖，先輸入圖的點數</a:t>
            </a:r>
            <a:endParaRPr lang="en-US" altLang="zh-TW" sz="2400" dirty="0" smtClean="0">
              <a:latin typeface="+mn-lt"/>
            </a:endParaRPr>
          </a:p>
          <a:p>
            <a:pPr>
              <a:lnSpc>
                <a:spcPts val="2000"/>
              </a:lnSpc>
            </a:pPr>
            <a:r>
              <a:rPr lang="zh-TW" altLang="en-US" sz="2400" dirty="0">
                <a:latin typeface="+mn-lt"/>
              </a:rPr>
              <a:t>輸入</a:t>
            </a:r>
            <a:r>
              <a:rPr lang="zh-TW" altLang="en-US" sz="2400" dirty="0" smtClean="0">
                <a:latin typeface="+mn-lt"/>
              </a:rPr>
              <a:t>：</a:t>
            </a:r>
            <a:r>
              <a:rPr lang="en-US" altLang="zh-TW" sz="2400" dirty="0" smtClean="0">
                <a:latin typeface="+mn-lt"/>
              </a:rPr>
              <a:t>5</a:t>
            </a:r>
            <a:r>
              <a:rPr lang="en-US" altLang="zh-TW" sz="2400" dirty="0">
                <a:latin typeface="+mn-lt"/>
              </a:rPr>
              <a:t/>
            </a:r>
            <a:br>
              <a:rPr lang="en-US" altLang="zh-TW" sz="2400" dirty="0">
                <a:latin typeface="+mn-lt"/>
              </a:rPr>
            </a:br>
            <a:r>
              <a:rPr lang="en-US" altLang="zh-TW" sz="2400" dirty="0" smtClean="0">
                <a:latin typeface="+mn-lt"/>
              </a:rPr>
              <a:t>0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1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0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1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1</a:t>
            </a:r>
            <a:br>
              <a:rPr lang="en-US" altLang="zh-TW" sz="2400" dirty="0" smtClean="0">
                <a:latin typeface="+mn-lt"/>
              </a:rPr>
            </a:br>
            <a:r>
              <a:rPr lang="en-US" altLang="zh-TW" sz="2400" dirty="0" smtClean="0">
                <a:latin typeface="+mn-lt"/>
              </a:rPr>
              <a:t>1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0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1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0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0</a:t>
            </a:r>
            <a:br>
              <a:rPr lang="en-US" altLang="zh-TW" sz="2400" dirty="0" smtClean="0">
                <a:latin typeface="+mn-lt"/>
              </a:rPr>
            </a:br>
            <a:r>
              <a:rPr lang="en-US" altLang="zh-TW" sz="2400" dirty="0" smtClean="0">
                <a:latin typeface="+mn-lt"/>
              </a:rPr>
              <a:t>0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1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0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1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1</a:t>
            </a:r>
            <a:br>
              <a:rPr lang="en-US" altLang="zh-TW" sz="2400" dirty="0" smtClean="0">
                <a:latin typeface="+mn-lt"/>
              </a:rPr>
            </a:br>
            <a:r>
              <a:rPr lang="en-US" altLang="zh-TW" sz="2400" dirty="0" smtClean="0">
                <a:latin typeface="+mn-lt"/>
              </a:rPr>
              <a:t>1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0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1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0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1</a:t>
            </a:r>
            <a:br>
              <a:rPr lang="en-US" altLang="zh-TW" sz="2400" dirty="0" smtClean="0">
                <a:latin typeface="+mn-lt"/>
              </a:rPr>
            </a:br>
            <a:r>
              <a:rPr lang="en-US" altLang="zh-TW" sz="2400" dirty="0" smtClean="0">
                <a:latin typeface="+mn-lt"/>
              </a:rPr>
              <a:t>1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0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1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1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0</a:t>
            </a:r>
            <a:r>
              <a:rPr lang="en-US" altLang="zh-TW" sz="2400" dirty="0">
                <a:latin typeface="+mn-lt"/>
              </a:rPr>
              <a:t/>
            </a:r>
            <a:br>
              <a:rPr lang="en-US" altLang="zh-TW" sz="2400" dirty="0">
                <a:latin typeface="+mn-lt"/>
              </a:rPr>
            </a:br>
            <a:r>
              <a:rPr lang="en-US" altLang="zh-TW" sz="2400" dirty="0" smtClean="0">
                <a:latin typeface="+mn-lt"/>
              </a:rPr>
              <a:t>1(</a:t>
            </a:r>
            <a:r>
              <a:rPr lang="zh-TW" altLang="en-US" sz="2400" dirty="0" smtClean="0">
                <a:latin typeface="+mn-lt"/>
              </a:rPr>
              <a:t>表功能</a:t>
            </a:r>
            <a:r>
              <a:rPr lang="en-US" altLang="zh-TW" sz="2400" dirty="0" smtClean="0">
                <a:latin typeface="+mn-lt"/>
              </a:rPr>
              <a:t>1)</a:t>
            </a:r>
          </a:p>
          <a:p>
            <a:pPr>
              <a:lnSpc>
                <a:spcPts val="2000"/>
              </a:lnSpc>
            </a:pPr>
            <a:r>
              <a:rPr lang="zh-TW" altLang="en-US" sz="2400" dirty="0">
                <a:latin typeface="+mn-lt"/>
              </a:rPr>
              <a:t>輸出</a:t>
            </a:r>
            <a:r>
              <a:rPr lang="zh-TW" altLang="en-US" sz="2400" dirty="0" smtClean="0">
                <a:latin typeface="+mn-lt"/>
              </a:rPr>
              <a:t>：</a:t>
            </a:r>
            <a:r>
              <a:rPr lang="en-US" altLang="zh-TW" sz="2400" dirty="0" smtClean="0">
                <a:latin typeface="+mn-lt"/>
              </a:rPr>
              <a:t>3</a:t>
            </a:r>
          </a:p>
          <a:p>
            <a:pPr>
              <a:lnSpc>
                <a:spcPts val="2000"/>
              </a:lnSpc>
            </a:pPr>
            <a:r>
              <a:rPr lang="zh-TW" altLang="en-US" sz="2400" dirty="0">
                <a:latin typeface="+mn-lt"/>
              </a:rPr>
              <a:t>再</a:t>
            </a:r>
            <a:r>
              <a:rPr lang="zh-TW" altLang="en-US" sz="2400" dirty="0" smtClean="0">
                <a:latin typeface="+mn-lt"/>
              </a:rPr>
              <a:t>輸入：</a:t>
            </a:r>
            <a:r>
              <a:rPr lang="en-US" altLang="zh-TW" sz="2400" dirty="0" smtClean="0">
                <a:latin typeface="+mn-lt"/>
              </a:rPr>
              <a:t>3</a:t>
            </a:r>
            <a:r>
              <a:rPr lang="en-US" altLang="zh-TW" sz="2400" dirty="0" smtClean="0"/>
              <a:t>(</a:t>
            </a:r>
            <a:r>
              <a:rPr lang="zh-TW" altLang="en-US" sz="2400" dirty="0"/>
              <a:t>表功</a:t>
            </a:r>
            <a:r>
              <a:rPr lang="zh-TW" altLang="en-US" sz="2400" dirty="0" smtClean="0"/>
              <a:t>能</a:t>
            </a:r>
            <a:r>
              <a:rPr lang="en-US" altLang="zh-TW" sz="2400" dirty="0">
                <a:latin typeface="+mn-lt"/>
              </a:rPr>
              <a:t>3</a:t>
            </a:r>
            <a:r>
              <a:rPr lang="en-US" altLang="zh-TW" sz="2400" dirty="0"/>
              <a:t>)</a:t>
            </a:r>
            <a:r>
              <a:rPr lang="en-US" altLang="zh-TW" sz="2400" dirty="0" smtClean="0">
                <a:latin typeface="+mn-lt"/>
              </a:rPr>
              <a:t> 3(</a:t>
            </a:r>
            <a:r>
              <a:rPr lang="zh-TW" altLang="en-US" sz="2400" dirty="0" smtClean="0">
                <a:latin typeface="+mn-lt"/>
              </a:rPr>
              <a:t>表點數</a:t>
            </a:r>
            <a:r>
              <a:rPr lang="en-US" altLang="zh-TW" sz="2400" dirty="0" smtClean="0">
                <a:latin typeface="+mn-lt"/>
              </a:rPr>
              <a:t>)</a:t>
            </a:r>
            <a:br>
              <a:rPr lang="en-US" altLang="zh-TW" sz="2400" dirty="0" smtClean="0">
                <a:latin typeface="+mn-lt"/>
              </a:rPr>
            </a:br>
            <a:r>
              <a:rPr lang="en-US" altLang="zh-TW" sz="2400" dirty="0" smtClean="0">
                <a:latin typeface="+mn-lt"/>
              </a:rPr>
              <a:t>0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1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1</a:t>
            </a:r>
            <a:br>
              <a:rPr lang="en-US" altLang="zh-TW" sz="2400" dirty="0" smtClean="0">
                <a:latin typeface="+mn-lt"/>
              </a:rPr>
            </a:br>
            <a:r>
              <a:rPr lang="en-US" altLang="zh-TW" sz="2400" dirty="0" smtClean="0">
                <a:latin typeface="+mn-lt"/>
              </a:rPr>
              <a:t>1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0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1</a:t>
            </a:r>
            <a:br>
              <a:rPr lang="en-US" altLang="zh-TW" sz="2400" dirty="0" smtClean="0">
                <a:latin typeface="+mn-lt"/>
              </a:rPr>
            </a:br>
            <a:r>
              <a:rPr lang="en-US" altLang="zh-TW" sz="2400" dirty="0" smtClean="0">
                <a:latin typeface="+mn-lt"/>
              </a:rPr>
              <a:t>1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1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0</a:t>
            </a:r>
          </a:p>
          <a:p>
            <a:pPr>
              <a:lnSpc>
                <a:spcPts val="2000"/>
              </a:lnSpc>
            </a:pPr>
            <a:r>
              <a:rPr lang="zh-TW" altLang="en-US" sz="2400" dirty="0" smtClean="0">
                <a:latin typeface="+mn-lt"/>
              </a:rPr>
              <a:t>再輸出</a:t>
            </a:r>
            <a:r>
              <a:rPr lang="zh-TW" altLang="en-US" sz="2400" dirty="0" smtClean="0">
                <a:latin typeface="+mn-lt"/>
              </a:rPr>
              <a:t>：</a:t>
            </a:r>
            <a:r>
              <a:rPr lang="en-US" altLang="zh-TW" sz="2400" smtClean="0">
                <a:latin typeface="+mn-lt"/>
              </a:rPr>
              <a:t>yes</a:t>
            </a:r>
            <a:endParaRPr lang="en-US" altLang="zh-TW" sz="2400" dirty="0" smtClean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68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exam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455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zh-TW" altLang="en-US" sz="4800" smtClean="0">
                <a:solidFill>
                  <a:prstClr val="white"/>
                </a:solidFill>
                <a:latin typeface="Calibri"/>
              </a:rPr>
              <a:t>期末考二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n-lt"/>
              </a:rPr>
              <a:t>說明</a:t>
            </a:r>
            <a:r>
              <a:rPr lang="zh-TW" altLang="en-US" dirty="0" smtClean="0">
                <a:latin typeface="+mn-lt"/>
              </a:rPr>
              <a:t>：</a:t>
            </a:r>
            <a:endParaRPr lang="en-US" altLang="zh-TW" dirty="0" smtClean="0">
              <a:latin typeface="+mn-lt"/>
            </a:endParaRPr>
          </a:p>
          <a:p>
            <a:r>
              <a:rPr lang="en-US" altLang="zh-TW" dirty="0" smtClean="0">
                <a:latin typeface="+mn-lt"/>
              </a:rPr>
              <a:t>1.</a:t>
            </a:r>
            <a:r>
              <a:rPr lang="zh-TW" altLang="en-US" dirty="0" smtClean="0">
                <a:latin typeface="+mn-lt"/>
              </a:rPr>
              <a:t> 怎麼把圖存起來可以自己決定，但是要告訴使用者如何輸入</a:t>
            </a:r>
            <a:endParaRPr lang="en-US" altLang="zh-TW" dirty="0" smtClean="0">
              <a:latin typeface="+mn-lt"/>
            </a:endParaRPr>
          </a:p>
          <a:p>
            <a:r>
              <a:rPr lang="en-US" altLang="zh-TW" dirty="0" smtClean="0">
                <a:latin typeface="+mn-lt"/>
              </a:rPr>
              <a:t>2.</a:t>
            </a:r>
            <a:r>
              <a:rPr lang="zh-TW" altLang="en-US" dirty="0" smtClean="0">
                <a:latin typeface="+mn-lt"/>
              </a:rPr>
              <a:t> 一開始使用者先輸入這張圖，接著決定用</a:t>
            </a:r>
            <a:r>
              <a:rPr lang="en-US" altLang="zh-TW" dirty="0" smtClean="0">
                <a:latin typeface="+mn-lt"/>
              </a:rPr>
              <a:t>1~5</a:t>
            </a:r>
            <a:r>
              <a:rPr lang="zh-TW" altLang="en-US" dirty="0" smtClean="0">
                <a:latin typeface="+mn-lt"/>
              </a:rPr>
              <a:t>哪個功能，要能重複使用不同功能直到使用者輸入</a:t>
            </a:r>
            <a:r>
              <a:rPr lang="en-US" altLang="zh-TW" dirty="0" smtClean="0">
                <a:latin typeface="+mn-lt"/>
              </a:rPr>
              <a:t>0</a:t>
            </a:r>
            <a:r>
              <a:rPr lang="zh-TW" altLang="en-US" dirty="0" smtClean="0">
                <a:latin typeface="+mn-lt"/>
              </a:rPr>
              <a:t>，表示退出</a:t>
            </a:r>
            <a:endParaRPr lang="en-US" altLang="zh-TW" dirty="0" smtClean="0">
              <a:latin typeface="+mn-lt"/>
            </a:endParaRPr>
          </a:p>
          <a:p>
            <a:r>
              <a:rPr lang="en-US" altLang="zh-TW" dirty="0" smtClean="0">
                <a:latin typeface="+mn-lt"/>
              </a:rPr>
              <a:t>3.</a:t>
            </a:r>
            <a:r>
              <a:rPr lang="zh-TW" altLang="en-US" dirty="0" smtClean="0">
                <a:latin typeface="+mn-lt"/>
              </a:rPr>
              <a:t> 每一個功能都要獨立寫一個函式，一樣不能使用全域變數</a:t>
            </a:r>
            <a:endParaRPr lang="en-US" altLang="zh-TW" dirty="0" smtClean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68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exam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260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20780</TotalTime>
  <Words>690</Words>
  <Application>Microsoft Office PowerPoint</Application>
  <PresentationFormat>寬螢幕</PresentationFormat>
  <Paragraphs>50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王漢宗顏楷體繁</vt:lpstr>
      <vt:lpstr>新細明體</vt:lpstr>
      <vt:lpstr>Arial</vt:lpstr>
      <vt:lpstr>Calibri</vt:lpstr>
      <vt:lpstr>Cambria Math</vt:lpstr>
      <vt:lpstr>Office 佈景主題</vt:lpstr>
      <vt:lpstr>期末考 及作業繳交注意事項</vt:lpstr>
      <vt:lpstr>作業及期末考</vt:lpstr>
      <vt:lpstr>期末考</vt:lpstr>
      <vt:lpstr>期末考一</vt:lpstr>
      <vt:lpstr>期末考一</vt:lpstr>
      <vt:lpstr>期末考二</vt:lpstr>
      <vt:lpstr>期末考二</vt:lpstr>
      <vt:lpstr>期末考二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數學專題初探</dc:title>
  <dc:creator>林劭原</dc:creator>
  <cp:lastModifiedBy>林劭原</cp:lastModifiedBy>
  <cp:revision>544</cp:revision>
  <dcterms:created xsi:type="dcterms:W3CDTF">2019-12-15T06:05:31Z</dcterms:created>
  <dcterms:modified xsi:type="dcterms:W3CDTF">2021-06-17T06:34:40Z</dcterms:modified>
</cp:coreProperties>
</file>