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2543"/>
    <a:srgbClr val="5BAD7F"/>
    <a:srgbClr val="002E75"/>
    <a:srgbClr val="BB1F3E"/>
    <a:srgbClr val="F3335A"/>
    <a:srgbClr val="002D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B294CB-F505-4E7A-B34C-9BA2095D2798}" v="1" dt="2025-06-11T23:10:42.7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1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, Timothy J." userId="ada261ac-6a1b-4090-a707-379b2713512e" providerId="ADAL" clId="{08B294CB-F505-4E7A-B34C-9BA2095D2798}"/>
    <pc:docChg chg="modSld">
      <pc:chgData name="Owen, Timothy J." userId="ada261ac-6a1b-4090-a707-379b2713512e" providerId="ADAL" clId="{08B294CB-F505-4E7A-B34C-9BA2095D2798}" dt="2025-06-11T23:11:04.163" v="0" actId="108"/>
      <pc:docMkLst>
        <pc:docMk/>
      </pc:docMkLst>
      <pc:sldChg chg="modSp mod">
        <pc:chgData name="Owen, Timothy J." userId="ada261ac-6a1b-4090-a707-379b2713512e" providerId="ADAL" clId="{08B294CB-F505-4E7A-B34C-9BA2095D2798}" dt="2025-06-11T23:11:04.163" v="0" actId="108"/>
        <pc:sldMkLst>
          <pc:docMk/>
          <pc:sldMk cId="1546306282" sldId="258"/>
        </pc:sldMkLst>
        <pc:spChg chg="mod">
          <ac:chgData name="Owen, Timothy J." userId="ada261ac-6a1b-4090-a707-379b2713512e" providerId="ADAL" clId="{08B294CB-F505-4E7A-B34C-9BA2095D2798}" dt="2025-06-11T23:11:04.163" v="0" actId="108"/>
          <ac:spMkLst>
            <pc:docMk/>
            <pc:sldMk cId="1546306282" sldId="258"/>
            <ac:spMk id="33" creationId="{687D99D8-5A0E-4C76-A46E-F92BCDDDC1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7F20-D944-45DD-9736-F1C7B2EE3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8FFD3-336D-421C-902A-48B94E575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C494-2CA2-4CBD-A41C-DFC954BA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DEF-10F6-4E05-B63A-F80936B1DCB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18D0-C583-45FC-949F-B079C8AF8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D66B-6F03-4418-883E-FF2607EB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6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1029-A862-4C81-98FD-C5E716C0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44DB3-5249-4BCA-A0B7-7E69FEF60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A7668-2147-41A7-80EA-1E05BAB7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DEF-10F6-4E05-B63A-F80936B1DCB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E8CCE-EC9B-4952-87C3-6B2D549B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AE4E1-BA80-49D1-AEB5-68A96715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3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DC22D-49A1-46A8-BB3B-7DBFA2C764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0C01D-0E52-444A-ADCB-43EA9B236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97320-0BC6-42B1-A099-04A7E0DD2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DEF-10F6-4E05-B63A-F80936B1DCB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4FC0B-F9C2-430E-AF49-DAAAF1FE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5EBE3-AC84-412D-AFE1-393E9159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6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5B40-FB5F-4AE5-8224-8EFCE192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FE4F3-D126-4A72-BC64-724429D03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3D003-524C-4D82-B6BF-EAA955EE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DEF-10F6-4E05-B63A-F80936B1DCB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88A67-FBF3-40EB-9868-02CB373C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29F4E-7E92-485A-927D-CBFD183D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01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77E5-0902-471E-9329-5D61DF36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C73E1-B160-4F8E-9DEE-A8C9EA257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49C48-7532-460C-BF1C-A4D1D428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DEF-10F6-4E05-B63A-F80936B1DCB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DD32-64BB-4433-8860-07E0138A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DE7F1-6B03-44B9-80F7-3698BA1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9076-D21F-46DF-B789-2795322D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21BB6-903D-4F88-9A12-0DB42B795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7321C-889B-4534-8B14-1B00D3B37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F62D5-95F3-4157-9788-5F399DB5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DEF-10F6-4E05-B63A-F80936B1DCB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FC8B0-9606-4960-9D56-2283C2BE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CC97C-C5F7-44A2-ACD7-CBB52CD8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04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544E-5FE5-4344-BAFB-0B377968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5D2A4-0D38-4BCF-B2AA-8B0A02F97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D954A-850B-43EE-A30B-0A1A51673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FE2FF-E44A-42CF-B639-EFDC00A9B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0ACEE-F262-48F1-95BB-8C615DAE7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0D0D52-2804-4C5A-AE0E-3929CCC5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DEF-10F6-4E05-B63A-F80936B1DCB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8D813-10C6-4D22-BA53-1284E9D3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63AA7-BEBA-4C0D-A12E-1D8B75D8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8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81EF-8BBB-450B-B695-FA1E665C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F4CE27-5492-40AE-9C3B-52CEA750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DEF-10F6-4E05-B63A-F80936B1DCB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2EA99-1D9C-403A-BBDD-405062FD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DB6B3-3C75-4B48-AB44-A1135156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56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C13B7-390A-4909-BB93-413C8BDF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DEF-10F6-4E05-B63A-F80936B1DCB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11EA2A-B3A7-4A2D-9B11-96EEE92F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15873-D418-42FE-A2C8-16E555192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1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71CA-A5FB-4A04-B9C7-47D5275D4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7A3E1-C847-4A0C-9BA1-4065DA303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75E59-C7FF-4BB4-8A47-0796C608D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1A112-4ED6-4ED7-8474-F961042A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DEF-10F6-4E05-B63A-F80936B1DCB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85446-688E-4033-8B1F-65BA87B0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3BE7F-2542-45F5-B0F4-76EF7EEB7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1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FE35-A7AE-4212-A206-C4B231F4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B9DC4-B437-4A75-83E7-82B9A6E36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83E3-60F5-4CA5-B9A6-E00255363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73782-A26A-4E6A-9E62-E0B1C0DAB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7DEF-10F6-4E05-B63A-F80936B1DCB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C4886-8DBF-4F73-AE0D-F555FD11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A6D31-E5D2-4FBF-A27D-881F0329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54B4B-E360-404C-BAD8-B645CED4C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4C6DF-752B-44DC-9736-AA6744C22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B32E6-61AC-417D-A0A6-66ED9C29D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F7DEF-10F6-4E05-B63A-F80936B1DCB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C09D2-6C62-45E0-811D-51C45BED9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65844-7BD7-4AC7-8E15-C22D42B1C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29925-8750-4001-A134-1F421D641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9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313" indent="-3413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hyperlink" Target="https://github.com/saxd0ct0r/Python/tree/main/Tempo%20Finder" TargetMode="External"/><Relationship Id="rId3" Type="http://schemas.openxmlformats.org/officeDocument/2006/relationships/hyperlink" Target="http://timowen.me/" TargetMode="External"/><Relationship Id="rId7" Type="http://schemas.openxmlformats.org/officeDocument/2006/relationships/image" Target="../media/image2.png"/><Relationship Id="rId12" Type="http://schemas.openxmlformats.org/officeDocument/2006/relationships/hyperlink" Target="https://github.com/saxd0ct0r/Python/blob/main/subnet_calc/ip_sub_to_netid.py" TargetMode="External"/><Relationship Id="rId17" Type="http://schemas.openxmlformats.org/officeDocument/2006/relationships/image" Target="../media/image9.png"/><Relationship Id="rId2" Type="http://schemas.openxmlformats.org/officeDocument/2006/relationships/hyperlink" Target="https://linkedin.com/in/timothy-j-owen/" TargetMode="External"/><Relationship Id="rId16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hyperlink" Target="https://www.armyresilience.army.mil/ard/r2/Master-Resilience-Training.html" TargetMode="External"/><Relationship Id="rId5" Type="http://schemas.openxmlformats.org/officeDocument/2006/relationships/hyperlink" Target="https://www.goarmy.com/careers-and-jobs/support-logistics/creative/42r-musician" TargetMode="External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hyperlink" Target="https://github.com/saxd0ct0r/saxd0ct0r.github.io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4EB9FA7D-6830-4E5D-879F-E9A210C2838A}"/>
              </a:ext>
            </a:extLst>
          </p:cNvPr>
          <p:cNvSpPr/>
          <p:nvPr/>
        </p:nvSpPr>
        <p:spPr>
          <a:xfrm rot="5400000">
            <a:off x="-1976718" y="1976717"/>
            <a:ext cx="6858000" cy="2904565"/>
          </a:xfrm>
          <a:prstGeom prst="snip2SameRect">
            <a:avLst/>
          </a:prstGeom>
          <a:solidFill>
            <a:srgbClr val="002E75"/>
          </a:solidFill>
          <a:ln>
            <a:solidFill>
              <a:srgbClr val="BE2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24CF1-54EE-43D1-B087-DF173F1EF04E}"/>
              </a:ext>
            </a:extLst>
          </p:cNvPr>
          <p:cNvSpPr txBox="1"/>
          <p:nvPr/>
        </p:nvSpPr>
        <p:spPr>
          <a:xfrm>
            <a:off x="0" y="2721305"/>
            <a:ext cx="2904566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Timothy Owen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Server Cloud Application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4DB1BB-AE04-427F-B383-81D6A8B00ED0}"/>
              </a:ext>
            </a:extLst>
          </p:cNvPr>
          <p:cNvSpPr txBox="1"/>
          <p:nvPr/>
        </p:nvSpPr>
        <p:spPr>
          <a:xfrm>
            <a:off x="0" y="5529997"/>
            <a:ext cx="290456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chemeClr val="bg1"/>
                </a:solidFill>
              </a:rPr>
              <a:t>Contact Information</a:t>
            </a:r>
          </a:p>
          <a:p>
            <a:r>
              <a:rPr lang="en-US" sz="1200" dirty="0">
                <a:solidFill>
                  <a:schemeClr val="bg1"/>
                </a:solidFill>
              </a:rPr>
              <a:t>Phone: 757-502-5970</a:t>
            </a:r>
          </a:p>
          <a:p>
            <a:r>
              <a:rPr lang="en-US" sz="1200" dirty="0">
                <a:solidFill>
                  <a:schemeClr val="bg1"/>
                </a:solidFill>
              </a:rPr>
              <a:t>Email: timothy.j.owen@outlook.com</a:t>
            </a:r>
          </a:p>
          <a:p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r>
              <a:rPr lang="en-US" sz="1200" dirty="0">
                <a:solidFill>
                  <a:schemeClr val="bg1"/>
                </a:solidFill>
              </a:rPr>
              <a:t> | </a:t>
            </a:r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r>
              <a:rPr lang="en-US" sz="1200" dirty="0">
                <a:solidFill>
                  <a:schemeClr val="bg1"/>
                </a:solidFill>
              </a:rPr>
              <a:t> | </a:t>
            </a:r>
            <a:r>
              <a:rPr lang="en-US" sz="12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Location: Dupont, WA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8BC2F-5A9D-95F5-B0D0-F1E774439AA1}"/>
              </a:ext>
            </a:extLst>
          </p:cNvPr>
          <p:cNvSpPr txBox="1"/>
          <p:nvPr/>
        </p:nvSpPr>
        <p:spPr>
          <a:xfrm>
            <a:off x="-1" y="3552925"/>
            <a:ext cx="290456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chemeClr val="bg1"/>
                </a:solidFill>
              </a:rPr>
              <a:t>Information for Employers</a:t>
            </a:r>
          </a:p>
          <a:p>
            <a:r>
              <a:rPr lang="en-US" sz="1200" dirty="0">
                <a:solidFill>
                  <a:schemeClr val="bg1"/>
                </a:solidFill>
              </a:rPr>
              <a:t>Earliest availability: September 1, 2025</a:t>
            </a:r>
          </a:p>
          <a:p>
            <a:r>
              <a:rPr lang="en-US" sz="1200" dirty="0">
                <a:solidFill>
                  <a:schemeClr val="bg1"/>
                </a:solidFill>
              </a:rPr>
              <a:t>Preferred location(s):  </a:t>
            </a:r>
          </a:p>
          <a:p>
            <a:r>
              <a:rPr lang="en-US" sz="1200" dirty="0">
                <a:solidFill>
                  <a:schemeClr val="bg1"/>
                </a:solidFill>
              </a:rPr>
              <a:t>Washington State, Virginia, Texas</a:t>
            </a:r>
          </a:p>
          <a:p>
            <a:r>
              <a:rPr lang="en-US" sz="1200" dirty="0">
                <a:solidFill>
                  <a:schemeClr val="bg1"/>
                </a:solidFill>
              </a:rPr>
              <a:t>Willing to relocate:  </a:t>
            </a:r>
            <a:r>
              <a:rPr lang="en-US" sz="1200" b="1" dirty="0">
                <a:solidFill>
                  <a:schemeClr val="bg1"/>
                </a:solidFill>
              </a:rPr>
              <a:t>Yes</a:t>
            </a:r>
          </a:p>
          <a:p>
            <a:r>
              <a:rPr lang="en-US" sz="1200" dirty="0">
                <a:solidFill>
                  <a:schemeClr val="bg1"/>
                </a:solidFill>
              </a:rPr>
              <a:t>Open to remote:   </a:t>
            </a:r>
            <a:r>
              <a:rPr lang="en-US" sz="1200" b="1" dirty="0">
                <a:solidFill>
                  <a:schemeClr val="bg1"/>
                </a:solidFill>
              </a:rPr>
              <a:t>Yes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Military Background: </a:t>
            </a:r>
            <a:r>
              <a:rPr lang="en-US" sz="12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42R Musician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Security Clearance: Secret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Security Clearance expiration: Continuous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7C4B59-54E7-9BDD-95C3-E2CCF19CF388}"/>
              </a:ext>
            </a:extLst>
          </p:cNvPr>
          <p:cNvCxnSpPr/>
          <p:nvPr/>
        </p:nvCxnSpPr>
        <p:spPr>
          <a:xfrm>
            <a:off x="652181" y="3075138"/>
            <a:ext cx="1600200" cy="0"/>
          </a:xfrm>
          <a:prstGeom prst="line">
            <a:avLst/>
          </a:prstGeom>
          <a:ln w="25400">
            <a:solidFill>
              <a:srgbClr val="BE25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FC8F5E-E261-33AD-3CDE-9B822D715410}"/>
              </a:ext>
            </a:extLst>
          </p:cNvPr>
          <p:cNvSpPr txBox="1"/>
          <p:nvPr/>
        </p:nvSpPr>
        <p:spPr>
          <a:xfrm>
            <a:off x="3090514" y="519541"/>
            <a:ext cx="3942419" cy="86553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normAutofit/>
          </a:bodyPr>
          <a:lstStyle/>
          <a:p>
            <a:r>
              <a:rPr lang="en-US" sz="2800" b="1" dirty="0">
                <a:solidFill>
                  <a:srgbClr val="15395F"/>
                </a:solidFill>
              </a:rPr>
              <a:t>Professional Statement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1D5B93-52FB-511F-3B20-527A224B5661}"/>
              </a:ext>
            </a:extLst>
          </p:cNvPr>
          <p:cNvSpPr/>
          <p:nvPr/>
        </p:nvSpPr>
        <p:spPr>
          <a:xfrm>
            <a:off x="3171994" y="975638"/>
            <a:ext cx="8777959" cy="1346452"/>
          </a:xfrm>
          <a:prstGeom prst="roundRect">
            <a:avLst>
              <a:gd name="adj" fmla="val 2019"/>
            </a:avLst>
          </a:prstGeom>
          <a:solidFill>
            <a:schemeClr val="bg1"/>
          </a:solidFill>
          <a:ln w="12700">
            <a:solidFill>
              <a:srgbClr val="BE25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400" dirty="0">
                <a:solidFill>
                  <a:schemeClr val="tx1"/>
                </a:solidFill>
                <a:ea typeface="Lato"/>
                <a:cs typeface="Lato"/>
              </a:rPr>
              <a:t>As a U.S. Army veteran and saxophonist with 20 years of service, my pursuit of musical excellence ignited a passion for technology, leading me to develop solutions like Python scripts to enhance music learning. Transitioning to IT with expertise in network and cloud technologies and a DoD Secret clearance, I leverage discipline, teamwork, and problem-solving to deliver secure, mission-critical support in fast-paced, dynamic environments.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3071CE-66AB-4D43-6071-FB504AFDC1E2}"/>
              </a:ext>
            </a:extLst>
          </p:cNvPr>
          <p:cNvSpPr txBox="1"/>
          <p:nvPr/>
        </p:nvSpPr>
        <p:spPr>
          <a:xfrm>
            <a:off x="3072142" y="3260838"/>
            <a:ext cx="2504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Development Team Coordinator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Network Operations Lead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Cloud Operations Lead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AI/ML Support Lead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DevOps Engineer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Emerging Tech Trainer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IT Project Lead</a:t>
            </a:r>
          </a:p>
          <a:p>
            <a:endParaRPr lang="en-US" sz="1400" dirty="0"/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0FFAF5BC-8FB9-12A3-FC50-6204E9A6CDE8}"/>
              </a:ext>
            </a:extLst>
          </p:cNvPr>
          <p:cNvSpPr/>
          <p:nvPr/>
        </p:nvSpPr>
        <p:spPr>
          <a:xfrm>
            <a:off x="3071327" y="2743199"/>
            <a:ext cx="2505054" cy="502267"/>
          </a:xfrm>
          <a:prstGeom prst="snip2DiagRect">
            <a:avLst/>
          </a:prstGeom>
          <a:solidFill>
            <a:srgbClr val="002E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Career Areas </a:t>
            </a:r>
          </a:p>
          <a:p>
            <a:pPr algn="ctr"/>
            <a:r>
              <a:rPr lang="en-US" sz="1600" dirty="0"/>
              <a:t>of Interest</a:t>
            </a:r>
          </a:p>
        </p:txBody>
      </p:sp>
      <p:sp>
        <p:nvSpPr>
          <p:cNvPr id="5" name="Rectangle: Diagonal Corners Snipped 4">
            <a:extLst>
              <a:ext uri="{FF2B5EF4-FFF2-40B4-BE49-F238E27FC236}">
                <a16:creationId xmlns:a16="http://schemas.microsoft.com/office/drawing/2014/main" id="{C3A28460-17C0-C92F-1C94-C20D46894696}"/>
              </a:ext>
            </a:extLst>
          </p:cNvPr>
          <p:cNvSpPr/>
          <p:nvPr/>
        </p:nvSpPr>
        <p:spPr>
          <a:xfrm>
            <a:off x="6343444" y="2743198"/>
            <a:ext cx="2505054" cy="502267"/>
          </a:xfrm>
          <a:prstGeom prst="snip2DiagRect">
            <a:avLst/>
          </a:prstGeom>
          <a:solidFill>
            <a:srgbClr val="002E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    Education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7193A3-76ED-F196-9B30-B958E99018D1}"/>
              </a:ext>
            </a:extLst>
          </p:cNvPr>
          <p:cNvSpPr txBox="1"/>
          <p:nvPr/>
        </p:nvSpPr>
        <p:spPr>
          <a:xfrm>
            <a:off x="6343444" y="3245465"/>
            <a:ext cx="2505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/>
              <a:t>DMA from the University of Iowa in Saxophone Performance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/>
              <a:t>Master and Bachelor of Music from Brigham Young University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200" dirty="0"/>
              <a:t>Washington Vets 2 Tech Graduate – Server and Cloud Application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6AF923-EEDB-E496-6416-A1C2B3136AFA}"/>
              </a:ext>
            </a:extLst>
          </p:cNvPr>
          <p:cNvSpPr txBox="1"/>
          <p:nvPr/>
        </p:nvSpPr>
        <p:spPr>
          <a:xfrm>
            <a:off x="3041720" y="5753712"/>
            <a:ext cx="2505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Foundational C# with Microsoft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06A9A7-2A58-49EE-BBCD-452BA50F119B}"/>
              </a:ext>
            </a:extLst>
          </p:cNvPr>
          <p:cNvGrpSpPr/>
          <p:nvPr/>
        </p:nvGrpSpPr>
        <p:grpSpPr>
          <a:xfrm>
            <a:off x="3058498" y="5251445"/>
            <a:ext cx="2505054" cy="513225"/>
            <a:chOff x="9615562" y="2732240"/>
            <a:chExt cx="2505054" cy="513225"/>
          </a:xfrm>
        </p:grpSpPr>
        <p:sp>
          <p:nvSpPr>
            <p:cNvPr id="6" name="Rectangle: Diagonal Corners Snipped 5">
              <a:extLst>
                <a:ext uri="{FF2B5EF4-FFF2-40B4-BE49-F238E27FC236}">
                  <a16:creationId xmlns:a16="http://schemas.microsoft.com/office/drawing/2014/main" id="{05BE6E3A-7CC7-97F9-4137-D4CAA1E9AC10}"/>
                </a:ext>
              </a:extLst>
            </p:cNvPr>
            <p:cNvSpPr/>
            <p:nvPr/>
          </p:nvSpPr>
          <p:spPr>
            <a:xfrm>
              <a:off x="9615562" y="2732240"/>
              <a:ext cx="2505054" cy="502267"/>
            </a:xfrm>
            <a:prstGeom prst="snip2DiagRect">
              <a:avLst/>
            </a:prstGeom>
            <a:solidFill>
              <a:srgbClr val="002E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      Certifications</a:t>
              </a:r>
            </a:p>
          </p:txBody>
        </p:sp>
        <p:pic>
          <p:nvPicPr>
            <p:cNvPr id="15" name="Picture 40" descr="Computer - Free computer icons">
              <a:extLst>
                <a:ext uri="{FF2B5EF4-FFF2-40B4-BE49-F238E27FC236}">
                  <a16:creationId xmlns:a16="http://schemas.microsoft.com/office/drawing/2014/main" id="{32EB8C14-5B80-8C2D-DE1C-4FB33F671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4303" y="2743198"/>
              <a:ext cx="502267" cy="502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42" descr="Education - Free education icons">
            <a:extLst>
              <a:ext uri="{FF2B5EF4-FFF2-40B4-BE49-F238E27FC236}">
                <a16:creationId xmlns:a16="http://schemas.microsoft.com/office/drawing/2014/main" id="{06492959-7060-9569-83AC-2F7F8CE53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634" y="2732240"/>
            <a:ext cx="493300" cy="49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C6A2709B-1C02-FA14-6F9D-644FA554CEC2}"/>
              </a:ext>
            </a:extLst>
          </p:cNvPr>
          <p:cNvSpPr/>
          <p:nvPr/>
        </p:nvSpPr>
        <p:spPr>
          <a:xfrm>
            <a:off x="6343446" y="5262403"/>
            <a:ext cx="2404387" cy="502267"/>
          </a:xfrm>
          <a:prstGeom prst="snip2DiagRect">
            <a:avLst/>
          </a:prstGeom>
          <a:solidFill>
            <a:srgbClr val="002E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Projects/</a:t>
            </a:r>
          </a:p>
          <a:p>
            <a:pPr algn="ctr"/>
            <a:r>
              <a:rPr lang="en-US" sz="1600" dirty="0"/>
              <a:t>Experience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B321BE-9319-36CA-3F0A-05F532BDAE4C}"/>
              </a:ext>
            </a:extLst>
          </p:cNvPr>
          <p:cNvSpPr txBox="1"/>
          <p:nvPr/>
        </p:nvSpPr>
        <p:spPr>
          <a:xfrm>
            <a:off x="9527727" y="5778015"/>
            <a:ext cx="26225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3D Printing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Musical Theater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Volunteer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DD4F56-819F-43CE-9333-5C215ABAF97E}"/>
              </a:ext>
            </a:extLst>
          </p:cNvPr>
          <p:cNvGrpSpPr/>
          <p:nvPr/>
        </p:nvGrpSpPr>
        <p:grpSpPr>
          <a:xfrm>
            <a:off x="9544503" y="5262403"/>
            <a:ext cx="2515179" cy="502267"/>
            <a:chOff x="9615560" y="5020194"/>
            <a:chExt cx="2515179" cy="502267"/>
          </a:xfrm>
        </p:grpSpPr>
        <p:sp>
          <p:nvSpPr>
            <p:cNvPr id="23" name="Rectangle: Diagonal Corners Snipped 22">
              <a:extLst>
                <a:ext uri="{FF2B5EF4-FFF2-40B4-BE49-F238E27FC236}">
                  <a16:creationId xmlns:a16="http://schemas.microsoft.com/office/drawing/2014/main" id="{B92D41A7-E039-A6F9-80DE-9224AEF53292}"/>
                </a:ext>
              </a:extLst>
            </p:cNvPr>
            <p:cNvSpPr/>
            <p:nvPr/>
          </p:nvSpPr>
          <p:spPr>
            <a:xfrm>
              <a:off x="9615560" y="5020194"/>
              <a:ext cx="2515179" cy="502267"/>
            </a:xfrm>
            <a:prstGeom prst="snip2DiagRect">
              <a:avLst/>
            </a:prstGeom>
            <a:solidFill>
              <a:srgbClr val="002E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          Interests/Hobbies</a:t>
              </a:r>
            </a:p>
          </p:txBody>
        </p:sp>
        <p:pic>
          <p:nvPicPr>
            <p:cNvPr id="27" name="Picture 44" descr="Hobby Icons &amp; Symbols">
              <a:extLst>
                <a:ext uri="{FF2B5EF4-FFF2-40B4-BE49-F238E27FC236}">
                  <a16:creationId xmlns:a16="http://schemas.microsoft.com/office/drawing/2014/main" id="{8FD3ECB0-B6EB-CFB6-F99F-59B093D6B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18297" y="5048708"/>
              <a:ext cx="438258" cy="438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BD20C68F-0D81-24FC-2DD6-5AB1A9DE4C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287" y="51907"/>
            <a:ext cx="2198452" cy="72258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F764E02-5F30-4D96-9673-999757A4272D}"/>
              </a:ext>
            </a:extLst>
          </p:cNvPr>
          <p:cNvGrpSpPr/>
          <p:nvPr/>
        </p:nvGrpSpPr>
        <p:grpSpPr>
          <a:xfrm>
            <a:off x="9615560" y="2755168"/>
            <a:ext cx="2505055" cy="502267"/>
            <a:chOff x="9615560" y="2755168"/>
            <a:chExt cx="2505055" cy="502267"/>
          </a:xfrm>
        </p:grpSpPr>
        <p:sp>
          <p:nvSpPr>
            <p:cNvPr id="30" name="Rectangle: Diagonal Corners Snipped 29">
              <a:extLst>
                <a:ext uri="{FF2B5EF4-FFF2-40B4-BE49-F238E27FC236}">
                  <a16:creationId xmlns:a16="http://schemas.microsoft.com/office/drawing/2014/main" id="{2C0E9AE6-32D8-4E60-A854-BCCF59C1E59A}"/>
                </a:ext>
              </a:extLst>
            </p:cNvPr>
            <p:cNvSpPr/>
            <p:nvPr/>
          </p:nvSpPr>
          <p:spPr>
            <a:xfrm>
              <a:off x="9615560" y="2755168"/>
              <a:ext cx="2505055" cy="502267"/>
            </a:xfrm>
            <a:prstGeom prst="snip2DiagRect">
              <a:avLst/>
            </a:prstGeom>
            <a:solidFill>
              <a:srgbClr val="002E7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       Additional Skills</a:t>
              </a:r>
            </a:p>
          </p:txBody>
        </p:sp>
        <p:pic>
          <p:nvPicPr>
            <p:cNvPr id="31" name="Picture 46" descr="Training - Free business icons">
              <a:extLst>
                <a:ext uri="{FF2B5EF4-FFF2-40B4-BE49-F238E27FC236}">
                  <a16:creationId xmlns:a16="http://schemas.microsoft.com/office/drawing/2014/main" id="{E3497C91-A43C-4ECC-AEE5-5D0263676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4812" y="2784745"/>
              <a:ext cx="454584" cy="454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140DC25-FE42-49B8-AE69-48047A4DF47E}"/>
              </a:ext>
            </a:extLst>
          </p:cNvPr>
          <p:cNvSpPr txBox="1"/>
          <p:nvPr/>
        </p:nvSpPr>
        <p:spPr>
          <a:xfrm>
            <a:off x="9615560" y="3302009"/>
            <a:ext cx="26057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Master Resiliency Facilitator</a:t>
            </a:r>
            <a:endParaRPr lang="en-US" sz="140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Public Speaking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Music Instruction</a:t>
            </a:r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Russian/</a:t>
            </a:r>
            <a:r>
              <a:rPr lang="az-Cyrl-AZ" sz="1400" dirty="0"/>
              <a:t>русский язык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7D99D8-5A0E-4C76-A46E-F92BCDDDC1BA}"/>
              </a:ext>
            </a:extLst>
          </p:cNvPr>
          <p:cNvSpPr txBox="1"/>
          <p:nvPr/>
        </p:nvSpPr>
        <p:spPr>
          <a:xfrm>
            <a:off x="6343444" y="5773049"/>
            <a:ext cx="25050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GitHub projects:</a:t>
            </a:r>
          </a:p>
          <a:p>
            <a:pPr marL="574675" lvl="2" indent="-117475">
              <a:buFont typeface="Arial" panose="020B0604020202020204" pitchFamily="34" charset="0"/>
              <a:buChar char="•"/>
            </a:pPr>
            <a:r>
              <a:rPr lang="en-US" sz="14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IPv4 subnet calculator</a:t>
            </a:r>
            <a:endParaRPr lang="en-US" sz="1400" dirty="0"/>
          </a:p>
          <a:p>
            <a:pPr marL="574675" lvl="2" indent="-117475">
              <a:buFont typeface="Arial" panose="020B0604020202020204" pitchFamily="34" charset="0"/>
              <a:buChar char="•"/>
            </a:pPr>
            <a:r>
              <a:rPr lang="en-US" sz="14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Tempo calculator</a:t>
            </a:r>
            <a:endParaRPr lang="en-US" sz="1400" dirty="0"/>
          </a:p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sz="1400" dirty="0"/>
              <a:t>Created home networks</a:t>
            </a:r>
          </a:p>
          <a:p>
            <a:endParaRPr lang="en-US" sz="1400" dirty="0"/>
          </a:p>
        </p:txBody>
      </p:sp>
      <p:pic>
        <p:nvPicPr>
          <p:cNvPr id="34" name="Picture 2" descr="Job search - Free professions and jobs icons">
            <a:extLst>
              <a:ext uri="{FF2B5EF4-FFF2-40B4-BE49-F238E27FC236}">
                <a16:creationId xmlns:a16="http://schemas.microsoft.com/office/drawing/2014/main" id="{A42D524F-AEF1-4882-9152-70899958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33" y="2763496"/>
            <a:ext cx="455993" cy="45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ject management - Free business and finance icons">
            <a:extLst>
              <a:ext uri="{FF2B5EF4-FFF2-40B4-BE49-F238E27FC236}">
                <a16:creationId xmlns:a16="http://schemas.microsoft.com/office/drawing/2014/main" id="{10CB42E6-FCF4-40B7-83AC-7729AA081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770" y="5265467"/>
            <a:ext cx="502266" cy="50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D5DB215-9CE1-9FE8-8D0C-98FF6196B3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7" t="18732" r="19087" b="30632"/>
          <a:stretch>
            <a:fillRect/>
          </a:stretch>
        </p:blipFill>
        <p:spPr>
          <a:xfrm>
            <a:off x="313577" y="309425"/>
            <a:ext cx="2283575" cy="244620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BB1F3E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6" name="Picture 2" descr="United States Army - Wikipedia">
            <a:extLst>
              <a:ext uri="{FF2B5EF4-FFF2-40B4-BE49-F238E27FC236}">
                <a16:creationId xmlns:a16="http://schemas.microsoft.com/office/drawing/2014/main" id="{38690D30-147C-B255-8A5C-68DE62FC7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82" y="2283386"/>
            <a:ext cx="652183" cy="65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30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6E5C2E79C3FE40BE375597294CBCAB" ma:contentTypeVersion="18" ma:contentTypeDescription="Create a new document." ma:contentTypeScope="" ma:versionID="44f0b8983041ba1f6404a38d9516025c">
  <xsd:schema xmlns:xsd="http://www.w3.org/2001/XMLSchema" xmlns:xs="http://www.w3.org/2001/XMLSchema" xmlns:p="http://schemas.microsoft.com/office/2006/metadata/properties" xmlns:ns2="52ab6079-090e-4c73-a352-36deb025419f" xmlns:ns3="852100cf-56dc-44e3-b756-1e43dd9ef70f" targetNamespace="http://schemas.microsoft.com/office/2006/metadata/properties" ma:root="true" ma:fieldsID="b6e9d8bc0523bb5317cfca3419b44df9" ns2:_="" ns3:_="">
    <xsd:import namespace="52ab6079-090e-4c73-a352-36deb025419f"/>
    <xsd:import namespace="852100cf-56dc-44e3-b756-1e43dd9ef7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ab6079-090e-4c73-a352-36deb02541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55228b6-da8d-4eb1-a084-65fd4bcde5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2100cf-56dc-44e3-b756-1e43dd9ef70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1e92ecd9-526c-4b5d-900c-ab5b874ac714}" ma:internalName="TaxCatchAll" ma:showField="CatchAllData" ma:web="852100cf-56dc-44e3-b756-1e43dd9ef70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52100cf-56dc-44e3-b756-1e43dd9ef70f" xsi:nil="true"/>
    <lcf76f155ced4ddcb4097134ff3c332f xmlns="52ab6079-090e-4c73-a352-36deb025419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E355A57-D0B9-4AB9-8DF9-C306DBAAB3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226A95-E712-4AB3-83C0-CCC939FD89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ab6079-090e-4c73-a352-36deb025419f"/>
    <ds:schemaRef ds:uri="852100cf-56dc-44e3-b756-1e43dd9ef7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56DB90-F373-4EB0-AF96-436E6A2DE190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6afe98bc-8c14-4102-be79-c2fbba98e6b3"/>
    <ds:schemaRef ds:uri="c9506d0f-8bf9-49cd-971e-b4a3b7abcf2c"/>
    <ds:schemaRef ds:uri="852100cf-56dc-44e3-b756-1e43dd9ef70f"/>
    <ds:schemaRef ds:uri="52ab6079-090e-4c73-a352-36deb025419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254</Words>
  <Application>Microsoft Office PowerPoint</Application>
  <PresentationFormat>Widescreen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Takata, Adam W.</dc:creator>
  <cp:lastModifiedBy>Owen, Timothy J.</cp:lastModifiedBy>
  <cp:revision>20</cp:revision>
  <dcterms:created xsi:type="dcterms:W3CDTF">2023-06-05T16:01:03Z</dcterms:created>
  <dcterms:modified xsi:type="dcterms:W3CDTF">2025-06-11T23:11:08Z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0x0101001E6E5C2E79C3FE40BE375597294CBCAB</vt:lpwstr>
  </property>
</Properties>
</file>