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5143500" type="screen16x9"/>
  <p:notesSz cx="6858000" cy="9144000"/>
  <p:embeddedFontLst>
    <p:embeddedFont>
      <p:font typeface="Raleway" charset="0"/>
      <p:regular r:id="rId38"/>
      <p:bold r:id="rId39"/>
      <p:italic r:id="rId40"/>
      <p:boldItalic r:id="rId41"/>
    </p:embeddedFont>
    <p:embeddedFont>
      <p:font typeface="Lato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de1b9d20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de1b9d20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de1b9d20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de1b9d20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de1b9d20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de1b9d20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de1b9d20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de1b9d20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de1b9d20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de1b9d20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de1b9d20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de1b9d20f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de1b9d20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de1b9d20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de1b9d20f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de1b9d20f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de1b9d20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de1b9d20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de1b9d20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de1b9d20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2b5ca80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62b5ca80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de1b9d20f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de1b9d20f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de1b9d20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de1b9d20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de1b9d20f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de1b9d20f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de1b9d20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de1b9d20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de1b9d20f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de1b9d20f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de1b9d20f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de1b9d20f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de1b9d20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de1b9d20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de1b9d20f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de1b9d20f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de1b9d20f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de1b9d20f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de1b9d20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de1b9d20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62b5ca803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62b5ca803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de1b9d20f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de1b9d20f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de1b9d20f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de1b9d20f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de1b9d20f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de1b9d20f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de1b9d20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de1b9d20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de1b9d20f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de1b9d20f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de1b9d20f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de1b9d20f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de1b9d2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de1b9d2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2b5ca803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62b5ca803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de1b9d20f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de1b9d20f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de1b9d20f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de1b9d20f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de1b9d20f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de1b9d20f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de1b9d20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de1b9d20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xenarishabh100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saxena-rishabh" TargetMode="External"/><Relationship Id="rId4" Type="http://schemas.openxmlformats.org/officeDocument/2006/relationships/hyperlink" Target="https://github.com/saxena-rishabh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 and ML Model for Football Goal Prediction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32890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</a:rPr>
              <a:t>Rishabh Saxena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Contact Number: (+91) 7417342655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Email: </a:t>
            </a:r>
            <a:r>
              <a:rPr lang="en-GB" sz="1500" u="sng">
                <a:solidFill>
                  <a:schemeClr val="hlink"/>
                </a:solidFill>
                <a:hlinkClick r:id="rId3"/>
              </a:rPr>
              <a:t>saxenarishabh100@gmail.com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GitHub: </a:t>
            </a:r>
            <a:r>
              <a:rPr lang="en-GB" sz="1500" u="sng">
                <a:solidFill>
                  <a:schemeClr val="hlink"/>
                </a:solidFill>
                <a:hlinkClick r:id="rId4"/>
              </a:rPr>
              <a:t>https://github.com/saxena-rishabh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LinkedIn: </a:t>
            </a:r>
            <a:r>
              <a:rPr lang="en-GB" sz="1500" u="sng">
                <a:solidFill>
                  <a:schemeClr val="hlink"/>
                </a:solidFill>
                <a:hlinkClick r:id="rId5"/>
              </a:rPr>
              <a:t>https://www.linkedin.com/in/saxena-rishabh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4400"/>
            <a:ext cx="8839201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385775" y="4436275"/>
            <a:ext cx="83154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INSIGHTS: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Most of the location_y are between 0-10.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8900"/>
            <a:ext cx="8839201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385775" y="4436275"/>
            <a:ext cx="83154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INSIGHTS: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Most of the remaining_min are between 0-10 minutes.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4400"/>
            <a:ext cx="8839201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385775" y="4436275"/>
            <a:ext cx="83154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INSIGHTS: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Most of the power_of_shot are 3.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4400"/>
            <a:ext cx="8839201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/>
        </p:nvSpPr>
        <p:spPr>
          <a:xfrm>
            <a:off x="385775" y="4436275"/>
            <a:ext cx="83154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INSIGHTS: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Most of the matches are not knockout matches.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8925"/>
            <a:ext cx="8839201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/>
        </p:nvSpPr>
        <p:spPr>
          <a:xfrm>
            <a:off x="385775" y="4436275"/>
            <a:ext cx="83154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INSIGHTS: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Most of the remaining_sec are between 0-10 seconds.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9400"/>
            <a:ext cx="8839201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/>
          <p:nvPr/>
        </p:nvSpPr>
        <p:spPr>
          <a:xfrm>
            <a:off x="385775" y="4436275"/>
            <a:ext cx="83154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INSIGHTS: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Most of the distance_of_shot are between 0-10.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7475"/>
            <a:ext cx="8839201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/>
        </p:nvSpPr>
        <p:spPr>
          <a:xfrm>
            <a:off x="385775" y="4436275"/>
            <a:ext cx="83154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INSIGHTS: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Most of the area_of_shot are 0 (Center (C)).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0825"/>
            <a:ext cx="8839201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9"/>
          <p:cNvSpPr txBox="1"/>
          <p:nvPr/>
        </p:nvSpPr>
        <p:spPr>
          <a:xfrm>
            <a:off x="385775" y="4436275"/>
            <a:ext cx="83154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INSIGHTS: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Most of the shot_basics are 4 (Mid Range).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31025"/>
            <a:ext cx="8839201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0"/>
          <p:cNvSpPr txBox="1"/>
          <p:nvPr/>
        </p:nvSpPr>
        <p:spPr>
          <a:xfrm>
            <a:off x="385775" y="4436275"/>
            <a:ext cx="83154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INSIGHTS: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Most of the range_of_shot are Less Than 8 ft.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7250"/>
            <a:ext cx="8839201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1"/>
          <p:cNvSpPr txBox="1"/>
          <p:nvPr/>
        </p:nvSpPr>
        <p:spPr>
          <a:xfrm>
            <a:off x="385775" y="4436275"/>
            <a:ext cx="83154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INSIGHTS: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Most of the home/away are MANU @ SAS.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Index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 sz="1800">
                <a:solidFill>
                  <a:srgbClr val="000000"/>
                </a:solidFill>
              </a:rPr>
              <a:t>Data Preparation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 sz="1800">
                <a:solidFill>
                  <a:srgbClr val="000000"/>
                </a:solidFill>
              </a:rPr>
              <a:t>EDA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-GB" sz="1800">
                <a:solidFill>
                  <a:srgbClr val="000000"/>
                </a:solidFill>
              </a:rPr>
              <a:t>Correlation Plot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-GB" sz="1800">
                <a:solidFill>
                  <a:srgbClr val="000000"/>
                </a:solidFill>
              </a:rPr>
              <a:t>Histograms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-GB" sz="1800">
                <a:solidFill>
                  <a:srgbClr val="000000"/>
                </a:solidFill>
              </a:rPr>
              <a:t>Box Plots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 sz="1800">
                <a:solidFill>
                  <a:srgbClr val="000000"/>
                </a:solidFill>
              </a:rPr>
              <a:t>Model Building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 sz="1800">
                <a:solidFill>
                  <a:srgbClr val="000000"/>
                </a:solidFill>
              </a:rPr>
              <a:t>Conclusion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8175"/>
            <a:ext cx="8839201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2"/>
          <p:cNvSpPr txBox="1"/>
          <p:nvPr/>
        </p:nvSpPr>
        <p:spPr>
          <a:xfrm>
            <a:off x="385775" y="4436275"/>
            <a:ext cx="83154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INSIGHTS: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Most of the lat/lng are 42.982923, -71.446094.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6775"/>
            <a:ext cx="8839201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3"/>
          <p:cNvSpPr txBox="1"/>
          <p:nvPr/>
        </p:nvSpPr>
        <p:spPr>
          <a:xfrm>
            <a:off x="385775" y="4436275"/>
            <a:ext cx="83154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INSIGHTS: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Most of the type_of_shot are shot - 39.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2475"/>
            <a:ext cx="8839201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4"/>
          <p:cNvSpPr txBox="1"/>
          <p:nvPr/>
        </p:nvSpPr>
        <p:spPr>
          <a:xfrm>
            <a:off x="385775" y="4436275"/>
            <a:ext cx="83154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INSIGHTS: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Most of the type_of_combined_shot are shot - 3.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3925"/>
            <a:ext cx="8839201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5"/>
          <p:cNvSpPr txBox="1"/>
          <p:nvPr/>
        </p:nvSpPr>
        <p:spPr>
          <a:xfrm>
            <a:off x="385775" y="4436275"/>
            <a:ext cx="83154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INSIGHTS: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Most of the remaining_min.1 are between 0-10 minutes.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25" y="720300"/>
            <a:ext cx="8839201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6"/>
          <p:cNvSpPr txBox="1"/>
          <p:nvPr/>
        </p:nvSpPr>
        <p:spPr>
          <a:xfrm>
            <a:off x="385775" y="4436275"/>
            <a:ext cx="83154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INSIGHTS: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Most of the power_of_shot.1 are between 0-10.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5325"/>
            <a:ext cx="8839201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7"/>
          <p:cNvSpPr txBox="1"/>
          <p:nvPr/>
        </p:nvSpPr>
        <p:spPr>
          <a:xfrm>
            <a:off x="385775" y="4436275"/>
            <a:ext cx="83154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INSIGHTS: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Most of the knockout_match.1 are between 0-10.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3900"/>
            <a:ext cx="8839201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8"/>
          <p:cNvSpPr txBox="1"/>
          <p:nvPr/>
        </p:nvSpPr>
        <p:spPr>
          <a:xfrm>
            <a:off x="385775" y="4436275"/>
            <a:ext cx="83154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INSIGHTS: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Most of the remaining_sec.1 are between 0-10 seconds.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5325"/>
            <a:ext cx="8839201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9"/>
          <p:cNvSpPr txBox="1"/>
          <p:nvPr/>
        </p:nvSpPr>
        <p:spPr>
          <a:xfrm>
            <a:off x="385775" y="4436275"/>
            <a:ext cx="83154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INSIGHTS: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Most of the distance_of_shot.1 are between 10-20.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>
            <a:spLocks noGrp="1"/>
          </p:cNvSpPr>
          <p:nvPr>
            <p:ph type="body" idx="1"/>
          </p:nvPr>
        </p:nvSpPr>
        <p:spPr>
          <a:xfrm>
            <a:off x="729450" y="1446600"/>
            <a:ext cx="76887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We plotted Boxplot for some columns.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Continuous data is transform into intervals with interval size of 10 units. For example, values varying between 0 to 100 will be divided into 10 intervals.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We plotted Boxplot for following columns: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 sz="1400">
                <a:solidFill>
                  <a:srgbClr val="000000"/>
                </a:solidFill>
              </a:rPr>
              <a:t>location_x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 sz="1400">
                <a:solidFill>
                  <a:srgbClr val="000000"/>
                </a:solidFill>
              </a:rPr>
              <a:t>location_y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 sz="1400">
                <a:solidFill>
                  <a:srgbClr val="000000"/>
                </a:solidFill>
              </a:rPr>
              <a:t>remaining_min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 sz="1400">
                <a:solidFill>
                  <a:srgbClr val="000000"/>
                </a:solidFill>
              </a:rPr>
              <a:t>remaining_sec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 sz="1400">
                <a:solidFill>
                  <a:srgbClr val="000000"/>
                </a:solidFill>
              </a:rPr>
              <a:t>distance_of_shot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 sz="1400">
                <a:solidFill>
                  <a:srgbClr val="000000"/>
                </a:solidFill>
              </a:rPr>
              <a:t>remaining_min.1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 sz="1400">
                <a:solidFill>
                  <a:srgbClr val="000000"/>
                </a:solidFill>
              </a:rPr>
              <a:t>power_of_shot.1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 sz="1400">
                <a:solidFill>
                  <a:srgbClr val="000000"/>
                </a:solidFill>
              </a:rPr>
              <a:t>knockout_match.1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 sz="1400">
                <a:solidFill>
                  <a:srgbClr val="000000"/>
                </a:solidFill>
              </a:rPr>
              <a:t>remaining_sec.1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 sz="1400">
                <a:solidFill>
                  <a:srgbClr val="000000"/>
                </a:solidFill>
              </a:rPr>
              <a:t>distance_of_shot.1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50" y="110610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8450" y="110610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215425"/>
            <a:ext cx="7688700" cy="5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Preparation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1751225"/>
            <a:ext cx="7688700" cy="33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Dropped the unnecessary columns like 'Unnamed: 0',  'match_event_id',  'team_name', 'date_of_game',  'match_id','team_id' .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Filled missing values with most frequent values in each column.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 b="1">
                <a:solidFill>
                  <a:srgbClr val="000000"/>
                </a:solidFill>
              </a:rPr>
              <a:t>HANDLING CATEGORICAL DATA: </a:t>
            </a:r>
            <a:r>
              <a:rPr lang="en-GB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 sz="1400">
                <a:solidFill>
                  <a:srgbClr val="000000"/>
                </a:solidFill>
              </a:rPr>
              <a:t>Converted categorical values into numeric values using LabelEncoder() in Python.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 sz="1400">
                <a:solidFill>
                  <a:srgbClr val="000000"/>
                </a:solidFill>
              </a:rPr>
              <a:t>Columns that we converted are:</a:t>
            </a:r>
            <a:endParaRPr sz="1400">
              <a:solidFill>
                <a:srgbClr val="000000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-GB" sz="1400">
                <a:solidFill>
                  <a:srgbClr val="000000"/>
                </a:solidFill>
              </a:rPr>
              <a:t>area_of_shot</a:t>
            </a:r>
            <a:endParaRPr sz="1400">
              <a:solidFill>
                <a:srgbClr val="000000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-GB" sz="1400">
                <a:solidFill>
                  <a:srgbClr val="000000"/>
                </a:solidFill>
              </a:rPr>
              <a:t>shot_basics</a:t>
            </a:r>
            <a:endParaRPr sz="1400">
              <a:solidFill>
                <a:srgbClr val="000000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-GB" sz="1400">
                <a:solidFill>
                  <a:srgbClr val="000000"/>
                </a:solidFill>
              </a:rPr>
              <a:t>range_of_shot</a:t>
            </a:r>
            <a:endParaRPr sz="1400">
              <a:solidFill>
                <a:srgbClr val="000000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-GB" sz="1400">
                <a:solidFill>
                  <a:srgbClr val="000000"/>
                </a:solidFill>
              </a:rPr>
              <a:t>home/away</a:t>
            </a:r>
            <a:endParaRPr sz="1400">
              <a:solidFill>
                <a:srgbClr val="000000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-GB" sz="1400">
                <a:solidFill>
                  <a:srgbClr val="000000"/>
                </a:solidFill>
              </a:rPr>
              <a:t>lat/lng</a:t>
            </a:r>
            <a:endParaRPr sz="1400">
              <a:solidFill>
                <a:srgbClr val="000000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-GB" sz="1400">
                <a:solidFill>
                  <a:srgbClr val="000000"/>
                </a:solidFill>
              </a:rPr>
              <a:t>type_of_shot</a:t>
            </a:r>
            <a:endParaRPr sz="1400">
              <a:solidFill>
                <a:srgbClr val="000000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-GB" sz="1400">
                <a:solidFill>
                  <a:srgbClr val="000000"/>
                </a:solidFill>
              </a:rPr>
              <a:t>type_of_combined_shot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00" y="1095375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1075" y="109537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" y="105015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6075" y="10501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3200" y="848925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575" y="84892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00" y="1052525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6075" y="1052525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5"/>
          <p:cNvSpPr txBox="1"/>
          <p:nvPr/>
        </p:nvSpPr>
        <p:spPr>
          <a:xfrm>
            <a:off x="417775" y="4007650"/>
            <a:ext cx="85131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By Box Plots we get to know which feature contains outliers so that we can handle outliers.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Building</a:t>
            </a:r>
            <a:endParaRPr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We evaluated used KNN, Random Forest and XGBoost. 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Clearly XGBoost performed best and gave better accuracy.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So we choose XGBoost for final predictions.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Parameters we use for XGBoost are:</a:t>
            </a:r>
            <a:endParaRPr sz="1400">
              <a:solidFill>
                <a:srgbClr val="000000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-GB" sz="1200">
                <a:solidFill>
                  <a:srgbClr val="000000"/>
                </a:solidFill>
              </a:rPr>
              <a:t>colsample_bytree=0.8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-GB" sz="1200">
                <a:solidFill>
                  <a:srgbClr val="000000"/>
                </a:solidFill>
              </a:rPr>
              <a:t>learning_rate=0.05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-GB" sz="1200">
                <a:solidFill>
                  <a:srgbClr val="000000"/>
                </a:solidFill>
              </a:rPr>
              <a:t>n_estimators=100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-GB" sz="1200">
                <a:solidFill>
                  <a:srgbClr val="000000"/>
                </a:solidFill>
              </a:rPr>
              <a:t>max_depth=7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-GB" sz="1200">
                <a:solidFill>
                  <a:srgbClr val="000000"/>
                </a:solidFill>
              </a:rPr>
              <a:t>gamma=1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-GB" sz="1200">
                <a:solidFill>
                  <a:srgbClr val="000000"/>
                </a:solidFill>
              </a:rPr>
              <a:t>min_child_weight=5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-GB" sz="1200">
                <a:solidFill>
                  <a:srgbClr val="000000"/>
                </a:solidFill>
              </a:rPr>
              <a:t>reg_alpha=0.1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-GB" sz="1200">
                <a:solidFill>
                  <a:srgbClr val="000000"/>
                </a:solidFill>
              </a:rPr>
              <a:t>booster='gbtree'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-GB" sz="1200">
                <a:solidFill>
                  <a:srgbClr val="000000"/>
                </a:solidFill>
              </a:rPr>
              <a:t>objective='binary:logistic'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7"/>
          <p:cNvSpPr txBox="1">
            <a:spLocks noGrp="1"/>
          </p:cNvSpPr>
          <p:nvPr>
            <p:ph type="title"/>
          </p:nvPr>
        </p:nvSpPr>
        <p:spPr>
          <a:xfrm>
            <a:off x="729450" y="1265035"/>
            <a:ext cx="7688700" cy="529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</a:t>
            </a:r>
            <a:endParaRPr/>
          </a:p>
        </p:txBody>
      </p:sp>
      <p:sp>
        <p:nvSpPr>
          <p:cNvPr id="288" name="Google Shape;288;p47"/>
          <p:cNvSpPr txBox="1">
            <a:spLocks noGrp="1"/>
          </p:cNvSpPr>
          <p:nvPr>
            <p:ph type="body" idx="1"/>
          </p:nvPr>
        </p:nvSpPr>
        <p:spPr>
          <a:xfrm>
            <a:off x="729450" y="1766924"/>
            <a:ext cx="7688700" cy="3198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u="sng" dirty="0">
                <a:solidFill>
                  <a:srgbClr val="000000"/>
                </a:solidFill>
              </a:rPr>
              <a:t>IMPORTANT FEATURES:</a:t>
            </a:r>
            <a:endParaRPr sz="1600" b="1" u="sng">
              <a:solidFill>
                <a:srgbClr val="000000"/>
              </a:solidFill>
            </a:endParaRPr>
          </a:p>
          <a:p>
            <a:pPr indent="-317500">
              <a:spcBef>
                <a:spcPts val="1600"/>
              </a:spcBef>
              <a:buClr>
                <a:srgbClr val="000000"/>
              </a:buClr>
              <a:buSzPts val="1400"/>
            </a:pPr>
            <a:r>
              <a:rPr lang="en-US" sz="1400" dirty="0" smtClean="0">
                <a:solidFill>
                  <a:srgbClr val="000000"/>
                </a:solidFill>
              </a:rPr>
              <a:t>Correlation Plot also tells us that these 5 features are more correlated with output variable ‘</a:t>
            </a:r>
            <a:r>
              <a:rPr lang="en-US" sz="1400" dirty="0" err="1" smtClean="0">
                <a:solidFill>
                  <a:srgbClr val="000000"/>
                </a:solidFill>
              </a:rPr>
              <a:t>is_goal</a:t>
            </a:r>
            <a:r>
              <a:rPr lang="en-US" sz="1400" dirty="0" smtClean="0">
                <a:solidFill>
                  <a:srgbClr val="000000"/>
                </a:solidFill>
              </a:rPr>
              <a:t>’ than other features.</a:t>
            </a:r>
            <a:endParaRPr lang="en-GB" sz="1400" dirty="0" smtClean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 dirty="0" smtClean="0">
                <a:solidFill>
                  <a:srgbClr val="000000"/>
                </a:solidFill>
              </a:rPr>
              <a:t>Top </a:t>
            </a:r>
            <a:r>
              <a:rPr lang="en-GB" sz="1400" dirty="0">
                <a:solidFill>
                  <a:srgbClr val="000000"/>
                </a:solidFill>
              </a:rPr>
              <a:t>5 significant features in the dataset are: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 sz="1400" dirty="0" err="1">
                <a:solidFill>
                  <a:srgbClr val="000000"/>
                </a:solidFill>
              </a:rPr>
              <a:t>location_y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 sz="1400" dirty="0" err="1">
                <a:solidFill>
                  <a:srgbClr val="000000"/>
                </a:solidFill>
              </a:rPr>
              <a:t>remaining_sec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 sz="1400" dirty="0" err="1">
                <a:solidFill>
                  <a:srgbClr val="000000"/>
                </a:solidFill>
              </a:rPr>
              <a:t>distance_of_shot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 sz="1400" dirty="0" err="1">
                <a:solidFill>
                  <a:srgbClr val="000000"/>
                </a:solidFill>
              </a:rPr>
              <a:t>power_of_shot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 sz="1400" smtClean="0">
                <a:solidFill>
                  <a:srgbClr val="000000"/>
                </a:solidFill>
              </a:rPr>
              <a:t>distance_of_shot.1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729450" y="1468050"/>
            <a:ext cx="7688700" cy="34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 b="1">
                <a:solidFill>
                  <a:srgbClr val="000000"/>
                </a:solidFill>
              </a:rPr>
              <a:t>HANDLING CONTINUOUS VALUES:</a:t>
            </a:r>
            <a:endParaRPr sz="1400" b="1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 sz="1400">
                <a:solidFill>
                  <a:srgbClr val="000000"/>
                </a:solidFill>
              </a:rPr>
              <a:t>Continuous data is transform into intervals with interval size of 10 units. For example, values varying between 0 to 100 will be divided into 10 intervals.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 sz="1400">
                <a:solidFill>
                  <a:srgbClr val="000000"/>
                </a:solidFill>
              </a:rPr>
              <a:t>Columns that we converted are:</a:t>
            </a:r>
            <a:endParaRPr sz="1400">
              <a:solidFill>
                <a:srgbClr val="000000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-GB" sz="1400">
                <a:solidFill>
                  <a:srgbClr val="000000"/>
                </a:solidFill>
              </a:rPr>
              <a:t>location_x</a:t>
            </a:r>
            <a:endParaRPr sz="1400">
              <a:solidFill>
                <a:srgbClr val="000000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-GB" sz="1400">
                <a:solidFill>
                  <a:srgbClr val="000000"/>
                </a:solidFill>
              </a:rPr>
              <a:t>location_y</a:t>
            </a:r>
            <a:endParaRPr sz="1400">
              <a:solidFill>
                <a:srgbClr val="000000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-GB" sz="1400">
                <a:solidFill>
                  <a:srgbClr val="000000"/>
                </a:solidFill>
              </a:rPr>
              <a:t>remaining_sec</a:t>
            </a:r>
            <a:endParaRPr sz="1400">
              <a:solidFill>
                <a:srgbClr val="000000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-GB" sz="1400">
                <a:solidFill>
                  <a:srgbClr val="000000"/>
                </a:solidFill>
              </a:rPr>
              <a:t>distance_of_shot</a:t>
            </a:r>
            <a:endParaRPr sz="1400">
              <a:solidFill>
                <a:srgbClr val="000000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-GB" sz="1400">
                <a:solidFill>
                  <a:srgbClr val="000000"/>
                </a:solidFill>
              </a:rPr>
              <a:t>remaining_min.1</a:t>
            </a:r>
            <a:endParaRPr sz="1400">
              <a:solidFill>
                <a:srgbClr val="000000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-GB" sz="1400">
                <a:solidFill>
                  <a:srgbClr val="000000"/>
                </a:solidFill>
              </a:rPr>
              <a:t>power_of_shot.1</a:t>
            </a:r>
            <a:endParaRPr sz="1400">
              <a:solidFill>
                <a:srgbClr val="000000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-GB" sz="1400">
                <a:solidFill>
                  <a:srgbClr val="000000"/>
                </a:solidFill>
              </a:rPr>
              <a:t>knockout_match.1</a:t>
            </a:r>
            <a:endParaRPr sz="1400">
              <a:solidFill>
                <a:srgbClr val="000000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-GB" sz="1400">
                <a:solidFill>
                  <a:srgbClr val="000000"/>
                </a:solidFill>
              </a:rPr>
              <a:t>remaining_sec.1</a:t>
            </a:r>
            <a:endParaRPr sz="1400">
              <a:solidFill>
                <a:srgbClr val="000000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-GB" sz="1400">
                <a:solidFill>
                  <a:srgbClr val="000000"/>
                </a:solidFill>
              </a:rPr>
              <a:t>distance_of_shot.1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729450" y="1856100"/>
            <a:ext cx="7688700" cy="24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We plotted Correlation Plot, Histograms and Box Plots.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Categorical data is converted into numeric data.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Continuous data is transform into intervals with interval size of 10 units.                                    For example, values varying between 0 to 100 will be divided into 10 intervals.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First we plotted </a:t>
            </a:r>
            <a:r>
              <a:rPr lang="en-GB" sz="1400" b="1">
                <a:solidFill>
                  <a:srgbClr val="000000"/>
                </a:solidFill>
              </a:rPr>
              <a:t>Correlation Plot</a:t>
            </a:r>
            <a:r>
              <a:rPr lang="en-GB" sz="1400">
                <a:solidFill>
                  <a:srgbClr val="000000"/>
                </a:solidFill>
              </a:rPr>
              <a:t> to get idea about how variables correlate with ‘is_goal’ output.</a:t>
            </a:r>
            <a:endParaRPr sz="14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30333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487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729450" y="1425175"/>
            <a:ext cx="7688700" cy="29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u="sng" dirty="0">
                <a:solidFill>
                  <a:srgbClr val="000000"/>
                </a:solidFill>
              </a:rPr>
              <a:t>INSIGHTS:</a:t>
            </a:r>
            <a:endParaRPr sz="1600" b="1" u="sng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 dirty="0">
                <a:solidFill>
                  <a:srgbClr val="000000"/>
                </a:solidFill>
              </a:rPr>
              <a:t>From Correlation Plot, </a:t>
            </a:r>
            <a:r>
              <a:rPr lang="en-GB" sz="1400" dirty="0" smtClean="0">
                <a:solidFill>
                  <a:srgbClr val="000000"/>
                </a:solidFill>
              </a:rPr>
              <a:t>more</a:t>
            </a:r>
            <a:r>
              <a:rPr lang="en-GB" sz="1400" dirty="0" smtClean="0">
                <a:solidFill>
                  <a:srgbClr val="000000"/>
                </a:solidFill>
              </a:rPr>
              <a:t> </a:t>
            </a:r>
            <a:r>
              <a:rPr lang="en-GB" sz="1400" dirty="0">
                <a:solidFill>
                  <a:srgbClr val="000000"/>
                </a:solidFill>
              </a:rPr>
              <a:t>the </a:t>
            </a:r>
            <a:r>
              <a:rPr lang="en-GB" sz="1400" dirty="0" err="1">
                <a:solidFill>
                  <a:srgbClr val="000000"/>
                </a:solidFill>
              </a:rPr>
              <a:t>remaining_sec</a:t>
            </a:r>
            <a:r>
              <a:rPr lang="en-GB" sz="1400" dirty="0">
                <a:solidFill>
                  <a:srgbClr val="000000"/>
                </a:solidFill>
              </a:rPr>
              <a:t>, more likely the chances of goal.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 dirty="0">
                <a:solidFill>
                  <a:srgbClr val="000000"/>
                </a:solidFill>
              </a:rPr>
              <a:t>More the </a:t>
            </a:r>
            <a:r>
              <a:rPr lang="en-GB" sz="1400" dirty="0" err="1">
                <a:solidFill>
                  <a:srgbClr val="000000"/>
                </a:solidFill>
              </a:rPr>
              <a:t>location_y</a:t>
            </a:r>
            <a:r>
              <a:rPr lang="en-GB" sz="1400" dirty="0">
                <a:solidFill>
                  <a:srgbClr val="000000"/>
                </a:solidFill>
              </a:rPr>
              <a:t>, </a:t>
            </a:r>
            <a:r>
              <a:rPr lang="en-GB" sz="1400" dirty="0" smtClean="0">
                <a:solidFill>
                  <a:srgbClr val="000000"/>
                </a:solidFill>
              </a:rPr>
              <a:t>less</a:t>
            </a:r>
            <a:r>
              <a:rPr lang="en-GB" sz="1400" dirty="0" smtClean="0">
                <a:solidFill>
                  <a:srgbClr val="000000"/>
                </a:solidFill>
              </a:rPr>
              <a:t> </a:t>
            </a:r>
            <a:r>
              <a:rPr lang="en-GB" sz="1400" dirty="0">
                <a:solidFill>
                  <a:srgbClr val="000000"/>
                </a:solidFill>
              </a:rPr>
              <a:t>the chances of goal.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 dirty="0">
                <a:solidFill>
                  <a:srgbClr val="000000"/>
                </a:solidFill>
              </a:rPr>
              <a:t>Also, more the distance of shot, </a:t>
            </a:r>
            <a:r>
              <a:rPr lang="en-GB" sz="1400" dirty="0" smtClean="0">
                <a:solidFill>
                  <a:srgbClr val="000000"/>
                </a:solidFill>
              </a:rPr>
              <a:t>less</a:t>
            </a:r>
            <a:r>
              <a:rPr lang="en-GB" sz="1400" dirty="0" smtClean="0">
                <a:solidFill>
                  <a:srgbClr val="000000"/>
                </a:solidFill>
              </a:rPr>
              <a:t> </a:t>
            </a:r>
            <a:r>
              <a:rPr lang="en-GB" sz="1400" dirty="0">
                <a:solidFill>
                  <a:srgbClr val="000000"/>
                </a:solidFill>
              </a:rPr>
              <a:t>likely the chances of goal.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 dirty="0">
                <a:solidFill>
                  <a:srgbClr val="000000"/>
                </a:solidFill>
              </a:rPr>
              <a:t>More the distance of shot.1, </a:t>
            </a:r>
            <a:r>
              <a:rPr lang="en-GB" sz="1400" dirty="0" smtClean="0">
                <a:solidFill>
                  <a:srgbClr val="000000"/>
                </a:solidFill>
              </a:rPr>
              <a:t>less</a:t>
            </a:r>
            <a:r>
              <a:rPr lang="en-GB" sz="1400" dirty="0" smtClean="0">
                <a:solidFill>
                  <a:srgbClr val="000000"/>
                </a:solidFill>
              </a:rPr>
              <a:t> </a:t>
            </a:r>
            <a:r>
              <a:rPr lang="en-GB" sz="1400" dirty="0">
                <a:solidFill>
                  <a:srgbClr val="000000"/>
                </a:solidFill>
              </a:rPr>
              <a:t>likely the chances of goal.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 dirty="0" err="1">
                <a:solidFill>
                  <a:srgbClr val="000000"/>
                </a:solidFill>
              </a:rPr>
              <a:t>Remaining_min</a:t>
            </a:r>
            <a:r>
              <a:rPr lang="en-GB" sz="1400" dirty="0">
                <a:solidFill>
                  <a:srgbClr val="000000"/>
                </a:solidFill>
              </a:rPr>
              <a:t> and </a:t>
            </a:r>
            <a:r>
              <a:rPr lang="en-GB" sz="1400" dirty="0" err="1">
                <a:solidFill>
                  <a:srgbClr val="000000"/>
                </a:solidFill>
              </a:rPr>
              <a:t>Remaining_sec</a:t>
            </a:r>
            <a:r>
              <a:rPr lang="en-GB" sz="1400" dirty="0">
                <a:solidFill>
                  <a:srgbClr val="000000"/>
                </a:solidFill>
              </a:rPr>
              <a:t> are correlated to each other. So we can take any one of them.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 dirty="0">
                <a:solidFill>
                  <a:srgbClr val="000000"/>
                </a:solidFill>
              </a:rPr>
              <a:t>More the power of shot, more likely the chances of goal.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 dirty="0">
                <a:solidFill>
                  <a:srgbClr val="000000"/>
                </a:solidFill>
              </a:rPr>
              <a:t>Then we plotted Histograms for each column.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846525"/>
            <a:ext cx="8251024" cy="314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557225" y="4168375"/>
            <a:ext cx="8079600" cy="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INSIGHTS: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There are more 0 then 1 in ‘is_goal’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" y="1031100"/>
            <a:ext cx="8839201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385775" y="4436275"/>
            <a:ext cx="83154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INSIGHTS: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Most of the location_x are between 50-60.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692</Words>
  <PresentationFormat>On-screen Show (16:9)</PresentationFormat>
  <Paragraphs>111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Raleway</vt:lpstr>
      <vt:lpstr>Lato</vt:lpstr>
      <vt:lpstr>Streamline</vt:lpstr>
      <vt:lpstr>EDA and ML Model for Football Goal Prediction</vt:lpstr>
      <vt:lpstr>Index</vt:lpstr>
      <vt:lpstr>Data Preparation</vt:lpstr>
      <vt:lpstr>Slide 4</vt:lpstr>
      <vt:lpstr>EDA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Model Building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and ML Model for Football Goal Prediction</dc:title>
  <cp:lastModifiedBy>Rishabh Saxena</cp:lastModifiedBy>
  <cp:revision>4</cp:revision>
  <dcterms:modified xsi:type="dcterms:W3CDTF">2019-07-21T20:43:35Z</dcterms:modified>
</cp:coreProperties>
</file>