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Canva Sans Bold" charset="1" panose="020B0803030501040103"/>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65785" y="3069151"/>
            <a:ext cx="17922215" cy="6710466"/>
          </a:xfrm>
          <a:prstGeom prst="rect">
            <a:avLst/>
          </a:prstGeom>
        </p:spPr>
        <p:txBody>
          <a:bodyPr anchor="t" rtlCol="false" tIns="0" lIns="0" bIns="0" rIns="0">
            <a:spAutoFit/>
          </a:bodyPr>
          <a:lstStyle/>
          <a:p>
            <a:pPr algn="ctr">
              <a:lnSpc>
                <a:spcPts val="10693"/>
              </a:lnSpc>
            </a:pPr>
            <a:r>
              <a:rPr lang="en-US" sz="7638">
                <a:solidFill>
                  <a:srgbClr val="000000"/>
                </a:solidFill>
                <a:latin typeface="Canva Sans Bold"/>
              </a:rPr>
              <a:t>Early Stop via Prediction for Hyperparameter Tuning</a:t>
            </a:r>
          </a:p>
          <a:p>
            <a:pPr algn="ctr">
              <a:lnSpc>
                <a:spcPts val="10693"/>
              </a:lnSpc>
            </a:pPr>
          </a:p>
          <a:p>
            <a:pPr algn="ctr">
              <a:lnSpc>
                <a:spcPts val="10693"/>
              </a:lnSpc>
            </a:pPr>
          </a:p>
          <a:p>
            <a:pPr algn="ctr">
              <a:lnSpc>
                <a:spcPts val="10693"/>
              </a:lnSpc>
            </a:pPr>
          </a:p>
        </p:txBody>
      </p:sp>
      <p:sp>
        <p:nvSpPr>
          <p:cNvPr name="TextBox 3" id="3"/>
          <p:cNvSpPr txBox="true"/>
          <p:nvPr/>
        </p:nvSpPr>
        <p:spPr>
          <a:xfrm rot="0">
            <a:off x="13043090" y="8202431"/>
            <a:ext cx="3958392" cy="1384300"/>
          </a:xfrm>
          <a:prstGeom prst="rect">
            <a:avLst/>
          </a:prstGeom>
        </p:spPr>
        <p:txBody>
          <a:bodyPr anchor="t" rtlCol="false" tIns="0" lIns="0" bIns="0" rIns="0">
            <a:spAutoFit/>
          </a:bodyPr>
          <a:lstStyle/>
          <a:p>
            <a:pPr algn="ctr">
              <a:lnSpc>
                <a:spcPts val="5599"/>
              </a:lnSpc>
            </a:pPr>
            <a:r>
              <a:rPr lang="en-US" sz="3999">
                <a:solidFill>
                  <a:srgbClr val="000000"/>
                </a:solidFill>
                <a:latin typeface="Canva Sans Bold"/>
              </a:rPr>
              <a:t>Akshat Saxena</a:t>
            </a:r>
          </a:p>
          <a:p>
            <a:pPr algn="ctr">
              <a:lnSpc>
                <a:spcPts val="5599"/>
              </a:lnSpc>
            </a:pP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51089" y="340366"/>
            <a:ext cx="9144000" cy="1243318"/>
          </a:xfrm>
          <a:prstGeom prst="rect">
            <a:avLst/>
          </a:prstGeom>
        </p:spPr>
        <p:txBody>
          <a:bodyPr anchor="t" rtlCol="false" tIns="0" lIns="0" bIns="0" rIns="0">
            <a:spAutoFit/>
          </a:bodyPr>
          <a:lstStyle/>
          <a:p>
            <a:pPr algn="ctr">
              <a:lnSpc>
                <a:spcPts val="10220"/>
              </a:lnSpc>
            </a:pPr>
            <a:r>
              <a:rPr lang="en-US" sz="7300">
                <a:solidFill>
                  <a:srgbClr val="000000"/>
                </a:solidFill>
                <a:latin typeface="Canva Sans Bold"/>
              </a:rPr>
              <a:t>Dataset Generation</a:t>
            </a:r>
          </a:p>
        </p:txBody>
      </p:sp>
      <p:sp>
        <p:nvSpPr>
          <p:cNvPr name="TextBox 3" id="3"/>
          <p:cNvSpPr txBox="true"/>
          <p:nvPr/>
        </p:nvSpPr>
        <p:spPr>
          <a:xfrm rot="0">
            <a:off x="1028700" y="2169024"/>
            <a:ext cx="17259300" cy="6909037"/>
          </a:xfrm>
          <a:prstGeom prst="rect">
            <a:avLst/>
          </a:prstGeom>
        </p:spPr>
        <p:txBody>
          <a:bodyPr anchor="t" rtlCol="false" tIns="0" lIns="0" bIns="0" rIns="0">
            <a:spAutoFit/>
          </a:bodyPr>
          <a:lstStyle/>
          <a:p>
            <a:pPr algn="l">
              <a:lnSpc>
                <a:spcPts val="3942"/>
              </a:lnSpc>
            </a:pPr>
            <a:r>
              <a:rPr lang="en-US" sz="2816">
                <a:solidFill>
                  <a:srgbClr val="000000"/>
                </a:solidFill>
                <a:latin typeface="Canva Sans Bold"/>
              </a:rPr>
              <a:t>The dataset in the project has been generated using the following inputs and outputs : </a:t>
            </a:r>
          </a:p>
          <a:p>
            <a:pPr algn="l">
              <a:lnSpc>
                <a:spcPts val="3942"/>
              </a:lnSpc>
            </a:pPr>
          </a:p>
          <a:p>
            <a:pPr algn="l">
              <a:lnSpc>
                <a:spcPts val="3942"/>
              </a:lnSpc>
            </a:pPr>
            <a:r>
              <a:rPr lang="en-US" sz="2816">
                <a:solidFill>
                  <a:srgbClr val="000000"/>
                </a:solidFill>
                <a:latin typeface="Canva Sans Bold"/>
              </a:rPr>
              <a:t>Model Inputs : </a:t>
            </a:r>
          </a:p>
          <a:p>
            <a:pPr algn="l" marL="608009" indent="-304004" lvl="1">
              <a:lnSpc>
                <a:spcPts val="3942"/>
              </a:lnSpc>
              <a:buAutoNum type="arabicPeriod" startAt="1"/>
            </a:pPr>
            <a:r>
              <a:rPr lang="en-US" sz="2816">
                <a:solidFill>
                  <a:srgbClr val="000000"/>
                </a:solidFill>
                <a:latin typeface="Canva Sans Bold"/>
              </a:rPr>
              <a:t>Train_loss values for the first E epochs (E*50 per row as each epoch contains 50 batches)</a:t>
            </a:r>
          </a:p>
          <a:p>
            <a:pPr algn="l" marL="608009" indent="-304004" lvl="1">
              <a:lnSpc>
                <a:spcPts val="3942"/>
              </a:lnSpc>
              <a:buAutoNum type="arabicPeriod" startAt="1"/>
            </a:pPr>
            <a:r>
              <a:rPr lang="en-US" sz="2816">
                <a:solidFill>
                  <a:srgbClr val="000000"/>
                </a:solidFill>
                <a:latin typeface="Canva Sans Bold"/>
              </a:rPr>
              <a:t>Eval_loss values for the first E epochs (E values per row)</a:t>
            </a:r>
          </a:p>
          <a:p>
            <a:pPr algn="l" marL="608009" indent="-304004" lvl="1">
              <a:lnSpc>
                <a:spcPts val="3942"/>
              </a:lnSpc>
              <a:buAutoNum type="arabicPeriod" startAt="1"/>
            </a:pPr>
            <a:r>
              <a:rPr lang="en-US" sz="2816">
                <a:solidFill>
                  <a:srgbClr val="000000"/>
                </a:solidFill>
                <a:latin typeface="Canva Sans Bold"/>
              </a:rPr>
              <a:t>Eval_acc values for the first E epochs (E values per row)</a:t>
            </a:r>
          </a:p>
          <a:p>
            <a:pPr algn="l" marL="608009" indent="-304004" lvl="1">
              <a:lnSpc>
                <a:spcPts val="3942"/>
              </a:lnSpc>
              <a:buAutoNum type="arabicPeriod" startAt="1"/>
            </a:pPr>
            <a:r>
              <a:rPr lang="en-US" sz="2816">
                <a:solidFill>
                  <a:srgbClr val="000000"/>
                </a:solidFill>
                <a:latin typeface="Canva Sans Bold"/>
              </a:rPr>
              <a:t>Hyperparameters from HP_Space (4 values per row)</a:t>
            </a:r>
          </a:p>
          <a:p>
            <a:pPr algn="l" marL="608009" indent="-304004" lvl="1">
              <a:lnSpc>
                <a:spcPts val="3942"/>
              </a:lnSpc>
              <a:buAutoNum type="arabicPeriod" startAt="1"/>
            </a:pPr>
            <a:r>
              <a:rPr lang="en-US" sz="2816">
                <a:solidFill>
                  <a:srgbClr val="000000"/>
                </a:solidFill>
                <a:latin typeface="Canva Sans Bold"/>
              </a:rPr>
              <a:t>M - (Total Number of Epochs)</a:t>
            </a:r>
          </a:p>
          <a:p>
            <a:pPr algn="l">
              <a:lnSpc>
                <a:spcPts val="3942"/>
              </a:lnSpc>
            </a:pPr>
          </a:p>
          <a:p>
            <a:pPr algn="l">
              <a:lnSpc>
                <a:spcPts val="3942"/>
              </a:lnSpc>
            </a:pPr>
          </a:p>
          <a:p>
            <a:pPr algn="l">
              <a:lnSpc>
                <a:spcPts val="3942"/>
              </a:lnSpc>
            </a:pPr>
            <a:r>
              <a:rPr lang="en-US" sz="2816">
                <a:solidFill>
                  <a:srgbClr val="000000"/>
                </a:solidFill>
                <a:latin typeface="Canva Sans Bold"/>
              </a:rPr>
              <a:t>Model Output : </a:t>
            </a:r>
          </a:p>
          <a:p>
            <a:pPr algn="l" marL="608009" indent="-304004" lvl="1">
              <a:lnSpc>
                <a:spcPts val="3942"/>
              </a:lnSpc>
              <a:buAutoNum type="arabicPeriod" startAt="1"/>
            </a:pPr>
            <a:r>
              <a:rPr lang="en-US" sz="2816">
                <a:solidFill>
                  <a:srgbClr val="000000"/>
                </a:solidFill>
                <a:latin typeface="Canva Sans Bold"/>
              </a:rPr>
              <a:t>Eval_acc values for the epoch E = 150, representing the final accuracy after 150 epochs. (This values is taken as labels for the data)</a:t>
            </a:r>
          </a:p>
          <a:p>
            <a:pPr algn="l">
              <a:lnSpc>
                <a:spcPts val="3942"/>
              </a:lnSpc>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80680" y="365125"/>
            <a:ext cx="5827886" cy="1193800"/>
          </a:xfrm>
          <a:prstGeom prst="rect">
            <a:avLst/>
          </a:prstGeom>
        </p:spPr>
        <p:txBody>
          <a:bodyPr anchor="t" rtlCol="false" tIns="0" lIns="0" bIns="0" rIns="0">
            <a:spAutoFit/>
          </a:bodyPr>
          <a:lstStyle/>
          <a:p>
            <a:pPr algn="l">
              <a:lnSpc>
                <a:spcPts val="9799"/>
              </a:lnSpc>
            </a:pPr>
            <a:r>
              <a:rPr lang="en-US" sz="6999">
                <a:solidFill>
                  <a:srgbClr val="000000"/>
                </a:solidFill>
                <a:latin typeface="Canva Sans Bold"/>
              </a:rPr>
              <a:t>Model Used : </a:t>
            </a:r>
          </a:p>
        </p:txBody>
      </p:sp>
      <p:sp>
        <p:nvSpPr>
          <p:cNvPr name="TextBox 3" id="3"/>
          <p:cNvSpPr txBox="true"/>
          <p:nvPr/>
        </p:nvSpPr>
        <p:spPr>
          <a:xfrm rot="0">
            <a:off x="1028700" y="2179910"/>
            <a:ext cx="15350615" cy="6268917"/>
          </a:xfrm>
          <a:prstGeom prst="rect">
            <a:avLst/>
          </a:prstGeom>
        </p:spPr>
        <p:txBody>
          <a:bodyPr anchor="t" rtlCol="false" tIns="0" lIns="0" bIns="0" rIns="0">
            <a:spAutoFit/>
          </a:bodyPr>
          <a:lstStyle/>
          <a:p>
            <a:pPr algn="just" marL="635232" indent="-317616" lvl="1">
              <a:lnSpc>
                <a:spcPts val="4119"/>
              </a:lnSpc>
              <a:buAutoNum type="arabicPeriod" startAt="1"/>
            </a:pPr>
            <a:r>
              <a:rPr lang="en-US" sz="2942">
                <a:solidFill>
                  <a:srgbClr val="000000"/>
                </a:solidFill>
                <a:latin typeface="Canva Sans Bold"/>
              </a:rPr>
              <a:t>This project has explored two regression models along with selecting optimal hyperparameters : </a:t>
            </a:r>
          </a:p>
          <a:p>
            <a:pPr algn="just" marL="1270464" indent="-423488" lvl="2">
              <a:lnSpc>
                <a:spcPts val="4119"/>
              </a:lnSpc>
              <a:buAutoNum type="alphaLcPeriod" startAt="1"/>
            </a:pPr>
            <a:r>
              <a:rPr lang="en-US" sz="2942">
                <a:solidFill>
                  <a:srgbClr val="000000"/>
                </a:solidFill>
                <a:latin typeface="Canva Sans Bold"/>
              </a:rPr>
              <a:t>SVM Regressor </a:t>
            </a:r>
          </a:p>
          <a:p>
            <a:pPr algn="just" marL="1905695" indent="-476424" lvl="3">
              <a:lnSpc>
                <a:spcPts val="4119"/>
              </a:lnSpc>
              <a:buAutoNum type="romanLcPeriod" startAt="1"/>
            </a:pPr>
            <a:r>
              <a:rPr lang="en-US" sz="2942">
                <a:solidFill>
                  <a:srgbClr val="000000"/>
                </a:solidFill>
                <a:latin typeface="Canva Sans Bold"/>
              </a:rPr>
              <a:t>Hyperparameters considered: kernel, C values</a:t>
            </a:r>
          </a:p>
          <a:p>
            <a:pPr algn="just" marL="1270464" indent="-423488" lvl="2">
              <a:lnSpc>
                <a:spcPts val="4560"/>
              </a:lnSpc>
              <a:buAutoNum type="alphaLcPeriod" startAt="1"/>
            </a:pPr>
            <a:r>
              <a:rPr lang="en-US" sz="2942">
                <a:solidFill>
                  <a:srgbClr val="000000"/>
                </a:solidFill>
                <a:latin typeface="Canva Sans Bold"/>
              </a:rPr>
              <a:t>Random Forest Regressor</a:t>
            </a:r>
          </a:p>
          <a:p>
            <a:pPr algn="just" marL="1905695" indent="-476424" lvl="3">
              <a:lnSpc>
                <a:spcPts val="4560"/>
              </a:lnSpc>
              <a:buAutoNum type="romanLcPeriod" startAt="1"/>
            </a:pPr>
            <a:r>
              <a:rPr lang="en-US" sz="2942">
                <a:solidFill>
                  <a:srgbClr val="000000"/>
                </a:solidFill>
                <a:latin typeface="Canva Sans Bold"/>
              </a:rPr>
              <a:t>Hyperparameters considered: n_estimators, splitting_criterion</a:t>
            </a:r>
          </a:p>
          <a:p>
            <a:pPr algn="l" marL="635232" indent="-317616" lvl="1">
              <a:lnSpc>
                <a:spcPts val="4119"/>
              </a:lnSpc>
              <a:buAutoNum type="arabicPeriod" startAt="1"/>
            </a:pPr>
            <a:r>
              <a:rPr lang="en-US" sz="2942">
                <a:solidFill>
                  <a:srgbClr val="000000"/>
                </a:solidFill>
                <a:latin typeface="Canva Sans Bold"/>
              </a:rPr>
              <a:t> Due to the higher performance of Random Forest Regression as compared to the SVM Regressor, the final models saved are generated using Random Forest Regressor for each of the epoch values</a:t>
            </a:r>
          </a:p>
          <a:p>
            <a:pPr algn="just" marL="635232" indent="-317616" lvl="1">
              <a:lnSpc>
                <a:spcPts val="4119"/>
              </a:lnSpc>
              <a:buAutoNum type="arabicPeriod" startAt="1"/>
            </a:pPr>
            <a:r>
              <a:rPr lang="en-US" sz="2942">
                <a:solidFill>
                  <a:srgbClr val="000000"/>
                </a:solidFill>
                <a:latin typeface="Canva Sans Bold"/>
              </a:rPr>
              <a:t>For example, the mean squared error generated for SVM Regressor and Random Forest Regressor for E=20 are as follows : </a:t>
            </a:r>
          </a:p>
          <a:p>
            <a:pPr algn="just">
              <a:lnSpc>
                <a:spcPts val="4119"/>
              </a:lnSpc>
            </a:pPr>
          </a:p>
        </p:txBody>
      </p:sp>
      <p:sp>
        <p:nvSpPr>
          <p:cNvPr name="TextBox 4" id="4"/>
          <p:cNvSpPr txBox="true"/>
          <p:nvPr/>
        </p:nvSpPr>
        <p:spPr>
          <a:xfrm rot="0">
            <a:off x="5385771" y="8382151"/>
            <a:ext cx="7761387" cy="1216025"/>
          </a:xfrm>
          <a:prstGeom prst="rect">
            <a:avLst/>
          </a:prstGeom>
        </p:spPr>
        <p:txBody>
          <a:bodyPr anchor="t" rtlCol="false" tIns="0" lIns="0" bIns="0" rIns="0">
            <a:spAutoFit/>
          </a:bodyPr>
          <a:lstStyle/>
          <a:p>
            <a:pPr algn="ctr">
              <a:lnSpc>
                <a:spcPts val="4900"/>
              </a:lnSpc>
            </a:pPr>
            <a:r>
              <a:rPr lang="en-US" sz="3500">
                <a:solidFill>
                  <a:srgbClr val="000000"/>
                </a:solidFill>
                <a:latin typeface="Canva Sans Bold"/>
              </a:rPr>
              <a:t>Random Forest Regressor : 0.00013</a:t>
            </a:r>
          </a:p>
          <a:p>
            <a:pPr algn="ctr">
              <a:lnSpc>
                <a:spcPts val="4900"/>
              </a:lnSpc>
            </a:pPr>
            <a:r>
              <a:rPr lang="en-US" sz="3500">
                <a:solidFill>
                  <a:srgbClr val="000000"/>
                </a:solidFill>
                <a:latin typeface="Canva Sans Bold"/>
              </a:rPr>
              <a:t>SVM Regressor : 0.003</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81371" y="465864"/>
            <a:ext cx="3517850" cy="1309360"/>
          </a:xfrm>
          <a:prstGeom prst="rect">
            <a:avLst/>
          </a:prstGeom>
        </p:spPr>
        <p:txBody>
          <a:bodyPr anchor="t" rtlCol="false" tIns="0" lIns="0" bIns="0" rIns="0">
            <a:spAutoFit/>
          </a:bodyPr>
          <a:lstStyle/>
          <a:p>
            <a:pPr algn="l">
              <a:lnSpc>
                <a:spcPts val="10780"/>
              </a:lnSpc>
            </a:pPr>
            <a:r>
              <a:rPr lang="en-US" sz="7700">
                <a:solidFill>
                  <a:srgbClr val="000000"/>
                </a:solidFill>
                <a:latin typeface="Canva Sans Bold"/>
              </a:rPr>
              <a:t>Results</a:t>
            </a:r>
          </a:p>
        </p:txBody>
      </p:sp>
      <p:sp>
        <p:nvSpPr>
          <p:cNvPr name="TextBox 3" id="3"/>
          <p:cNvSpPr txBox="true"/>
          <p:nvPr/>
        </p:nvSpPr>
        <p:spPr>
          <a:xfrm rot="0">
            <a:off x="1170374" y="2286499"/>
            <a:ext cx="14341769" cy="1581150"/>
          </a:xfrm>
          <a:prstGeom prst="rect">
            <a:avLst/>
          </a:prstGeom>
        </p:spPr>
        <p:txBody>
          <a:bodyPr anchor="t" rtlCol="false" tIns="0" lIns="0" bIns="0" rIns="0">
            <a:spAutoFit/>
          </a:bodyPr>
          <a:lstStyle/>
          <a:p>
            <a:pPr algn="l">
              <a:lnSpc>
                <a:spcPts val="4200"/>
              </a:lnSpc>
            </a:pPr>
            <a:r>
              <a:rPr lang="en-US" sz="3000">
                <a:solidFill>
                  <a:srgbClr val="000000"/>
                </a:solidFill>
                <a:latin typeface="Canva Sans Bold"/>
              </a:rPr>
              <a:t>For evaluation of the model performance. the loss function used for Mean Squared Error. The regression model achieved the following mean square error on the test set for each of the values of E :</a:t>
            </a:r>
          </a:p>
        </p:txBody>
      </p:sp>
      <p:sp>
        <p:nvSpPr>
          <p:cNvPr name="TextBox 4" id="4"/>
          <p:cNvSpPr txBox="true"/>
          <p:nvPr/>
        </p:nvSpPr>
        <p:spPr>
          <a:xfrm rot="0">
            <a:off x="1333659" y="4810125"/>
            <a:ext cx="12783831" cy="2683510"/>
          </a:xfrm>
          <a:prstGeom prst="rect">
            <a:avLst/>
          </a:prstGeom>
        </p:spPr>
        <p:txBody>
          <a:bodyPr anchor="t" rtlCol="false" tIns="0" lIns="0" bIns="0" rIns="0">
            <a:spAutoFit/>
          </a:bodyPr>
          <a:lstStyle/>
          <a:p>
            <a:pPr algn="l" marL="669288" indent="-334644" lvl="1">
              <a:lnSpc>
                <a:spcPts val="4339"/>
              </a:lnSpc>
              <a:buFont typeface="Arial"/>
              <a:buChar char="•"/>
            </a:pPr>
            <a:r>
              <a:rPr lang="en-US" sz="3099">
                <a:solidFill>
                  <a:srgbClr val="000000"/>
                </a:solidFill>
                <a:latin typeface="Canva Sans Bold"/>
              </a:rPr>
              <a:t>E = 5 , 0.0003659964948344581</a:t>
            </a:r>
          </a:p>
          <a:p>
            <a:pPr algn="l" marL="669288" indent="-334644" lvl="1">
              <a:lnSpc>
                <a:spcPts val="4339"/>
              </a:lnSpc>
              <a:buFont typeface="Arial"/>
              <a:buChar char="•"/>
            </a:pPr>
            <a:r>
              <a:rPr lang="en-US" sz="3099">
                <a:solidFill>
                  <a:srgbClr val="000000"/>
                </a:solidFill>
                <a:latin typeface="Canva Sans Bold"/>
              </a:rPr>
              <a:t>E = 10 , 0.0002368833360881117</a:t>
            </a:r>
          </a:p>
          <a:p>
            <a:pPr algn="l" marL="669288" indent="-334644" lvl="1">
              <a:lnSpc>
                <a:spcPts val="4339"/>
              </a:lnSpc>
              <a:buFont typeface="Arial"/>
              <a:buChar char="•"/>
            </a:pPr>
            <a:r>
              <a:rPr lang="en-US" sz="3099">
                <a:solidFill>
                  <a:srgbClr val="000000"/>
                </a:solidFill>
                <a:latin typeface="Canva Sans Bold"/>
              </a:rPr>
              <a:t>E = 20 , 0.00013052221600000062</a:t>
            </a:r>
          </a:p>
          <a:p>
            <a:pPr algn="l" marL="669288" indent="-334644" lvl="1">
              <a:lnSpc>
                <a:spcPts val="4339"/>
              </a:lnSpc>
              <a:buFont typeface="Arial"/>
              <a:buChar char="•"/>
            </a:pPr>
            <a:r>
              <a:rPr lang="en-US" sz="3099">
                <a:solidFill>
                  <a:srgbClr val="000000"/>
                </a:solidFill>
                <a:latin typeface="Canva Sans Bold"/>
              </a:rPr>
              <a:t>E = 30, 0.00012957563249830484</a:t>
            </a:r>
          </a:p>
          <a:p>
            <a:pPr algn="l" marL="669288" indent="-334644" lvl="1">
              <a:lnSpc>
                <a:spcPts val="4339"/>
              </a:lnSpc>
              <a:buFont typeface="Arial"/>
              <a:buChar char="•"/>
            </a:pPr>
            <a:r>
              <a:rPr lang="en-US" sz="3099">
                <a:solidFill>
                  <a:srgbClr val="000000"/>
                </a:solidFill>
                <a:latin typeface="Canva Sans Bold"/>
              </a:rPr>
              <a:t>E = 60, 0.00011506668472716022</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44000" y="3289225"/>
            <a:ext cx="8115300" cy="4600681"/>
          </a:xfrm>
          <a:custGeom>
            <a:avLst/>
            <a:gdLst/>
            <a:ahLst/>
            <a:cxnLst/>
            <a:rect r="r" b="b" t="t" l="l"/>
            <a:pathLst>
              <a:path h="4600681" w="8115300">
                <a:moveTo>
                  <a:pt x="0" y="0"/>
                </a:moveTo>
                <a:lnTo>
                  <a:pt x="8115300" y="0"/>
                </a:lnTo>
                <a:lnTo>
                  <a:pt x="8115300" y="4600681"/>
                </a:lnTo>
                <a:lnTo>
                  <a:pt x="0" y="4600681"/>
                </a:lnTo>
                <a:lnTo>
                  <a:pt x="0" y="0"/>
                </a:lnTo>
                <a:close/>
              </a:path>
            </a:pathLst>
          </a:custGeom>
          <a:blipFill>
            <a:blip r:embed="rId2"/>
            <a:stretch>
              <a:fillRect l="0" t="0" r="0" b="0"/>
            </a:stretch>
          </a:blipFill>
        </p:spPr>
      </p:sp>
      <p:sp>
        <p:nvSpPr>
          <p:cNvPr name="Freeform 3" id="3"/>
          <p:cNvSpPr/>
          <p:nvPr/>
        </p:nvSpPr>
        <p:spPr>
          <a:xfrm flipH="false" flipV="false" rot="0">
            <a:off x="1028700" y="3126441"/>
            <a:ext cx="7774171" cy="5809113"/>
          </a:xfrm>
          <a:custGeom>
            <a:avLst/>
            <a:gdLst/>
            <a:ahLst/>
            <a:cxnLst/>
            <a:rect r="r" b="b" t="t" l="l"/>
            <a:pathLst>
              <a:path h="5809113" w="7774171">
                <a:moveTo>
                  <a:pt x="0" y="0"/>
                </a:moveTo>
                <a:lnTo>
                  <a:pt x="7774171" y="0"/>
                </a:lnTo>
                <a:lnTo>
                  <a:pt x="7774171" y="5809113"/>
                </a:lnTo>
                <a:lnTo>
                  <a:pt x="0" y="5809113"/>
                </a:lnTo>
                <a:lnTo>
                  <a:pt x="0" y="0"/>
                </a:lnTo>
                <a:close/>
              </a:path>
            </a:pathLst>
          </a:custGeom>
          <a:blipFill>
            <a:blip r:embed="rId3"/>
            <a:stretch>
              <a:fillRect l="0" t="0" r="0" b="0"/>
            </a:stretch>
          </a:blipFill>
        </p:spPr>
      </p:sp>
      <p:sp>
        <p:nvSpPr>
          <p:cNvPr name="TextBox 4" id="4"/>
          <p:cNvSpPr txBox="true"/>
          <p:nvPr/>
        </p:nvSpPr>
        <p:spPr>
          <a:xfrm rot="0">
            <a:off x="861401" y="544513"/>
            <a:ext cx="6604769" cy="863600"/>
          </a:xfrm>
          <a:prstGeom prst="rect">
            <a:avLst/>
          </a:prstGeom>
        </p:spPr>
        <p:txBody>
          <a:bodyPr anchor="t" rtlCol="false" tIns="0" lIns="0" bIns="0" rIns="0">
            <a:spAutoFit/>
          </a:bodyPr>
          <a:lstStyle/>
          <a:p>
            <a:pPr algn="ctr">
              <a:lnSpc>
                <a:spcPts val="7000"/>
              </a:lnSpc>
            </a:pPr>
            <a:r>
              <a:rPr lang="en-US" sz="5000">
                <a:solidFill>
                  <a:srgbClr val="000000"/>
                </a:solidFill>
                <a:latin typeface="Canva Sans Bold"/>
              </a:rPr>
              <a:t>Accuracy Predictions</a:t>
            </a:r>
          </a:p>
        </p:txBody>
      </p:sp>
      <p:sp>
        <p:nvSpPr>
          <p:cNvPr name="TextBox 5" id="5"/>
          <p:cNvSpPr txBox="true"/>
          <p:nvPr/>
        </p:nvSpPr>
        <p:spPr>
          <a:xfrm rot="0">
            <a:off x="1028700" y="1714827"/>
            <a:ext cx="13809889" cy="1047750"/>
          </a:xfrm>
          <a:prstGeom prst="rect">
            <a:avLst/>
          </a:prstGeom>
        </p:spPr>
        <p:txBody>
          <a:bodyPr anchor="t" rtlCol="false" tIns="0" lIns="0" bIns="0" rIns="0">
            <a:spAutoFit/>
          </a:bodyPr>
          <a:lstStyle/>
          <a:p>
            <a:pPr algn="l">
              <a:lnSpc>
                <a:spcPts val="4200"/>
              </a:lnSpc>
            </a:pPr>
            <a:r>
              <a:rPr lang="en-US" sz="3000">
                <a:solidFill>
                  <a:srgbClr val="000000"/>
                </a:solidFill>
                <a:latin typeface="Canva Sans Bold"/>
              </a:rPr>
              <a:t>The two snapshots from  ‘Accuracy_Predictions.csv’ show the accuracy values predicted for each E value and the true accuracy for M=150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DAGGLOq198o</dc:identifier>
  <dcterms:modified xsi:type="dcterms:W3CDTF">2011-08-01T06:04:30Z</dcterms:modified>
  <cp:revision>1</cp:revision>
  <dc:title>Add a heading</dc:title>
</cp:coreProperties>
</file>