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77" r:id="rId8"/>
    <p:sldId id="282" r:id="rId9"/>
    <p:sldId id="283" r:id="rId10"/>
    <p:sldId id="284" r:id="rId11"/>
    <p:sldId id="285" r:id="rId12"/>
    <p:sldId id="28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51" autoAdjust="0"/>
  </p:normalViewPr>
  <p:slideViewPr>
    <p:cSldViewPr snapToGrid="0" snapToObjects="1">
      <p:cViewPr>
        <p:scale>
          <a:sx n="70" d="100"/>
          <a:sy n="70" d="100"/>
        </p:scale>
        <p:origin x="-112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Data Analysis Project: V Store Sales Report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Usi</a:t>
            </a:r>
            <a:r>
              <a:rPr lang="en-US" dirty="0" smtClean="0"/>
              <a:t>n</a:t>
            </a:r>
            <a:r>
              <a:rPr dirty="0" smtClean="0"/>
              <a:t>g </a:t>
            </a:r>
            <a:r>
              <a:rPr dirty="0"/>
              <a:t>Advanced Excel for Insights and Visualization</a:t>
            </a:r>
          </a:p>
          <a:p>
            <a:r>
              <a:rPr dirty="0" smtClean="0"/>
              <a:t>[</a:t>
            </a:r>
            <a:r>
              <a:rPr lang="en-US" dirty="0" err="1" smtClean="0"/>
              <a:t>Geetanjali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r>
              <a:rPr dirty="0" smtClean="0"/>
              <a:t>] </a:t>
            </a:r>
            <a:r>
              <a:rPr dirty="0"/>
              <a:t>| </a:t>
            </a:r>
            <a:r>
              <a:rPr dirty="0" smtClean="0"/>
              <a:t>[</a:t>
            </a:r>
            <a:r>
              <a:rPr lang="en-US" dirty="0" smtClean="0"/>
              <a:t>Feb2025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5</a:t>
            </a:r>
            <a:r>
              <a:rPr lang="en-US" sz="2700" b="1" dirty="0"/>
              <a:t>. Gender Comparison: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/>
              <a:t>Women</a:t>
            </a:r>
            <a:r>
              <a:rPr lang="en-US" sz="2400" dirty="0"/>
              <a:t> account for 64% of sales, while</a:t>
            </a:r>
            <a:r>
              <a:rPr lang="en-US" sz="2400" b="1" dirty="0"/>
              <a:t> </a:t>
            </a:r>
            <a:r>
              <a:rPr lang="en-US" sz="2400" b="1" dirty="0" smtClean="0"/>
              <a:t>Men </a:t>
            </a:r>
            <a:r>
              <a:rPr lang="en-US" sz="2400" dirty="0"/>
              <a:t>contribute 36%.</a:t>
            </a:r>
            <a:br>
              <a:rPr lang="en-US" sz="2400" dirty="0"/>
            </a:br>
            <a:endParaRPr lang="en-ZW" sz="2400" dirty="0"/>
          </a:p>
        </p:txBody>
      </p:sp>
      <p:pic>
        <p:nvPicPr>
          <p:cNvPr id="4" name="Content Placeholder 3" descr="MenVsWom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4562"/>
            <a:ext cx="9044411" cy="4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55" y="760490"/>
            <a:ext cx="8541945" cy="146666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6</a:t>
            </a:r>
            <a:r>
              <a:rPr lang="en-US" sz="2700" b="1" dirty="0"/>
              <a:t>. Regional Sales: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/>
              <a:t>Maharashtra</a:t>
            </a:r>
            <a:r>
              <a:rPr lang="en-US" sz="2400" dirty="0"/>
              <a:t> leads with 18.6%.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/>
              <a:t>Karnataka</a:t>
            </a:r>
            <a:r>
              <a:rPr lang="en-US" sz="2400" dirty="0"/>
              <a:t> and </a:t>
            </a:r>
            <a:r>
              <a:rPr lang="en-US" sz="2400" b="1" dirty="0"/>
              <a:t>Uttar Pradesh </a:t>
            </a:r>
            <a:r>
              <a:rPr lang="en-US" sz="2400" dirty="0"/>
              <a:t>follow with 16.5% and 13.1%.</a:t>
            </a:r>
            <a:br>
              <a:rPr lang="en-US" sz="2400" dirty="0"/>
            </a:br>
            <a:endParaRPr lang="en-ZW" sz="2400" dirty="0"/>
          </a:p>
        </p:txBody>
      </p:sp>
      <p:pic>
        <p:nvPicPr>
          <p:cNvPr id="5" name="Content Placeholder 4" descr="TopTenSt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43615"/>
            <a:ext cx="9144000" cy="48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769545"/>
            <a:ext cx="8455182" cy="109546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7. Order Status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1" dirty="0"/>
              <a:t>92.3% </a:t>
            </a:r>
            <a:r>
              <a:rPr lang="en-US" sz="2000" dirty="0"/>
              <a:t>orders were successfully delivered.</a:t>
            </a:r>
            <a:br>
              <a:rPr lang="en-US" sz="2000" dirty="0"/>
            </a:br>
            <a:r>
              <a:rPr lang="en-US" sz="2000" dirty="0"/>
              <a:t>- Returns, cancellations, and refunds account for the rest</a:t>
            </a:r>
            <a:endParaRPr sz="2000" dirty="0"/>
          </a:p>
        </p:txBody>
      </p:sp>
      <p:pic>
        <p:nvPicPr>
          <p:cNvPr id="3" name="Picture 2" descr="Order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288"/>
            <a:ext cx="9144000" cy="48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288" y="3561609"/>
            <a:ext cx="64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THANK YOU</a:t>
            </a:r>
            <a:endParaRPr lang="en-ZW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495"/>
            <a:ext cx="8229600" cy="4798337"/>
          </a:xfrm>
        </p:spPr>
        <p:txBody>
          <a:bodyPr>
            <a:normAutofit fontScale="92500" lnSpcReduction="10000"/>
          </a:bodyPr>
          <a:lstStyle/>
          <a:p>
            <a:r>
              <a:rPr sz="2800" dirty="0"/>
              <a:t>Objective: </a:t>
            </a:r>
            <a:r>
              <a:rPr sz="2800" dirty="0" smtClean="0"/>
              <a:t>To </a:t>
            </a:r>
            <a:r>
              <a:rPr sz="2800" dirty="0"/>
              <a:t>analyze V Store Sales data and derive actionable insights.</a:t>
            </a:r>
          </a:p>
          <a:p>
            <a:r>
              <a:rPr sz="2800" dirty="0"/>
              <a:t>Tools Used: Microsoft Excel (Pivot Tables, Advanced Functions, Dashboard Creation).</a:t>
            </a:r>
          </a:p>
          <a:p>
            <a:endParaRPr sz="2800" dirty="0"/>
          </a:p>
          <a:p>
            <a:r>
              <a:rPr sz="2800" dirty="0"/>
              <a:t>Dataset Overview:</a:t>
            </a:r>
          </a:p>
          <a:p>
            <a:r>
              <a:rPr sz="2800" dirty="0"/>
              <a:t>- Index, Order ID, </a:t>
            </a:r>
            <a:r>
              <a:rPr sz="2800" dirty="0" err="1"/>
              <a:t>Cust</a:t>
            </a:r>
            <a:r>
              <a:rPr sz="2800" dirty="0"/>
              <a:t> ID, Gender, Age, </a:t>
            </a:r>
            <a:r>
              <a:rPr sz="2800" dirty="0" err="1"/>
              <a:t>AgeGroup</a:t>
            </a:r>
            <a:r>
              <a:rPr sz="2800" dirty="0"/>
              <a:t>, Date, Month, Status,</a:t>
            </a:r>
          </a:p>
          <a:p>
            <a:r>
              <a:rPr sz="2800" dirty="0"/>
              <a:t>  Channel, SKU, Category, Size, </a:t>
            </a:r>
            <a:r>
              <a:rPr sz="2800" dirty="0" err="1"/>
              <a:t>Qty</a:t>
            </a:r>
            <a:r>
              <a:rPr sz="2800" dirty="0"/>
              <a:t>, Currency, Amount, Ship-City,</a:t>
            </a:r>
          </a:p>
          <a:p>
            <a:r>
              <a:rPr sz="2800" dirty="0"/>
              <a:t>  Ship-State, Ship-Postal-Code, Ship-Country, B2B.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1. Cleaned raw data by removing duplicates and handling missing values.</a:t>
            </a:r>
          </a:p>
          <a:p>
            <a:r>
              <a:t>2. Created pivot tables for detailed analysis.</a:t>
            </a:r>
          </a:p>
          <a:p>
            <a:r>
              <a:t>3. Segmented data by key metrics (Category, Channel, AgeGroup,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rPr dirty="0"/>
              <a:t>Dashboard Screenshot</a:t>
            </a:r>
          </a:p>
        </p:txBody>
      </p:sp>
      <p:pic>
        <p:nvPicPr>
          <p:cNvPr id="3" name="Picture 2" descr="Screenshot (6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4400"/>
            <a:ext cx="91440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Components:</a:t>
            </a:r>
          </a:p>
          <a:p>
            <a:r>
              <a:t>- Category-wise Sales</a:t>
            </a:r>
          </a:p>
          <a:p>
            <a:r>
              <a:t>- Sales vs Orders (Monthly Trend)</a:t>
            </a:r>
          </a:p>
          <a:p>
            <a:r>
              <a:t>- Age Group-wise Sales</a:t>
            </a:r>
          </a:p>
          <a:p>
            <a:r>
              <a:t>- Channel-wise Sales</a:t>
            </a:r>
          </a:p>
          <a:p>
            <a:r>
              <a:t>- Men vs Women Sales Comparison</a:t>
            </a:r>
          </a:p>
          <a:p>
            <a:r>
              <a:t>- Sales of Top 10 States</a:t>
            </a:r>
          </a:p>
          <a:p>
            <a:r>
              <a:t>- Order Status Analysis</a:t>
            </a:r>
          </a:p>
          <a:p>
            <a:endParaRPr/>
          </a:p>
          <a:p>
            <a:r>
              <a:t>Visual Aids: Charts and interactive slicers for filtering.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75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</a:t>
            </a:r>
            <a:r>
              <a:rPr sz="3600" dirty="0" smtClean="0"/>
              <a:t>Key </a:t>
            </a:r>
            <a:r>
              <a:rPr sz="3600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22219"/>
            <a:ext cx="9143999" cy="139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1. Category-wise Sales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- Top-selling category: </a:t>
            </a:r>
            <a:r>
              <a:rPr sz="2400" b="1" dirty="0" smtClean="0"/>
              <a:t>S</a:t>
            </a:r>
            <a:r>
              <a:rPr lang="en-US" sz="2400" b="1" dirty="0" smtClean="0"/>
              <a:t>ets</a:t>
            </a:r>
            <a:r>
              <a:rPr sz="2400" b="1" dirty="0" smtClean="0"/>
              <a:t> </a:t>
            </a:r>
            <a:r>
              <a:rPr sz="2400" dirty="0"/>
              <a:t>(49.6% of total sales).</a:t>
            </a:r>
          </a:p>
          <a:p>
            <a:pPr marL="0" indent="0">
              <a:buNone/>
            </a:pPr>
            <a:r>
              <a:rPr sz="2400" dirty="0"/>
              <a:t>- Least-selling category: </a:t>
            </a:r>
            <a:r>
              <a:rPr lang="en-US" sz="2400" b="1" dirty="0" smtClean="0"/>
              <a:t>Bottoms</a:t>
            </a:r>
            <a:r>
              <a:rPr sz="2400" dirty="0" smtClean="0"/>
              <a:t>(</a:t>
            </a:r>
            <a:r>
              <a:rPr lang="en-US" sz="2400" dirty="0" smtClean="0"/>
              <a:t>0</a:t>
            </a:r>
            <a:r>
              <a:rPr sz="2400" dirty="0" smtClean="0"/>
              <a:t>.</a:t>
            </a:r>
            <a:r>
              <a:rPr lang="en-US" sz="2400" dirty="0" smtClean="0"/>
              <a:t>13</a:t>
            </a:r>
            <a:r>
              <a:rPr sz="2400" dirty="0" smtClean="0"/>
              <a:t>%).</a:t>
            </a:r>
            <a:endParaRPr sz="2400" dirty="0"/>
          </a:p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16450"/>
            <a:ext cx="9053464" cy="424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5" y="298764"/>
            <a:ext cx="9053463" cy="253497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2. Sales Trend: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-</a:t>
            </a:r>
            <a:r>
              <a:rPr lang="en-US" sz="2000" dirty="0"/>
              <a:t>Highest Sales Month (Amount): </a:t>
            </a:r>
            <a:r>
              <a:rPr lang="en-US" sz="2000" b="1" dirty="0"/>
              <a:t>March</a:t>
            </a:r>
            <a:r>
              <a:rPr lang="en-US" sz="2000" dirty="0"/>
              <a:t> had the highest sales with ₹1,928,066.</a:t>
            </a:r>
            <a:br>
              <a:rPr lang="en-US" sz="2000" dirty="0"/>
            </a:br>
            <a:r>
              <a:rPr lang="en-US" sz="2000" dirty="0" smtClean="0"/>
              <a:t>-Lowest </a:t>
            </a:r>
            <a:r>
              <a:rPr lang="en-US" sz="2000" dirty="0"/>
              <a:t>Sales Month (Amount): </a:t>
            </a:r>
            <a:r>
              <a:rPr lang="en-US" sz="2000" b="1" dirty="0"/>
              <a:t>November</a:t>
            </a:r>
            <a:r>
              <a:rPr lang="en-US" sz="2000" dirty="0"/>
              <a:t> had the lowest sales with ₹1,615,356.</a:t>
            </a:r>
            <a:br>
              <a:rPr lang="en-US" sz="2000" dirty="0"/>
            </a:br>
            <a:r>
              <a:rPr lang="en-US" sz="2000" dirty="0" smtClean="0"/>
              <a:t>-Highest </a:t>
            </a:r>
            <a:r>
              <a:rPr lang="en-US" sz="2000" dirty="0"/>
              <a:t>Order Count: </a:t>
            </a:r>
            <a:r>
              <a:rPr lang="en-US" sz="2000" b="1" dirty="0"/>
              <a:t>March</a:t>
            </a:r>
            <a:r>
              <a:rPr lang="en-US" sz="2000" dirty="0"/>
              <a:t> had the highest number of orders (2819).</a:t>
            </a:r>
            <a:br>
              <a:rPr lang="en-US" sz="2000" dirty="0"/>
            </a:br>
            <a:r>
              <a:rPr lang="en-US" sz="2000" dirty="0" smtClean="0"/>
              <a:t>-Lowest </a:t>
            </a:r>
            <a:r>
              <a:rPr lang="en-US" sz="2000" dirty="0"/>
              <a:t>Order Count: </a:t>
            </a:r>
            <a:r>
              <a:rPr lang="en-US" sz="2000" b="1" dirty="0"/>
              <a:t>November</a:t>
            </a:r>
            <a:r>
              <a:rPr lang="en-US" sz="2000" dirty="0"/>
              <a:t> had the lowest number of orders (2383).</a:t>
            </a:r>
            <a:r>
              <a:rPr lang="en-ZW" sz="2000" dirty="0"/>
              <a:t/>
            </a:r>
            <a:br>
              <a:rPr lang="en-ZW" sz="2000" dirty="0"/>
            </a:br>
            <a:endParaRPr lang="en-ZW" sz="2000" dirty="0"/>
          </a:p>
        </p:txBody>
      </p:sp>
      <p:pic>
        <p:nvPicPr>
          <p:cNvPr id="4" name="Content Placeholder 3" descr="SalesVsOr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25916"/>
            <a:ext cx="9143999" cy="43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97529"/>
            <a:ext cx="8600792" cy="18287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                                                                                                                                              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3. </a:t>
            </a:r>
            <a:r>
              <a:rPr lang="en-US" sz="2400" b="1" dirty="0"/>
              <a:t>Customer Demographics: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/>
              <a:t>Adults</a:t>
            </a:r>
            <a:r>
              <a:rPr lang="en-US" sz="2400" dirty="0"/>
              <a:t> contribute </a:t>
            </a:r>
            <a:r>
              <a:rPr lang="en-US" sz="2400" b="1" dirty="0"/>
              <a:t>84.8%</a:t>
            </a:r>
            <a:r>
              <a:rPr lang="en-US" sz="2400" dirty="0"/>
              <a:t> of total sales.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b="1" dirty="0" smtClean="0"/>
              <a:t>Seniors</a:t>
            </a:r>
            <a:r>
              <a:rPr lang="en-US" sz="2400" dirty="0" smtClean="0"/>
              <a:t> and </a:t>
            </a:r>
            <a:r>
              <a:rPr lang="en-US" sz="2400" b="1" dirty="0" smtClean="0"/>
              <a:t>Teenagers </a:t>
            </a:r>
            <a:r>
              <a:rPr lang="en-US" sz="2400" dirty="0"/>
              <a:t>account for </a:t>
            </a:r>
            <a:r>
              <a:rPr lang="en-US" sz="2400" b="1" dirty="0"/>
              <a:t>12.8%</a:t>
            </a:r>
            <a:r>
              <a:rPr lang="en-US" sz="2400" dirty="0"/>
              <a:t> and </a:t>
            </a:r>
            <a:r>
              <a:rPr lang="en-US" sz="2400" b="1" dirty="0"/>
              <a:t>2.4</a:t>
            </a:r>
            <a:r>
              <a:rPr lang="en-US" sz="2400" b="1" dirty="0" smtClean="0"/>
              <a:t>% </a:t>
            </a:r>
            <a:r>
              <a:rPr lang="en-US" sz="2400" dirty="0"/>
              <a:t>respectively.</a:t>
            </a:r>
            <a:br>
              <a:rPr lang="en-US" sz="2400" dirty="0"/>
            </a:br>
            <a:endParaRPr lang="en-ZW" sz="2400" dirty="0"/>
          </a:p>
        </p:txBody>
      </p:sp>
      <p:pic>
        <p:nvPicPr>
          <p:cNvPr id="5" name="Content Placeholder 4" descr="AgeGroupWiseSa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27563"/>
            <a:ext cx="9143999" cy="45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06" y="742383"/>
            <a:ext cx="7930836" cy="1267485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4</a:t>
            </a:r>
            <a:r>
              <a:rPr lang="en-US" sz="2000" b="1" dirty="0"/>
              <a:t>. Channel Analysis: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-</a:t>
            </a:r>
            <a:r>
              <a:rPr lang="en-US" sz="2000" b="1" dirty="0"/>
              <a:t> Amazon </a:t>
            </a:r>
            <a:r>
              <a:rPr lang="en-US" sz="2000" dirty="0"/>
              <a:t>leads with 35.5% of total sales.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1" dirty="0" err="1"/>
              <a:t>Myntra</a:t>
            </a:r>
            <a:r>
              <a:rPr lang="en-US" sz="2000" dirty="0"/>
              <a:t> and </a:t>
            </a:r>
            <a:r>
              <a:rPr lang="en-US" sz="2000" b="1" dirty="0"/>
              <a:t>Flipkart</a:t>
            </a:r>
            <a:r>
              <a:rPr lang="en-US" sz="2000" dirty="0"/>
              <a:t> follow at 23.3% and 21.6%, respectively.</a:t>
            </a:r>
            <a:br>
              <a:rPr lang="en-US" sz="2000" dirty="0"/>
            </a:br>
            <a:endParaRPr lang="en-ZW" sz="2000" dirty="0"/>
          </a:p>
        </p:txBody>
      </p:sp>
      <p:pic>
        <p:nvPicPr>
          <p:cNvPr id="1026" name="Picture 2" descr="D:\Geetanjali\ChannelWiseSal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35162"/>
            <a:ext cx="9144000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257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Data Analysis Project: V Store Sales Report 2022</vt:lpstr>
      <vt:lpstr>Introduction</vt:lpstr>
      <vt:lpstr>Data Preparation</vt:lpstr>
      <vt:lpstr>PowerPoint Presentation</vt:lpstr>
      <vt:lpstr>Dashboard Overview</vt:lpstr>
      <vt:lpstr>  Key Insights</vt:lpstr>
      <vt:lpstr>2. Sales Trend: -Highest Sales Month (Amount): March had the highest sales with ₹1,928,066. -Lowest Sales Month (Amount): November had the lowest sales with ₹1,615,356. -Highest Order Count: March had the highest number of orders (2819). -Lowest Order Count: November had the lowest number of orders (2383). </vt:lpstr>
      <vt:lpstr>                                                                                                                                                   3. Customer Demographics: - Adults contribute 84.8% of total sales. - Seniors and Teenagers account for 12.8% and 2.4% respectively. </vt:lpstr>
      <vt:lpstr>4. Channel Analysis: - Amazon leads with 35.5% of total sales. - Myntra and Flipkart follow at 23.3% and 21.6%, respectively. </vt:lpstr>
      <vt:lpstr>5. Gender Comparison: - Women account for 64% of sales, while Men contribute 36%. </vt:lpstr>
      <vt:lpstr>6. Regional Sales: - Maharashtra leads with 18.6%. - Karnataka and Uttar Pradesh follow with 16.5% and 13.1%. </vt:lpstr>
      <vt:lpstr>7. Order Status: - 92.3% orders were successfully delivered. - Returns, cancellations, and refunds account for the rest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Project: V Store Sales Report 2022</dc:title>
  <dc:subject/>
  <dc:creator/>
  <cp:keywords/>
  <dc:description>generated using python-pptx</dc:description>
  <cp:lastModifiedBy>hp</cp:lastModifiedBy>
  <cp:revision>17</cp:revision>
  <dcterms:created xsi:type="dcterms:W3CDTF">2013-01-27T09:14:16Z</dcterms:created>
  <dcterms:modified xsi:type="dcterms:W3CDTF">2025-02-11T08:11:46Z</dcterms:modified>
  <cp:category/>
</cp:coreProperties>
</file>