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5" r:id="rId8"/>
    <p:sldId id="284" r:id="rId9"/>
    <p:sldId id="283" r:id="rId10"/>
    <p:sldId id="286" r:id="rId11"/>
    <p:sldId id="287"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4.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custT="1"/>
      <dgm:spPr/>
      <dgm:t>
        <a:bodyPr/>
        <a:lstStyle/>
        <a:p>
          <a:pPr>
            <a:lnSpc>
              <a:spcPct val="100000"/>
            </a:lnSpc>
            <a:defRPr b="1"/>
          </a:pPr>
          <a:r>
            <a:rPr lang="en-IN" sz="2400" b="1" dirty="0">
              <a:solidFill>
                <a:srgbClr val="FFC000"/>
              </a:solidFill>
            </a:rPr>
            <a:t>Business Problem</a:t>
          </a:r>
          <a:endParaRPr lang="en-US" sz="2400" dirty="0">
            <a:solidFill>
              <a:srgbClr val="FFC000"/>
            </a:solidFill>
          </a:endParaRP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IN" b="1" dirty="0">
              <a:solidFill>
                <a:srgbClr val="92D050"/>
              </a:solidFill>
            </a:rPr>
            <a:t>To identify</a:t>
          </a:r>
        </a:p>
        <a:p>
          <a:pPr>
            <a:lnSpc>
              <a:spcPct val="100000"/>
            </a:lnSpc>
          </a:pPr>
          <a:r>
            <a:rPr lang="en-IN" dirty="0">
              <a:solidFill>
                <a:srgbClr val="00B0F0"/>
              </a:solidFill>
            </a:rPr>
            <a:t>  1. The most suitable place among Seven Emirates?</a:t>
          </a:r>
        </a:p>
        <a:p>
          <a:pPr>
            <a:lnSpc>
              <a:spcPct val="100000"/>
            </a:lnSpc>
          </a:pPr>
          <a:r>
            <a:rPr lang="en-IN" dirty="0">
              <a:solidFill>
                <a:srgbClr val="00B0F0"/>
              </a:solidFill>
            </a:rPr>
            <a:t>2. The most suitable city? </a:t>
          </a:r>
        </a:p>
        <a:p>
          <a:pPr>
            <a:lnSpc>
              <a:spcPct val="100000"/>
            </a:lnSpc>
          </a:pPr>
          <a:r>
            <a:rPr lang="en-IN" dirty="0">
              <a:solidFill>
                <a:srgbClr val="00B0F0"/>
              </a:solidFill>
            </a:rPr>
            <a:t>    3. The most common choice     </a:t>
          </a:r>
        </a:p>
        <a:p>
          <a:pPr>
            <a:lnSpc>
              <a:spcPct val="100000"/>
            </a:lnSpc>
          </a:pPr>
          <a:r>
            <a:rPr lang="en-IN" dirty="0">
              <a:solidFill>
                <a:srgbClr val="00B0F0"/>
              </a:solidFill>
            </a:rPr>
            <a:t>    food joint, café or restaurant?</a:t>
          </a:r>
          <a:endParaRPr lang="en-US" dirty="0">
            <a:solidFill>
              <a:srgbClr val="00B0F0"/>
            </a:solidFill>
          </a:endParaRP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solidFill>
                <a:srgbClr val="FFC000"/>
              </a:solidFill>
            </a:rPr>
            <a:t>Process</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solidFill>
                <a:srgbClr val="00B0F0"/>
              </a:solidFill>
            </a:rPr>
            <a:t>   Collect Data</a:t>
          </a:r>
        </a:p>
        <a:p>
          <a:pPr>
            <a:lnSpc>
              <a:spcPct val="100000"/>
            </a:lnSpc>
          </a:pPr>
          <a:r>
            <a:rPr lang="en-US" dirty="0">
              <a:solidFill>
                <a:srgbClr val="00B0F0"/>
              </a:solidFill>
            </a:rPr>
            <a:t>  Clean and prepare</a:t>
          </a:r>
        </a:p>
        <a:p>
          <a:pPr>
            <a:lnSpc>
              <a:spcPct val="100000"/>
            </a:lnSpc>
          </a:pPr>
          <a:r>
            <a:rPr lang="en-US" dirty="0">
              <a:solidFill>
                <a:srgbClr val="00B0F0"/>
              </a:solidFill>
            </a:rPr>
            <a:t>  Collect neighborhood Data</a:t>
          </a:r>
        </a:p>
        <a:p>
          <a:pPr>
            <a:lnSpc>
              <a:spcPct val="100000"/>
            </a:lnSpc>
          </a:pPr>
          <a:r>
            <a:rPr lang="en-US" dirty="0">
              <a:solidFill>
                <a:srgbClr val="00B0F0"/>
              </a:solidFill>
            </a:rPr>
            <a:t>  Make cluster =&gt; segmentation</a:t>
          </a:r>
        </a:p>
        <a:p>
          <a:pPr>
            <a:lnSpc>
              <a:spcPct val="100000"/>
            </a:lnSpc>
          </a:pPr>
          <a:r>
            <a:rPr lang="en-US" dirty="0">
              <a:solidFill>
                <a:srgbClr val="00B0F0"/>
              </a:solidFill>
            </a:rPr>
            <a:t>  Identify trends</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solidFill>
                <a:srgbClr val="FFC000"/>
              </a:solidFill>
            </a:rPr>
            <a:t>Conclusions</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solidFill>
              <a:srgbClr val="00B0F0"/>
            </a:solidFill>
          </a:endParaRPr>
        </a:p>
        <a:p>
          <a:pPr>
            <a:lnSpc>
              <a:spcPct val="100000"/>
            </a:lnSpc>
          </a:pPr>
          <a:r>
            <a:rPr lang="en-US" dirty="0">
              <a:solidFill>
                <a:srgbClr val="00B0F0"/>
              </a:solidFill>
            </a:rPr>
            <a:t>Use analysis </a:t>
          </a:r>
        </a:p>
        <a:p>
          <a:pPr>
            <a:lnSpc>
              <a:spcPct val="100000"/>
            </a:lnSpc>
          </a:pPr>
          <a:r>
            <a:rPr lang="en-US" dirty="0">
              <a:solidFill>
                <a:srgbClr val="00B0F0"/>
              </a:solidFill>
            </a:rPr>
            <a:t>to make Data Driven results</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19AE6A50-B2F7-4F98-A456-DF10E94887E7}">
      <dgm:prSet/>
      <dgm:spPr/>
      <dgm:t>
        <a:bodyPr/>
        <a:lstStyle/>
        <a:p>
          <a:pPr>
            <a:lnSpc>
              <a:spcPct val="100000"/>
            </a:lnSpc>
          </a:pPr>
          <a:endParaRPr lang="en-US" dirty="0"/>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custLinFactNeighborX="19311" custLinFactNeighborY="2861">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custLinFactNeighborX="12886" custLinFactNeighborY="-4540">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custScaleX="53762" custLinFactNeighborX="15020" custLinFactNeighborY="-2861">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custLinFactNeighborX="17165" custLinFactNeighborY="-1182">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31236A4C-17B7-4AD6-A6DF-D5505A7B3830}" type="presOf" srcId="{19AE6A50-B2F7-4F98-A456-DF10E94887E7}" destId="{DD091D0A-5A25-4241-91F3-18D32B0BDD4F}" srcOrd="0" destOrd="1"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1" destOrd="0" parTransId="{FCAB35B7-FF11-4E93-9864-F2B9C97274F4}" sibTransId="{F7BDB8CA-0E84-4B27-8BED-5C7340299BE3}"/>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11940" y="308885"/>
          <a:ext cx="1079788" cy="10797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605044" y="1578498"/>
          <a:ext cx="3085109" cy="46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IN" sz="2400" b="1" kern="1200" dirty="0">
              <a:solidFill>
                <a:srgbClr val="FFC000"/>
              </a:solidFill>
            </a:rPr>
            <a:t>Business Problem</a:t>
          </a:r>
          <a:endParaRPr lang="en-US" sz="2400" kern="1200" dirty="0">
            <a:solidFill>
              <a:srgbClr val="FFC000"/>
            </a:solidFill>
          </a:endParaRPr>
        </a:p>
      </dsp:txBody>
      <dsp:txXfrm>
        <a:off x="605044" y="1578498"/>
        <a:ext cx="3085109" cy="462766"/>
      </dsp:txXfrm>
    </dsp:sp>
    <dsp:sp modelId="{DD091D0A-5A25-4241-91F3-18D32B0BDD4F}">
      <dsp:nvSpPr>
        <dsp:cNvPr id="0" name=""/>
        <dsp:cNvSpPr/>
      </dsp:nvSpPr>
      <dsp:spPr>
        <a:xfrm>
          <a:off x="406826" y="2005494"/>
          <a:ext cx="3085109" cy="230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b="1" kern="1200" dirty="0">
              <a:solidFill>
                <a:srgbClr val="92D050"/>
              </a:solidFill>
            </a:rPr>
            <a:t>To identify</a:t>
          </a:r>
        </a:p>
        <a:p>
          <a:pPr marL="0" lvl="0" indent="0" algn="ctr" defTabSz="755650">
            <a:lnSpc>
              <a:spcPct val="100000"/>
            </a:lnSpc>
            <a:spcBef>
              <a:spcPct val="0"/>
            </a:spcBef>
            <a:spcAft>
              <a:spcPct val="35000"/>
            </a:spcAft>
            <a:buNone/>
          </a:pPr>
          <a:r>
            <a:rPr lang="en-IN" sz="1700" kern="1200" dirty="0">
              <a:solidFill>
                <a:srgbClr val="00B0F0"/>
              </a:solidFill>
            </a:rPr>
            <a:t>  1. The most suitable place among Seven Emirates?</a:t>
          </a:r>
        </a:p>
        <a:p>
          <a:pPr marL="0" lvl="0" indent="0" algn="ctr" defTabSz="755650">
            <a:lnSpc>
              <a:spcPct val="100000"/>
            </a:lnSpc>
            <a:spcBef>
              <a:spcPct val="0"/>
            </a:spcBef>
            <a:spcAft>
              <a:spcPct val="35000"/>
            </a:spcAft>
            <a:buNone/>
          </a:pPr>
          <a:r>
            <a:rPr lang="en-IN" sz="1700" kern="1200" dirty="0">
              <a:solidFill>
                <a:srgbClr val="00B0F0"/>
              </a:solidFill>
            </a:rPr>
            <a:t>2. The most suitable city? </a:t>
          </a:r>
        </a:p>
        <a:p>
          <a:pPr marL="0" lvl="0" indent="0" algn="ctr" defTabSz="755650">
            <a:lnSpc>
              <a:spcPct val="100000"/>
            </a:lnSpc>
            <a:spcBef>
              <a:spcPct val="0"/>
            </a:spcBef>
            <a:spcAft>
              <a:spcPct val="35000"/>
            </a:spcAft>
            <a:buNone/>
          </a:pPr>
          <a:r>
            <a:rPr lang="en-IN" sz="1700" kern="1200" dirty="0">
              <a:solidFill>
                <a:srgbClr val="00B0F0"/>
              </a:solidFill>
            </a:rPr>
            <a:t>    3. The most common choice     </a:t>
          </a:r>
        </a:p>
        <a:p>
          <a:pPr marL="0" lvl="0" indent="0" algn="ctr" defTabSz="755650">
            <a:lnSpc>
              <a:spcPct val="100000"/>
            </a:lnSpc>
            <a:spcBef>
              <a:spcPct val="0"/>
            </a:spcBef>
            <a:spcAft>
              <a:spcPct val="35000"/>
            </a:spcAft>
            <a:buNone/>
          </a:pPr>
          <a:r>
            <a:rPr lang="en-IN" sz="1700" kern="1200" dirty="0">
              <a:solidFill>
                <a:srgbClr val="00B0F0"/>
              </a:solidFill>
            </a:rPr>
            <a:t>    food joint, café or restaurant?</a:t>
          </a:r>
          <a:endParaRPr lang="en-US" sz="1700" kern="1200" dirty="0">
            <a:solidFill>
              <a:srgbClr val="00B0F0"/>
            </a:solidFill>
          </a:endParaRPr>
        </a:p>
        <a:p>
          <a:pPr marL="0" lvl="0" indent="0" algn="ctr" defTabSz="755650">
            <a:lnSpc>
              <a:spcPct val="100000"/>
            </a:lnSpc>
            <a:spcBef>
              <a:spcPct val="0"/>
            </a:spcBef>
            <a:spcAft>
              <a:spcPct val="35000"/>
            </a:spcAft>
            <a:buNone/>
          </a:pPr>
          <a:endParaRPr lang="en-US" sz="1700" kern="1200" dirty="0"/>
        </a:p>
      </dsp:txBody>
      <dsp:txXfrm>
        <a:off x="406826" y="2005494"/>
        <a:ext cx="3085109" cy="2305357"/>
      </dsp:txXfrm>
    </dsp:sp>
    <dsp:sp modelId="{210823F6-AC1A-46E3-9D99-A319DF497539}">
      <dsp:nvSpPr>
        <dsp:cNvPr id="0" name=""/>
        <dsp:cNvSpPr/>
      </dsp:nvSpPr>
      <dsp:spPr>
        <a:xfrm>
          <a:off x="4636943" y="308885"/>
          <a:ext cx="1079788" cy="10797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4810912" y="1552018"/>
          <a:ext cx="1658616" cy="46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solidFill>
                <a:srgbClr val="FFC000"/>
              </a:solidFill>
            </a:rPr>
            <a:t>Process</a:t>
          </a:r>
        </a:p>
      </dsp:txBody>
      <dsp:txXfrm>
        <a:off x="4810912" y="1552018"/>
        <a:ext cx="1658616" cy="462766"/>
      </dsp:txXfrm>
    </dsp:sp>
    <dsp:sp modelId="{7CD40649-A74C-4AD8-B9D0-2573A1955C91}">
      <dsp:nvSpPr>
        <dsp:cNvPr id="0" name=""/>
        <dsp:cNvSpPr/>
      </dsp:nvSpPr>
      <dsp:spPr>
        <a:xfrm>
          <a:off x="4163841" y="2082908"/>
          <a:ext cx="3085109" cy="230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rgbClr val="00B0F0"/>
              </a:solidFill>
            </a:rPr>
            <a:t>   Collect Data</a:t>
          </a:r>
        </a:p>
        <a:p>
          <a:pPr marL="0" lvl="0" indent="0" algn="ctr" defTabSz="755650">
            <a:lnSpc>
              <a:spcPct val="100000"/>
            </a:lnSpc>
            <a:spcBef>
              <a:spcPct val="0"/>
            </a:spcBef>
            <a:spcAft>
              <a:spcPct val="35000"/>
            </a:spcAft>
            <a:buNone/>
          </a:pPr>
          <a:r>
            <a:rPr lang="en-US" sz="1700" kern="1200" dirty="0">
              <a:solidFill>
                <a:srgbClr val="00B0F0"/>
              </a:solidFill>
            </a:rPr>
            <a:t>  Clean and prepare</a:t>
          </a:r>
        </a:p>
        <a:p>
          <a:pPr marL="0" lvl="0" indent="0" algn="ctr" defTabSz="755650">
            <a:lnSpc>
              <a:spcPct val="100000"/>
            </a:lnSpc>
            <a:spcBef>
              <a:spcPct val="0"/>
            </a:spcBef>
            <a:spcAft>
              <a:spcPct val="35000"/>
            </a:spcAft>
            <a:buNone/>
          </a:pPr>
          <a:r>
            <a:rPr lang="en-US" sz="1700" kern="1200" dirty="0">
              <a:solidFill>
                <a:srgbClr val="00B0F0"/>
              </a:solidFill>
            </a:rPr>
            <a:t>  Collect neighborhood Data</a:t>
          </a:r>
        </a:p>
        <a:p>
          <a:pPr marL="0" lvl="0" indent="0" algn="ctr" defTabSz="755650">
            <a:lnSpc>
              <a:spcPct val="100000"/>
            </a:lnSpc>
            <a:spcBef>
              <a:spcPct val="0"/>
            </a:spcBef>
            <a:spcAft>
              <a:spcPct val="35000"/>
            </a:spcAft>
            <a:buNone/>
          </a:pPr>
          <a:r>
            <a:rPr lang="en-US" sz="1700" kern="1200" dirty="0">
              <a:solidFill>
                <a:srgbClr val="00B0F0"/>
              </a:solidFill>
            </a:rPr>
            <a:t>  Make cluster =&gt; segmentation</a:t>
          </a:r>
        </a:p>
        <a:p>
          <a:pPr marL="0" lvl="0" indent="0" algn="ctr" defTabSz="755650">
            <a:lnSpc>
              <a:spcPct val="100000"/>
            </a:lnSpc>
            <a:spcBef>
              <a:spcPct val="0"/>
            </a:spcBef>
            <a:spcAft>
              <a:spcPct val="35000"/>
            </a:spcAft>
            <a:buNone/>
          </a:pPr>
          <a:r>
            <a:rPr lang="en-US" sz="1700" kern="1200" dirty="0">
              <a:solidFill>
                <a:srgbClr val="00B0F0"/>
              </a:solidFill>
            </a:rPr>
            <a:t>  Identify trends</a:t>
          </a:r>
        </a:p>
      </dsp:txBody>
      <dsp:txXfrm>
        <a:off x="4163841" y="2082908"/>
        <a:ext cx="3085109" cy="2305357"/>
      </dsp:txXfrm>
    </dsp:sp>
    <dsp:sp modelId="{B0A3ABD2-C471-4A21-8AEF-3843C86919E1}">
      <dsp:nvSpPr>
        <dsp:cNvPr id="0" name=""/>
        <dsp:cNvSpPr/>
      </dsp:nvSpPr>
      <dsp:spPr>
        <a:xfrm>
          <a:off x="8261946" y="308885"/>
          <a:ext cx="1079788" cy="10797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59286" y="1565258"/>
          <a:ext cx="3085109" cy="46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solidFill>
                <a:srgbClr val="FFC000"/>
              </a:solidFill>
            </a:rPr>
            <a:t>Conclusions</a:t>
          </a:r>
        </a:p>
      </dsp:txBody>
      <dsp:txXfrm>
        <a:off x="7259286" y="1565258"/>
        <a:ext cx="3085109" cy="462766"/>
      </dsp:txXfrm>
    </dsp:sp>
    <dsp:sp modelId="{6418EBED-F111-425B-8EE2-06B8B2297A68}">
      <dsp:nvSpPr>
        <dsp:cNvPr id="0" name=""/>
        <dsp:cNvSpPr/>
      </dsp:nvSpPr>
      <dsp:spPr>
        <a:xfrm>
          <a:off x="7259286" y="2110157"/>
          <a:ext cx="3085109" cy="230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dirty="0">
            <a:solidFill>
              <a:srgbClr val="00B0F0"/>
            </a:solidFill>
          </a:endParaRPr>
        </a:p>
        <a:p>
          <a:pPr marL="0" lvl="0" indent="0" algn="ctr" defTabSz="755650">
            <a:lnSpc>
              <a:spcPct val="100000"/>
            </a:lnSpc>
            <a:spcBef>
              <a:spcPct val="0"/>
            </a:spcBef>
            <a:spcAft>
              <a:spcPct val="35000"/>
            </a:spcAft>
            <a:buNone/>
          </a:pPr>
          <a:r>
            <a:rPr lang="en-US" sz="1700" kern="1200" dirty="0">
              <a:solidFill>
                <a:srgbClr val="00B0F0"/>
              </a:solidFill>
            </a:rPr>
            <a:t>Use analysis </a:t>
          </a:r>
        </a:p>
        <a:p>
          <a:pPr marL="0" lvl="0" indent="0" algn="ctr" defTabSz="755650">
            <a:lnSpc>
              <a:spcPct val="100000"/>
            </a:lnSpc>
            <a:spcBef>
              <a:spcPct val="0"/>
            </a:spcBef>
            <a:spcAft>
              <a:spcPct val="35000"/>
            </a:spcAft>
            <a:buNone/>
          </a:pPr>
          <a:r>
            <a:rPr lang="en-US" sz="1700" kern="1200" dirty="0">
              <a:solidFill>
                <a:srgbClr val="00B0F0"/>
              </a:solidFill>
            </a:rPr>
            <a:t>to make Data Driven results</a:t>
          </a:r>
        </a:p>
      </dsp:txBody>
      <dsp:txXfrm>
        <a:off x="7259286" y="2110157"/>
        <a:ext cx="3085109" cy="230535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ist_of_cities_in_the_United_Arab_Emirates" TargetMode="External"/><Relationship Id="rId7" Type="http://schemas.openxmlformats.org/officeDocument/2006/relationships/hyperlink" Target="https://encrypted-tbn0.gstatic.com/images" TargetMode="External"/><Relationship Id="rId2" Type="http://schemas.openxmlformats.org/officeDocument/2006/relationships/hyperlink" Target="https://www.globalmediainsight.com/blog/uae-population-statistics/" TargetMode="External"/><Relationship Id="rId1" Type="http://schemas.openxmlformats.org/officeDocument/2006/relationships/slideLayout" Target="../slideLayouts/slideLayout2.xml"/><Relationship Id="rId6" Type="http://schemas.openxmlformats.org/officeDocument/2006/relationships/hyperlink" Target="https://www.google.com/" TargetMode="External"/><Relationship Id="rId5" Type="http://schemas.openxmlformats.org/officeDocument/2006/relationships/hyperlink" Target="https://stackoverflow.com/questions" TargetMode="External"/><Relationship Id="rId4" Type="http://schemas.openxmlformats.org/officeDocument/2006/relationships/hyperlink" Target="https://api.foursquare.com/v2/venues/explor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globalmediainsight.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C501FF-0506-4015-B63D-D4A146648417}"/>
              </a:ext>
            </a:extLst>
          </p:cNvPr>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54736"/>
            <a:ext cx="12191980" cy="7012735"/>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31210" y="5978769"/>
            <a:ext cx="11824802" cy="695975"/>
          </a:xfrm>
        </p:spPr>
        <p:txBody>
          <a:bodyPr>
            <a:noAutofit/>
          </a:bodyPr>
          <a:lstStyle/>
          <a:p>
            <a:r>
              <a:rPr lang="en-IN" sz="4000" b="1" dirty="0">
                <a:effectLst/>
              </a:rPr>
              <a:t>The Battle of the Neighbourhoods</a:t>
            </a:r>
            <a:endParaRPr lang="en-IN" sz="4000" dirty="0">
              <a:effectLst/>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609671" y="6263283"/>
            <a:ext cx="2582329" cy="503089"/>
          </a:xfrm>
        </p:spPr>
        <p:txBody>
          <a:bodyPr>
            <a:normAutofit/>
          </a:bodyPr>
          <a:lstStyle/>
          <a:p>
            <a:r>
              <a:rPr lang="en-US" i="1" dirty="0">
                <a:solidFill>
                  <a:srgbClr val="FFFF00"/>
                </a:solidFill>
                <a:latin typeface="Lucida Handwriting" panose="03010101010101010101" pitchFamily="66" charset="0"/>
              </a:rPr>
              <a:t>Ajay K Saxena</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CDD7-013C-48D7-B4CD-791EA8C2B59A}"/>
              </a:ext>
            </a:extLst>
          </p:cNvPr>
          <p:cNvSpPr>
            <a:spLocks noGrp="1"/>
          </p:cNvSpPr>
          <p:nvPr>
            <p:ph type="title"/>
          </p:nvPr>
        </p:nvSpPr>
        <p:spPr/>
        <p:txBody>
          <a:bodyPr/>
          <a:lstStyle/>
          <a:p>
            <a:r>
              <a:rPr lang="en-IN" b="1" dirty="0">
                <a:solidFill>
                  <a:srgbClr val="FFC000"/>
                </a:solidFill>
                <a:effectLst/>
              </a:rPr>
              <a:t>Results cum Discussion</a:t>
            </a:r>
            <a:endParaRPr lang="en-IN" b="1" dirty="0">
              <a:solidFill>
                <a:srgbClr val="FFC000"/>
              </a:solidFill>
            </a:endParaRPr>
          </a:p>
        </p:txBody>
      </p:sp>
      <p:sp>
        <p:nvSpPr>
          <p:cNvPr id="3" name="Content Placeholder 2">
            <a:extLst>
              <a:ext uri="{FF2B5EF4-FFF2-40B4-BE49-F238E27FC236}">
                <a16:creationId xmlns:a16="http://schemas.microsoft.com/office/drawing/2014/main" id="{3BCAEB11-6BF9-4F57-AFC8-09AEB73FB612}"/>
              </a:ext>
            </a:extLst>
          </p:cNvPr>
          <p:cNvSpPr>
            <a:spLocks noGrp="1"/>
          </p:cNvSpPr>
          <p:nvPr>
            <p:ph idx="1"/>
          </p:nvPr>
        </p:nvSpPr>
        <p:spPr>
          <a:xfrm>
            <a:off x="4375053" y="2064433"/>
            <a:ext cx="7412852" cy="4183967"/>
          </a:xfrm>
        </p:spPr>
        <p:txBody>
          <a:bodyPr>
            <a:noAutofit/>
          </a:bodyPr>
          <a:lstStyle/>
          <a:p>
            <a:r>
              <a:rPr lang="en-IN" sz="2400" dirty="0">
                <a:solidFill>
                  <a:srgbClr val="00B0F0"/>
                </a:solidFill>
                <a:effectLst/>
              </a:rPr>
              <a:t>The choice of </a:t>
            </a:r>
            <a:r>
              <a:rPr lang="en-IN" sz="2400" b="1" dirty="0">
                <a:solidFill>
                  <a:srgbClr val="00B0F0"/>
                </a:solidFill>
                <a:effectLst/>
              </a:rPr>
              <a:t>most suitable</a:t>
            </a:r>
            <a:r>
              <a:rPr lang="en-IN" sz="2400" dirty="0">
                <a:solidFill>
                  <a:srgbClr val="00B0F0"/>
                </a:solidFill>
                <a:effectLst/>
              </a:rPr>
              <a:t> place among Seven Emirates is very clear (refer output below) So the top three </a:t>
            </a:r>
          </a:p>
          <a:p>
            <a:r>
              <a:rPr lang="en-IN" sz="2400" dirty="0">
                <a:solidFill>
                  <a:srgbClr val="00B0F0"/>
                </a:solidFill>
                <a:effectLst/>
              </a:rPr>
              <a:t>Emirates were found to be </a:t>
            </a:r>
            <a:r>
              <a:rPr lang="en-IN" sz="2400" b="1" dirty="0">
                <a:solidFill>
                  <a:srgbClr val="00B0F0"/>
                </a:solidFill>
                <a:effectLst/>
              </a:rPr>
              <a:t>Abu Dhabi, Dubai and Ras Al Khaimah</a:t>
            </a:r>
            <a:r>
              <a:rPr lang="en-IN" sz="2400" dirty="0">
                <a:solidFill>
                  <a:srgbClr val="00B0F0"/>
                </a:solidFill>
                <a:effectLst/>
              </a:rPr>
              <a:t>.</a:t>
            </a:r>
          </a:p>
          <a:p>
            <a:r>
              <a:rPr lang="en-IN" sz="2400" dirty="0">
                <a:solidFill>
                  <a:srgbClr val="00B0F0"/>
                </a:solidFill>
                <a:effectLst/>
              </a:rPr>
              <a:t>The </a:t>
            </a:r>
            <a:r>
              <a:rPr lang="en-IN" sz="2400" b="1" dirty="0">
                <a:solidFill>
                  <a:srgbClr val="00B0F0"/>
                </a:solidFill>
                <a:effectLst/>
              </a:rPr>
              <a:t>top choice</a:t>
            </a:r>
            <a:r>
              <a:rPr lang="en-IN" sz="2400" dirty="0">
                <a:solidFill>
                  <a:srgbClr val="00B0F0"/>
                </a:solidFill>
                <a:effectLst/>
              </a:rPr>
              <a:t> of city among these resulted to be </a:t>
            </a:r>
            <a:r>
              <a:rPr lang="en-IN" sz="2400" b="1" dirty="0">
                <a:solidFill>
                  <a:srgbClr val="00B0F0"/>
                </a:solidFill>
                <a:effectLst/>
              </a:rPr>
              <a:t>Dubai </a:t>
            </a:r>
            <a:r>
              <a:rPr lang="en-IN" sz="2400" dirty="0">
                <a:solidFill>
                  <a:srgbClr val="00B0F0"/>
                </a:solidFill>
                <a:effectLst/>
              </a:rPr>
              <a:t>which has more visitor ratio compared to Abu Dhabi and Ras Al Khaimah. Further in Dubai near </a:t>
            </a:r>
            <a:r>
              <a:rPr lang="en-IN" sz="2400" b="1" dirty="0">
                <a:solidFill>
                  <a:srgbClr val="00B0F0"/>
                </a:solidFill>
                <a:effectLst/>
              </a:rPr>
              <a:t>Burj Khalifa.</a:t>
            </a:r>
            <a:endParaRPr lang="en-IN" sz="2400" dirty="0">
              <a:solidFill>
                <a:srgbClr val="00B0F0"/>
              </a:solidFill>
              <a:effectLst/>
            </a:endParaRPr>
          </a:p>
        </p:txBody>
      </p:sp>
      <p:pic>
        <p:nvPicPr>
          <p:cNvPr id="5" name="Picture 4" descr="Table&#10;&#10;Description automatically generated">
            <a:extLst>
              <a:ext uri="{FF2B5EF4-FFF2-40B4-BE49-F238E27FC236}">
                <a16:creationId xmlns:a16="http://schemas.microsoft.com/office/drawing/2014/main" id="{F8B03E7A-71F2-4789-AEF8-7B7DEB112135}"/>
              </a:ext>
            </a:extLst>
          </p:cNvPr>
          <p:cNvPicPr>
            <a:picLocks noChangeAspect="1"/>
          </p:cNvPicPr>
          <p:nvPr/>
        </p:nvPicPr>
        <p:blipFill>
          <a:blip r:embed="rId2"/>
          <a:stretch>
            <a:fillRect/>
          </a:stretch>
        </p:blipFill>
        <p:spPr>
          <a:xfrm>
            <a:off x="1166191" y="2064434"/>
            <a:ext cx="2786909" cy="4183966"/>
          </a:xfrm>
          <a:prstGeom prst="rect">
            <a:avLst/>
          </a:prstGeom>
        </p:spPr>
      </p:pic>
    </p:spTree>
    <p:extLst>
      <p:ext uri="{BB962C8B-B14F-4D97-AF65-F5344CB8AC3E}">
        <p14:creationId xmlns:p14="http://schemas.microsoft.com/office/powerpoint/2010/main" val="131667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034-71BE-4159-ACBC-EF564CD12452}"/>
              </a:ext>
            </a:extLst>
          </p:cNvPr>
          <p:cNvSpPr>
            <a:spLocks noGrp="1"/>
          </p:cNvSpPr>
          <p:nvPr>
            <p:ph type="title"/>
          </p:nvPr>
        </p:nvSpPr>
        <p:spPr/>
        <p:txBody>
          <a:bodyPr>
            <a:normAutofit/>
          </a:bodyPr>
          <a:lstStyle/>
          <a:p>
            <a:r>
              <a:rPr lang="en-IN" sz="2700" dirty="0">
                <a:solidFill>
                  <a:srgbClr val="00B0F0"/>
                </a:solidFill>
                <a:effectLst/>
              </a:rPr>
              <a:t>The last and final choice </a:t>
            </a:r>
            <a:r>
              <a:rPr lang="en-IN" sz="2700" b="1" dirty="0">
                <a:solidFill>
                  <a:srgbClr val="00B0F0"/>
                </a:solidFill>
                <a:effectLst/>
              </a:rPr>
              <a:t>food joint, café or restaurant, </a:t>
            </a:r>
            <a:r>
              <a:rPr lang="en-IN" sz="2700" dirty="0">
                <a:solidFill>
                  <a:srgbClr val="00B0F0"/>
                </a:solidFill>
                <a:effectLst/>
              </a:rPr>
              <a:t>this also is very clear from </a:t>
            </a:r>
            <a:r>
              <a:rPr lang="en-IN" sz="2700" b="1" dirty="0">
                <a:solidFill>
                  <a:srgbClr val="00B0F0"/>
                </a:solidFill>
                <a:effectLst/>
              </a:rPr>
              <a:t>Topmost </a:t>
            </a:r>
            <a:r>
              <a:rPr lang="en-IN" sz="2700" dirty="0">
                <a:solidFill>
                  <a:srgbClr val="00B0F0"/>
                </a:solidFill>
                <a:effectLst/>
              </a:rPr>
              <a:t>common venues result </a:t>
            </a:r>
            <a:r>
              <a:rPr lang="en-IN" sz="2700" b="1" dirty="0">
                <a:solidFill>
                  <a:srgbClr val="00B0F0"/>
                </a:solidFill>
                <a:effectLst/>
              </a:rPr>
              <a:t>as Café / Coffee Shop.</a:t>
            </a:r>
            <a:endParaRPr lang="en-IN" dirty="0">
              <a:solidFill>
                <a:srgbClr val="00B0F0"/>
              </a:solidFill>
            </a:endParaRPr>
          </a:p>
        </p:txBody>
      </p:sp>
      <p:pic>
        <p:nvPicPr>
          <p:cNvPr id="5" name="Content Placeholder 4" descr="Table&#10;&#10;Description automatically generated">
            <a:extLst>
              <a:ext uri="{FF2B5EF4-FFF2-40B4-BE49-F238E27FC236}">
                <a16:creationId xmlns:a16="http://schemas.microsoft.com/office/drawing/2014/main" id="{C8C9EF0D-76D2-4C7F-86E9-AC5D2D315DCA}"/>
              </a:ext>
            </a:extLst>
          </p:cNvPr>
          <p:cNvPicPr>
            <a:picLocks noGrp="1" noChangeAspect="1"/>
          </p:cNvPicPr>
          <p:nvPr>
            <p:ph idx="1"/>
          </p:nvPr>
        </p:nvPicPr>
        <p:blipFill>
          <a:blip r:embed="rId2"/>
          <a:stretch>
            <a:fillRect/>
          </a:stretch>
        </p:blipFill>
        <p:spPr>
          <a:xfrm>
            <a:off x="1448971" y="2319112"/>
            <a:ext cx="9664506" cy="3229426"/>
          </a:xfrm>
        </p:spPr>
      </p:pic>
    </p:spTree>
    <p:extLst>
      <p:ext uri="{BB962C8B-B14F-4D97-AF65-F5344CB8AC3E}">
        <p14:creationId xmlns:p14="http://schemas.microsoft.com/office/powerpoint/2010/main" val="222250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67D7-B1EB-4F47-8907-971FEC317D24}"/>
              </a:ext>
            </a:extLst>
          </p:cNvPr>
          <p:cNvSpPr>
            <a:spLocks noGrp="1"/>
          </p:cNvSpPr>
          <p:nvPr>
            <p:ph type="title"/>
          </p:nvPr>
        </p:nvSpPr>
        <p:spPr/>
        <p:txBody>
          <a:bodyPr>
            <a:normAutofit/>
          </a:bodyPr>
          <a:lstStyle/>
          <a:p>
            <a:r>
              <a:rPr lang="en-IN" b="1" dirty="0">
                <a:solidFill>
                  <a:srgbClr val="FFC000"/>
                </a:solidFill>
                <a:effectLst/>
              </a:rPr>
              <a:t>Conclusion</a:t>
            </a:r>
            <a:endParaRPr lang="en-IN" dirty="0">
              <a:solidFill>
                <a:srgbClr val="FFC000"/>
              </a:solidFill>
            </a:endParaRPr>
          </a:p>
        </p:txBody>
      </p:sp>
      <p:sp>
        <p:nvSpPr>
          <p:cNvPr id="3" name="Content Placeholder 2">
            <a:extLst>
              <a:ext uri="{FF2B5EF4-FFF2-40B4-BE49-F238E27FC236}">
                <a16:creationId xmlns:a16="http://schemas.microsoft.com/office/drawing/2014/main" id="{8F20DD35-1825-415B-8A55-D7F17D8D2122}"/>
              </a:ext>
            </a:extLst>
          </p:cNvPr>
          <p:cNvSpPr>
            <a:spLocks noGrp="1"/>
          </p:cNvSpPr>
          <p:nvPr>
            <p:ph idx="1"/>
          </p:nvPr>
        </p:nvSpPr>
        <p:spPr/>
        <p:txBody>
          <a:bodyPr/>
          <a:lstStyle/>
          <a:p>
            <a:r>
              <a:rPr lang="en-IN" b="1" dirty="0">
                <a:effectLst/>
              </a:rPr>
              <a:t>	</a:t>
            </a:r>
            <a:r>
              <a:rPr lang="en-IN" sz="2800" b="1" dirty="0">
                <a:solidFill>
                  <a:srgbClr val="00B0F0"/>
                </a:solidFill>
                <a:effectLst/>
              </a:rPr>
              <a:t>The analysis identifies and answers all the questions </a:t>
            </a:r>
            <a:endParaRPr lang="en-IN" sz="2800" dirty="0">
              <a:solidFill>
                <a:srgbClr val="00B0F0"/>
              </a:solidFill>
              <a:effectLst/>
            </a:endParaRPr>
          </a:p>
          <a:p>
            <a:pPr lvl="0"/>
            <a:r>
              <a:rPr lang="en-IN" sz="2800" dirty="0">
                <a:solidFill>
                  <a:srgbClr val="00B0F0"/>
                </a:solidFill>
                <a:effectLst/>
              </a:rPr>
              <a:t>Which is the most suitable place among Seven Emirates? - </a:t>
            </a:r>
            <a:r>
              <a:rPr lang="en-IN" sz="2800" b="1" dirty="0">
                <a:solidFill>
                  <a:srgbClr val="00B0F0"/>
                </a:solidFill>
                <a:effectLst/>
              </a:rPr>
              <a:t>Dubai</a:t>
            </a:r>
            <a:endParaRPr lang="en-IN" sz="2800" dirty="0">
              <a:solidFill>
                <a:srgbClr val="00B0F0"/>
              </a:solidFill>
              <a:effectLst/>
            </a:endParaRPr>
          </a:p>
          <a:p>
            <a:pPr lvl="0"/>
            <a:r>
              <a:rPr lang="en-IN" sz="2800" dirty="0">
                <a:solidFill>
                  <a:srgbClr val="00B0F0"/>
                </a:solidFill>
                <a:effectLst/>
              </a:rPr>
              <a:t>Which is the most suitable city?  - </a:t>
            </a:r>
            <a:r>
              <a:rPr lang="en-IN" sz="2800" b="1" dirty="0">
                <a:solidFill>
                  <a:srgbClr val="00B0F0"/>
                </a:solidFill>
                <a:effectLst/>
              </a:rPr>
              <a:t>Dubai near</a:t>
            </a:r>
            <a:r>
              <a:rPr lang="en-IN" sz="2800" dirty="0">
                <a:solidFill>
                  <a:srgbClr val="00B0F0"/>
                </a:solidFill>
                <a:effectLst/>
              </a:rPr>
              <a:t> </a:t>
            </a:r>
            <a:r>
              <a:rPr lang="en-IN" sz="2800" b="1" dirty="0">
                <a:solidFill>
                  <a:srgbClr val="00B0F0"/>
                </a:solidFill>
                <a:effectLst/>
              </a:rPr>
              <a:t>Burj Khalifa</a:t>
            </a:r>
            <a:endParaRPr lang="en-IN" sz="2800" dirty="0">
              <a:solidFill>
                <a:srgbClr val="00B0F0"/>
              </a:solidFill>
              <a:effectLst/>
            </a:endParaRPr>
          </a:p>
          <a:p>
            <a:pPr lvl="0"/>
            <a:r>
              <a:rPr lang="en-IN" sz="2800" dirty="0">
                <a:solidFill>
                  <a:srgbClr val="00B0F0"/>
                </a:solidFill>
                <a:effectLst/>
              </a:rPr>
              <a:t>What is the most common choice food joint, café or restaurant? - </a:t>
            </a:r>
            <a:r>
              <a:rPr lang="en-IN" sz="2800" b="1" dirty="0">
                <a:solidFill>
                  <a:srgbClr val="00B0F0"/>
                </a:solidFill>
                <a:effectLst/>
              </a:rPr>
              <a:t>Café / Coffee Shop</a:t>
            </a:r>
            <a:endParaRPr lang="en-IN" sz="2800" dirty="0">
              <a:solidFill>
                <a:srgbClr val="00B0F0"/>
              </a:solidFill>
              <a:effectLst/>
            </a:endParaRPr>
          </a:p>
          <a:p>
            <a:endParaRPr lang="en-IN" dirty="0"/>
          </a:p>
        </p:txBody>
      </p:sp>
    </p:spTree>
    <p:extLst>
      <p:ext uri="{BB962C8B-B14F-4D97-AF65-F5344CB8AC3E}">
        <p14:creationId xmlns:p14="http://schemas.microsoft.com/office/powerpoint/2010/main" val="340483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1FF9-802D-40E1-8FF5-F9F6D28FCB7F}"/>
              </a:ext>
            </a:extLst>
          </p:cNvPr>
          <p:cNvSpPr>
            <a:spLocks noGrp="1"/>
          </p:cNvSpPr>
          <p:nvPr>
            <p:ph type="title"/>
          </p:nvPr>
        </p:nvSpPr>
        <p:spPr>
          <a:xfrm>
            <a:off x="913795" y="609600"/>
            <a:ext cx="10353762" cy="755374"/>
          </a:xfrm>
        </p:spPr>
        <p:txBody>
          <a:bodyPr/>
          <a:lstStyle/>
          <a:p>
            <a:r>
              <a:rPr lang="en-IN" b="1" dirty="0">
                <a:solidFill>
                  <a:srgbClr val="FFC000"/>
                </a:solidFill>
                <a:effectLst/>
              </a:rPr>
              <a:t>Data sources /citation</a:t>
            </a:r>
            <a:endParaRPr lang="en-IN" dirty="0">
              <a:solidFill>
                <a:srgbClr val="FFC000"/>
              </a:solidFill>
            </a:endParaRPr>
          </a:p>
        </p:txBody>
      </p:sp>
      <p:sp>
        <p:nvSpPr>
          <p:cNvPr id="3" name="Content Placeholder 2">
            <a:extLst>
              <a:ext uri="{FF2B5EF4-FFF2-40B4-BE49-F238E27FC236}">
                <a16:creationId xmlns:a16="http://schemas.microsoft.com/office/drawing/2014/main" id="{B0BECF09-8951-45A6-A679-0063F8626B11}"/>
              </a:ext>
            </a:extLst>
          </p:cNvPr>
          <p:cNvSpPr>
            <a:spLocks noGrp="1"/>
          </p:cNvSpPr>
          <p:nvPr>
            <p:ph idx="1"/>
          </p:nvPr>
        </p:nvSpPr>
        <p:spPr>
          <a:xfrm>
            <a:off x="913795" y="2076450"/>
            <a:ext cx="10353762" cy="4417115"/>
          </a:xfrm>
        </p:spPr>
        <p:txBody>
          <a:bodyPr>
            <a:normAutofit fontScale="92500" lnSpcReduction="10000"/>
          </a:bodyPr>
          <a:lstStyle/>
          <a:p>
            <a:pPr marL="494100" lvl="0" indent="-457200">
              <a:buFont typeface="+mj-lt"/>
              <a:buAutoNum type="arabicPeriod"/>
            </a:pPr>
            <a:r>
              <a:rPr lang="en-IN" u="sng" dirty="0">
                <a:effectLst/>
                <a:hlinkClick r:id="rId2"/>
              </a:rPr>
              <a:t>https://www.globalmediainsight.com/blog/uae-population-statistics/</a:t>
            </a:r>
            <a:r>
              <a:rPr lang="en-IN" dirty="0">
                <a:effectLst/>
              </a:rPr>
              <a:t> </a:t>
            </a:r>
            <a:r>
              <a:rPr lang="en-IN" dirty="0">
                <a:solidFill>
                  <a:srgbClr val="00B0F0"/>
                </a:solidFill>
                <a:effectLst/>
              </a:rPr>
              <a:t>images and data of Expat population in UAE</a:t>
            </a:r>
          </a:p>
          <a:p>
            <a:pPr marL="494100" lvl="0" indent="-457200">
              <a:buFont typeface="+mj-lt"/>
              <a:buAutoNum type="arabicPeriod"/>
            </a:pPr>
            <a:r>
              <a:rPr lang="en-IN" u="sng" dirty="0">
                <a:effectLst/>
                <a:hlinkClick r:id="rId3"/>
              </a:rPr>
              <a:t>https://en.wikipedia.org/wiki/List_of_cities_in_the_United_Arab_Emirates</a:t>
            </a:r>
            <a:r>
              <a:rPr lang="en-IN" dirty="0">
                <a:effectLst/>
              </a:rPr>
              <a:t> </a:t>
            </a:r>
            <a:r>
              <a:rPr lang="en-IN" dirty="0">
                <a:solidFill>
                  <a:srgbClr val="00B0F0"/>
                </a:solidFill>
                <a:effectLst/>
              </a:rPr>
              <a:t>for data on Cities of UAE and their coordinates. (However minor additions using google.com for coordinates of few cities were also used).</a:t>
            </a:r>
          </a:p>
          <a:p>
            <a:pPr marL="494100" lvl="0" indent="-457200">
              <a:buFont typeface="+mj-lt"/>
              <a:buAutoNum type="arabicPeriod"/>
            </a:pPr>
            <a:r>
              <a:rPr lang="en-IN" u="sng" dirty="0">
                <a:effectLst/>
                <a:hlinkClick r:id="rId4"/>
              </a:rPr>
              <a:t>https://api.foursquare.com/v2/venues/explore</a:t>
            </a:r>
            <a:r>
              <a:rPr lang="en-IN" dirty="0">
                <a:effectLst/>
              </a:rPr>
              <a:t> </a:t>
            </a:r>
            <a:r>
              <a:rPr lang="en-IN" dirty="0">
                <a:solidFill>
                  <a:srgbClr val="00B0F0"/>
                </a:solidFill>
                <a:effectLst/>
              </a:rPr>
              <a:t>to find the neighbourhood of such locations </a:t>
            </a:r>
          </a:p>
          <a:p>
            <a:pPr marL="494100" lvl="0" indent="-457200">
              <a:buFont typeface="+mj-lt"/>
              <a:buAutoNum type="arabicPeriod"/>
            </a:pPr>
            <a:r>
              <a:rPr lang="en-IN" u="sng" dirty="0">
                <a:effectLst/>
                <a:hlinkClick r:id="rId5"/>
              </a:rPr>
              <a:t>https://stackoverflow.com/questions</a:t>
            </a:r>
            <a:r>
              <a:rPr lang="en-IN" dirty="0">
                <a:effectLst/>
              </a:rPr>
              <a:t> for code corrections</a:t>
            </a:r>
          </a:p>
          <a:p>
            <a:pPr marL="494100" lvl="0" indent="-457200">
              <a:buFont typeface="+mj-lt"/>
              <a:buAutoNum type="arabicPeriod"/>
            </a:pPr>
            <a:r>
              <a:rPr lang="en-IN" u="sng" dirty="0">
                <a:effectLst/>
                <a:hlinkClick r:id="rId6"/>
              </a:rPr>
              <a:t>https://www.google.com/</a:t>
            </a:r>
            <a:r>
              <a:rPr lang="en-IN" dirty="0">
                <a:effectLst/>
              </a:rPr>
              <a:t>  </a:t>
            </a:r>
            <a:r>
              <a:rPr lang="en-IN" dirty="0">
                <a:solidFill>
                  <a:srgbClr val="00B0F0"/>
                </a:solidFill>
                <a:effectLst/>
              </a:rPr>
              <a:t>for all data related queries which came during the project. </a:t>
            </a:r>
          </a:p>
          <a:p>
            <a:pPr marL="494100" lvl="0" indent="-457200">
              <a:buFont typeface="+mj-lt"/>
              <a:buAutoNum type="arabicPeriod"/>
            </a:pPr>
            <a:r>
              <a:rPr lang="en-IN" u="sng" dirty="0">
                <a:effectLst/>
                <a:hlinkClick r:id="rId7"/>
              </a:rPr>
              <a:t>https://encrypted-tbn0.gstatic.com/images</a:t>
            </a:r>
            <a:r>
              <a:rPr lang="en-IN" dirty="0">
                <a:solidFill>
                  <a:srgbClr val="00B0F0"/>
                </a:solidFill>
                <a:effectLst/>
              </a:rPr>
              <a:t>? For main image</a:t>
            </a:r>
          </a:p>
          <a:p>
            <a:endParaRPr lang="en-IN" dirty="0"/>
          </a:p>
        </p:txBody>
      </p:sp>
    </p:spTree>
    <p:extLst>
      <p:ext uri="{BB962C8B-B14F-4D97-AF65-F5344CB8AC3E}">
        <p14:creationId xmlns:p14="http://schemas.microsoft.com/office/powerpoint/2010/main" val="262663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225287"/>
            <a:ext cx="10353762" cy="841513"/>
          </a:xfrm>
        </p:spPr>
        <p:txBody>
          <a:bodyPr>
            <a:normAutofit/>
          </a:bodyPr>
          <a:lstStyle/>
          <a:p>
            <a:r>
              <a:rPr lang="en-US" b="1" dirty="0"/>
              <a:t>Process Flow</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317195886"/>
              </p:ext>
            </p:extLst>
          </p:nvPr>
        </p:nvGraphicFramePr>
        <p:xfrm>
          <a:off x="914400" y="1066800"/>
          <a:ext cx="10353675"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F6CC-C14E-4FFD-BBD8-A9803698C62E}"/>
              </a:ext>
            </a:extLst>
          </p:cNvPr>
          <p:cNvSpPr>
            <a:spLocks noGrp="1"/>
          </p:cNvSpPr>
          <p:nvPr>
            <p:ph type="title"/>
          </p:nvPr>
        </p:nvSpPr>
        <p:spPr>
          <a:xfrm>
            <a:off x="913795" y="516836"/>
            <a:ext cx="10353762" cy="549966"/>
          </a:xfrm>
        </p:spPr>
        <p:txBody>
          <a:bodyPr>
            <a:normAutofit fontScale="90000"/>
          </a:bodyPr>
          <a:lstStyle/>
          <a:p>
            <a:r>
              <a:rPr lang="en-IN" b="1" dirty="0">
                <a:effectLst/>
              </a:rPr>
              <a:t>Introduction</a:t>
            </a:r>
            <a:br>
              <a:rPr lang="en-IN" dirty="0">
                <a:effectLst/>
              </a:rPr>
            </a:br>
            <a:endParaRPr lang="en-IN" dirty="0"/>
          </a:p>
        </p:txBody>
      </p:sp>
      <p:sp>
        <p:nvSpPr>
          <p:cNvPr id="3" name="Content Placeholder 2">
            <a:extLst>
              <a:ext uri="{FF2B5EF4-FFF2-40B4-BE49-F238E27FC236}">
                <a16:creationId xmlns:a16="http://schemas.microsoft.com/office/drawing/2014/main" id="{854D1705-995B-4662-ABB1-C600465ADC6E}"/>
              </a:ext>
            </a:extLst>
          </p:cNvPr>
          <p:cNvSpPr>
            <a:spLocks noGrp="1"/>
          </p:cNvSpPr>
          <p:nvPr>
            <p:ph idx="1"/>
          </p:nvPr>
        </p:nvSpPr>
        <p:spPr>
          <a:xfrm>
            <a:off x="437322" y="967409"/>
            <a:ext cx="11410121" cy="5565913"/>
          </a:xfrm>
        </p:spPr>
        <p:txBody>
          <a:bodyPr>
            <a:normAutofit fontScale="85000" lnSpcReduction="20000"/>
          </a:bodyPr>
          <a:lstStyle/>
          <a:p>
            <a:pPr algn="just"/>
            <a:r>
              <a:rPr lang="en-IN" dirty="0">
                <a:solidFill>
                  <a:srgbClr val="00B0F0"/>
                </a:solidFill>
                <a:effectLst/>
              </a:rPr>
              <a:t>A friend of mine who wants to start a new business in food and beverage wishes to evaluate the available opportunities and would like it to be a profitable venture by using digital tools available today</a:t>
            </a:r>
            <a:r>
              <a:rPr lang="en-IN" dirty="0">
                <a:effectLst/>
              </a:rPr>
              <a:t>. </a:t>
            </a:r>
            <a:r>
              <a:rPr lang="en-IN" b="1" dirty="0">
                <a:solidFill>
                  <a:srgbClr val="FFC000"/>
                </a:solidFill>
                <a:effectLst/>
              </a:rPr>
              <a:t>To choose between a food joint, restaurant or café and which place will be the most profitable or happening for him.</a:t>
            </a:r>
            <a:endParaRPr lang="en-IN" dirty="0">
              <a:solidFill>
                <a:srgbClr val="FFC000"/>
              </a:solidFill>
              <a:effectLst/>
            </a:endParaRPr>
          </a:p>
          <a:p>
            <a:pPr algn="just"/>
            <a:r>
              <a:rPr lang="en-IN" dirty="0">
                <a:solidFill>
                  <a:srgbClr val="00B0F0"/>
                </a:solidFill>
                <a:effectLst/>
              </a:rPr>
              <a:t>UAE is a country which has a significant number of expats who come from almost 200 different countries of the world. It is cosmopolitan country which accommodates multicultural communities. Which provides ample business opportunities and friendly business environment. </a:t>
            </a:r>
          </a:p>
          <a:p>
            <a:pPr algn="just"/>
            <a:r>
              <a:rPr lang="en-IN" dirty="0">
                <a:solidFill>
                  <a:srgbClr val="00B0F0"/>
                </a:solidFill>
                <a:effectLst/>
              </a:rPr>
              <a:t>It always been an attraction for different business players into the market, being a global hub of opportunities for business and commerce in the field of banking and finance, retailing, world trade, transportation, tourism, real estate, new media, traditional media, advertising, legal services, accountancy, insurance, theatre, fashion, and the arts in the United Arab Emirates. However, the market is highly competitive due to its highly developed cities and better infrastructure so cost of doing business is also on the higher side. </a:t>
            </a:r>
          </a:p>
          <a:p>
            <a:pPr algn="just"/>
            <a:r>
              <a:rPr lang="en-IN" dirty="0">
                <a:solidFill>
                  <a:srgbClr val="00B0F0"/>
                </a:solidFill>
                <a:effectLst/>
              </a:rPr>
              <a:t>Thus, any new business venture or expansion needs to be carefully planned and analysed. The insights derived from analysis will give good understanding of the business environment which help in strategically targeting the market. This will help in reduction of risk. And the Return on Investment will be reasonable.</a:t>
            </a:r>
          </a:p>
          <a:p>
            <a:endParaRPr lang="en-IN" dirty="0"/>
          </a:p>
        </p:txBody>
      </p:sp>
    </p:spTree>
    <p:extLst>
      <p:ext uri="{BB962C8B-B14F-4D97-AF65-F5344CB8AC3E}">
        <p14:creationId xmlns:p14="http://schemas.microsoft.com/office/powerpoint/2010/main" val="129464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1AE2-4A75-455E-9E31-FB8735443B17}"/>
              </a:ext>
            </a:extLst>
          </p:cNvPr>
          <p:cNvSpPr>
            <a:spLocks noGrp="1"/>
          </p:cNvSpPr>
          <p:nvPr>
            <p:ph type="title"/>
          </p:nvPr>
        </p:nvSpPr>
        <p:spPr>
          <a:xfrm>
            <a:off x="913795" y="609600"/>
            <a:ext cx="10353762" cy="457201"/>
          </a:xfrm>
        </p:spPr>
        <p:txBody>
          <a:bodyPr>
            <a:normAutofit fontScale="90000"/>
          </a:bodyPr>
          <a:lstStyle/>
          <a:p>
            <a:r>
              <a:rPr lang="en-US" b="1" dirty="0">
                <a:solidFill>
                  <a:srgbClr val="FFC000"/>
                </a:solidFill>
              </a:rPr>
              <a:t>Background</a:t>
            </a:r>
            <a:endParaRPr lang="en-IN" b="1" dirty="0">
              <a:solidFill>
                <a:srgbClr val="FFC000"/>
              </a:solidFill>
            </a:endParaRPr>
          </a:p>
        </p:txBody>
      </p:sp>
      <p:sp>
        <p:nvSpPr>
          <p:cNvPr id="3" name="Content Placeholder 2">
            <a:extLst>
              <a:ext uri="{FF2B5EF4-FFF2-40B4-BE49-F238E27FC236}">
                <a16:creationId xmlns:a16="http://schemas.microsoft.com/office/drawing/2014/main" id="{56878704-2A20-42EF-A3F8-11CA733B3804}"/>
              </a:ext>
            </a:extLst>
          </p:cNvPr>
          <p:cNvSpPr>
            <a:spLocks noGrp="1"/>
          </p:cNvSpPr>
          <p:nvPr>
            <p:ph idx="1"/>
          </p:nvPr>
        </p:nvSpPr>
        <p:spPr>
          <a:xfrm>
            <a:off x="450574" y="2076450"/>
            <a:ext cx="11423374" cy="4536385"/>
          </a:xfrm>
        </p:spPr>
        <p:txBody>
          <a:bodyPr>
            <a:normAutofit lnSpcReduction="10000"/>
          </a:bodyPr>
          <a:lstStyle/>
          <a:p>
            <a:pPr algn="just"/>
            <a:r>
              <a:rPr lang="en-IN" dirty="0">
                <a:solidFill>
                  <a:srgbClr val="00B0F0"/>
                </a:solidFill>
                <a:effectLst/>
              </a:rPr>
              <a:t>UAE a restaurant business which prepares and serves food and drink to customers can be quite competitive and versatile to fulfil customers food choices. The Cities of UAE is famous for its excellent cuisine diversity to cater for different nationalities. Its food culture includes an array of international cuisines influenced by the expat population amounting to approximately 88 to 89 % of total population. in the cities of Seven Emirates.</a:t>
            </a:r>
          </a:p>
          <a:p>
            <a:pPr algn="just"/>
            <a:r>
              <a:rPr lang="en-IN" dirty="0">
                <a:solidFill>
                  <a:srgbClr val="00B0F0"/>
                </a:solidFill>
                <a:effectLst/>
              </a:rPr>
              <a:t>Hence it is evident that to survive such competition, it is very important to strategically plan. Various factors need to be studied in order </a:t>
            </a:r>
            <a:r>
              <a:rPr lang="en-IN" b="1" dirty="0">
                <a:solidFill>
                  <a:srgbClr val="00B0F0"/>
                </a:solidFill>
                <a:effectLst/>
              </a:rPr>
              <a:t>to choose between a food joint, restaurant or café</a:t>
            </a:r>
            <a:r>
              <a:rPr lang="en-IN" dirty="0">
                <a:solidFill>
                  <a:srgbClr val="00B0F0"/>
                </a:solidFill>
                <a:effectLst/>
              </a:rPr>
              <a:t>:</a:t>
            </a:r>
          </a:p>
          <a:p>
            <a:pPr algn="just"/>
            <a:r>
              <a:rPr lang="en-IN" dirty="0">
                <a:solidFill>
                  <a:srgbClr val="00B0F0"/>
                </a:solidFill>
                <a:effectLst/>
              </a:rPr>
              <a:t>Choice of the correct location to start its first venture can lead to expansion, brand development and franchise in future. First move is to choose which one and where?</a:t>
            </a:r>
          </a:p>
          <a:p>
            <a:endParaRPr lang="en-IN" dirty="0"/>
          </a:p>
        </p:txBody>
      </p:sp>
    </p:spTree>
    <p:extLst>
      <p:ext uri="{BB962C8B-B14F-4D97-AF65-F5344CB8AC3E}">
        <p14:creationId xmlns:p14="http://schemas.microsoft.com/office/powerpoint/2010/main" val="428724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C23E27-53E3-4543-B41C-85B074A112A2}"/>
              </a:ext>
            </a:extLst>
          </p:cNvPr>
          <p:cNvSpPr>
            <a:spLocks noGrp="1"/>
          </p:cNvSpPr>
          <p:nvPr>
            <p:ph type="title"/>
          </p:nvPr>
        </p:nvSpPr>
        <p:spPr>
          <a:xfrm>
            <a:off x="919119" y="344557"/>
            <a:ext cx="10353762" cy="622852"/>
          </a:xfrm>
        </p:spPr>
        <p:txBody>
          <a:bodyPr>
            <a:normAutofit fontScale="90000"/>
          </a:bodyPr>
          <a:lstStyle/>
          <a:p>
            <a:r>
              <a:rPr lang="en-IN" b="1" dirty="0">
                <a:solidFill>
                  <a:srgbClr val="00B0F0"/>
                </a:solidFill>
                <a:effectLst/>
              </a:rPr>
              <a:t>Target Audience</a:t>
            </a:r>
            <a:endParaRPr lang="en-IN" dirty="0"/>
          </a:p>
        </p:txBody>
      </p:sp>
      <p:sp>
        <p:nvSpPr>
          <p:cNvPr id="4" name="Content Placeholder 3">
            <a:extLst>
              <a:ext uri="{FF2B5EF4-FFF2-40B4-BE49-F238E27FC236}">
                <a16:creationId xmlns:a16="http://schemas.microsoft.com/office/drawing/2014/main" id="{37BB9F3D-E364-40FD-8370-510580AE0939}"/>
              </a:ext>
            </a:extLst>
          </p:cNvPr>
          <p:cNvSpPr>
            <a:spLocks noGrp="1"/>
          </p:cNvSpPr>
          <p:nvPr>
            <p:ph idx="1"/>
          </p:nvPr>
        </p:nvSpPr>
        <p:spPr>
          <a:xfrm>
            <a:off x="424070" y="1126435"/>
            <a:ext cx="11542643" cy="5552661"/>
          </a:xfrm>
        </p:spPr>
        <p:txBody>
          <a:bodyPr>
            <a:normAutofit/>
          </a:bodyPr>
          <a:lstStyle/>
          <a:p>
            <a:r>
              <a:rPr lang="en-IN" dirty="0">
                <a:solidFill>
                  <a:srgbClr val="00B0F0"/>
                </a:solidFill>
                <a:effectLst/>
              </a:rPr>
              <a:t>To recommend the business and its preferred location, is the task given to me. However, this can be targeted towards any such propositions in any field or business type with a little refinement.</a:t>
            </a:r>
          </a:p>
          <a:p>
            <a:r>
              <a:rPr lang="en-IN" dirty="0">
                <a:solidFill>
                  <a:srgbClr val="00B0F0"/>
                </a:solidFill>
                <a:effectLst/>
              </a:rPr>
              <a:t>The objective is to recommend between the given choices &amp; than choose a neighbourhood location which will be best choice to start a food joint, restaurant or a cafe. It should meet the expectations to justify the rationale of the recommendations made. This would interest anyone who wants to start a new food joint, Café, or a restaurant in UAE.</a:t>
            </a:r>
          </a:p>
          <a:p>
            <a:endParaRPr lang="en-IN" b="1" dirty="0">
              <a:effectLst/>
            </a:endParaRPr>
          </a:p>
          <a:p>
            <a:pPr marL="36900" indent="0">
              <a:buNone/>
            </a:pPr>
            <a:r>
              <a:rPr lang="en-IN" b="1" dirty="0">
                <a:effectLst/>
              </a:rPr>
              <a:t>Criteria for success</a:t>
            </a:r>
          </a:p>
          <a:p>
            <a:pPr lvl="1" algn="just"/>
            <a:r>
              <a:rPr lang="en-IN" dirty="0">
                <a:solidFill>
                  <a:srgbClr val="00B0F0"/>
                </a:solidFill>
                <a:effectLst/>
              </a:rPr>
              <a:t>The criteria of success of the project will be a good recommendation of borough / Neighbourhood choice to my friend based on data driven result.</a:t>
            </a:r>
            <a:endParaRPr lang="en-IN" dirty="0">
              <a:solidFill>
                <a:srgbClr val="00B0F0"/>
              </a:solidFill>
            </a:endParaRPr>
          </a:p>
        </p:txBody>
      </p:sp>
    </p:spTree>
    <p:extLst>
      <p:ext uri="{BB962C8B-B14F-4D97-AF65-F5344CB8AC3E}">
        <p14:creationId xmlns:p14="http://schemas.microsoft.com/office/powerpoint/2010/main" val="185176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9B1AF-6E30-4437-A346-02AB98D35515}"/>
              </a:ext>
            </a:extLst>
          </p:cNvPr>
          <p:cNvSpPr>
            <a:spLocks noGrp="1"/>
          </p:cNvSpPr>
          <p:nvPr>
            <p:ph type="title"/>
          </p:nvPr>
        </p:nvSpPr>
        <p:spPr>
          <a:xfrm>
            <a:off x="919119" y="318052"/>
            <a:ext cx="10353762" cy="457201"/>
          </a:xfrm>
        </p:spPr>
        <p:txBody>
          <a:bodyPr>
            <a:normAutofit fontScale="90000"/>
          </a:bodyPr>
          <a:lstStyle/>
          <a:p>
            <a:r>
              <a:rPr lang="en-IN" b="1" dirty="0">
                <a:solidFill>
                  <a:srgbClr val="FFC000"/>
                </a:solidFill>
                <a:effectLst/>
              </a:rPr>
              <a:t>Data</a:t>
            </a:r>
            <a:endParaRPr lang="en-IN" dirty="0">
              <a:solidFill>
                <a:srgbClr val="FFC000"/>
              </a:solidFill>
            </a:endParaRPr>
          </a:p>
        </p:txBody>
      </p:sp>
      <p:pic>
        <p:nvPicPr>
          <p:cNvPr id="7" name="Content Placeholder 6">
            <a:extLst>
              <a:ext uri="{FF2B5EF4-FFF2-40B4-BE49-F238E27FC236}">
                <a16:creationId xmlns:a16="http://schemas.microsoft.com/office/drawing/2014/main" id="{AE9BDEBE-0332-43B3-8B0A-C625CADE4846}"/>
              </a:ext>
            </a:extLst>
          </p:cNvPr>
          <p:cNvPicPr>
            <a:picLocks noGrp="1" noChangeAspect="1"/>
          </p:cNvPicPr>
          <p:nvPr>
            <p:ph idx="1"/>
          </p:nvPr>
        </p:nvPicPr>
        <p:blipFill>
          <a:blip r:embed="rId2"/>
          <a:stretch>
            <a:fillRect/>
          </a:stretch>
        </p:blipFill>
        <p:spPr>
          <a:xfrm>
            <a:off x="305590" y="1885430"/>
            <a:ext cx="3172268" cy="4473167"/>
          </a:xfrm>
        </p:spPr>
      </p:pic>
      <p:pic>
        <p:nvPicPr>
          <p:cNvPr id="9" name="Picture 8">
            <a:extLst>
              <a:ext uri="{FF2B5EF4-FFF2-40B4-BE49-F238E27FC236}">
                <a16:creationId xmlns:a16="http://schemas.microsoft.com/office/drawing/2014/main" id="{A3506651-8F7E-4A84-9F96-EC38326A48BA}"/>
              </a:ext>
            </a:extLst>
          </p:cNvPr>
          <p:cNvPicPr>
            <a:picLocks noChangeAspect="1"/>
          </p:cNvPicPr>
          <p:nvPr/>
        </p:nvPicPr>
        <p:blipFill>
          <a:blip r:embed="rId3"/>
          <a:stretch>
            <a:fillRect/>
          </a:stretch>
        </p:blipFill>
        <p:spPr>
          <a:xfrm>
            <a:off x="8714142" y="1885430"/>
            <a:ext cx="3172268" cy="4473167"/>
          </a:xfrm>
          <a:prstGeom prst="rect">
            <a:avLst/>
          </a:prstGeom>
        </p:spPr>
      </p:pic>
      <p:sp>
        <p:nvSpPr>
          <p:cNvPr id="10" name="Rectangle 9">
            <a:extLst>
              <a:ext uri="{FF2B5EF4-FFF2-40B4-BE49-F238E27FC236}">
                <a16:creationId xmlns:a16="http://schemas.microsoft.com/office/drawing/2014/main" id="{11F22666-E60E-4587-991D-35035821F2FA}"/>
              </a:ext>
            </a:extLst>
          </p:cNvPr>
          <p:cNvSpPr/>
          <p:nvPr/>
        </p:nvSpPr>
        <p:spPr>
          <a:xfrm>
            <a:off x="3644348" y="1885430"/>
            <a:ext cx="4903304" cy="4218784"/>
          </a:xfrm>
          <a:prstGeom prst="rect">
            <a:avLst/>
          </a:prstGeom>
        </p:spPr>
        <p:txBody>
          <a:bodyPr wrap="square">
            <a:spAutoFit/>
          </a:bodyPr>
          <a:lstStyle/>
          <a:p>
            <a:pPr marL="342900" lvl="0" indent="-342900" algn="just">
              <a:lnSpc>
                <a:spcPct val="107000"/>
              </a:lnSpc>
              <a:spcBef>
                <a:spcPts val="600"/>
              </a:spcBef>
              <a:spcAft>
                <a:spcPts val="600"/>
              </a:spcAft>
              <a:buFont typeface="+mj-lt"/>
              <a:buAutoNum type="arabicPeriod"/>
            </a:pPr>
            <a:r>
              <a:rPr lang="en-IN" sz="28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Population data is downloaded from </a:t>
            </a:r>
            <a:r>
              <a:rPr lang="en-IN" sz="2800" u="sng" dirty="0">
                <a:solidFill>
                  <a:srgbClr val="00B0F0"/>
                </a:solidFill>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www.globalmediainsight.com</a:t>
            </a:r>
            <a:r>
              <a:rPr lang="en-IN" sz="28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gives population statistics of various nationalities (Expat) in UAE and used to understand the type of target customers and their choice and preferences.</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273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6E94-E54D-40A3-96D8-F427804070DD}"/>
              </a:ext>
            </a:extLst>
          </p:cNvPr>
          <p:cNvSpPr>
            <a:spLocks noGrp="1"/>
          </p:cNvSpPr>
          <p:nvPr>
            <p:ph type="title"/>
          </p:nvPr>
        </p:nvSpPr>
        <p:spPr>
          <a:xfrm>
            <a:off x="913795" y="609600"/>
            <a:ext cx="10353762" cy="874643"/>
          </a:xfrm>
        </p:spPr>
        <p:txBody>
          <a:bodyPr>
            <a:normAutofit fontScale="90000"/>
          </a:bodyPr>
          <a:lstStyle/>
          <a:p>
            <a:pPr algn="l"/>
            <a:r>
              <a:rPr lang="en-IN" sz="2700" dirty="0">
                <a:solidFill>
                  <a:srgbClr val="00B0F0"/>
                </a:solidFill>
                <a:effectLst/>
              </a:rPr>
              <a:t>Cities data is downloaded from </a:t>
            </a:r>
            <a:r>
              <a:rPr lang="en-IN" sz="2700" u="sng" dirty="0">
                <a:solidFill>
                  <a:srgbClr val="00B0F0"/>
                </a:solidFill>
                <a:effectLst/>
                <a:hlinkClick r:id="rId2">
                  <a:extLst>
                    <a:ext uri="{A12FA001-AC4F-418D-AE19-62706E023703}">
                      <ahyp:hlinkClr xmlns:ahyp="http://schemas.microsoft.com/office/drawing/2018/hyperlinkcolor" val="tx"/>
                    </a:ext>
                  </a:extLst>
                </a:hlinkClick>
              </a:rPr>
              <a:t>https://en.wikipedia.org</a:t>
            </a:r>
            <a:r>
              <a:rPr lang="en-IN" sz="2700" dirty="0">
                <a:solidFill>
                  <a:srgbClr val="00B0F0"/>
                </a:solidFill>
                <a:effectLst/>
              </a:rPr>
              <a:t>  consists of 4 fields “city, latitude, longitude and Emirates” it is in used to select which city can be a better choice.</a:t>
            </a:r>
            <a:br>
              <a:rPr lang="en-IN" sz="2200" dirty="0">
                <a:effectLst/>
              </a:rPr>
            </a:br>
            <a:endParaRPr lang="en-IN" sz="2200" dirty="0"/>
          </a:p>
        </p:txBody>
      </p:sp>
      <p:pic>
        <p:nvPicPr>
          <p:cNvPr id="5" name="Content Placeholder 4" descr="Table&#10;&#10;Description automatically generated">
            <a:extLst>
              <a:ext uri="{FF2B5EF4-FFF2-40B4-BE49-F238E27FC236}">
                <a16:creationId xmlns:a16="http://schemas.microsoft.com/office/drawing/2014/main" id="{F1812140-18D5-4EA0-B3D8-A1F646C91150}"/>
              </a:ext>
            </a:extLst>
          </p:cNvPr>
          <p:cNvPicPr>
            <a:picLocks noGrp="1" noChangeAspect="1"/>
          </p:cNvPicPr>
          <p:nvPr>
            <p:ph idx="1"/>
          </p:nvPr>
        </p:nvPicPr>
        <p:blipFill>
          <a:blip r:embed="rId3"/>
          <a:stretch>
            <a:fillRect/>
          </a:stretch>
        </p:blipFill>
        <p:spPr>
          <a:xfrm>
            <a:off x="346262" y="1657103"/>
            <a:ext cx="11442464" cy="4698230"/>
          </a:xfrm>
        </p:spPr>
      </p:pic>
    </p:spTree>
    <p:extLst>
      <p:ext uri="{BB962C8B-B14F-4D97-AF65-F5344CB8AC3E}">
        <p14:creationId xmlns:p14="http://schemas.microsoft.com/office/powerpoint/2010/main" val="129533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3D32-DCAA-4243-93D5-ED35E7563693}"/>
              </a:ext>
            </a:extLst>
          </p:cNvPr>
          <p:cNvSpPr>
            <a:spLocks noGrp="1"/>
          </p:cNvSpPr>
          <p:nvPr>
            <p:ph type="title"/>
          </p:nvPr>
        </p:nvSpPr>
        <p:spPr>
          <a:xfrm>
            <a:off x="913795" y="649356"/>
            <a:ext cx="10353762" cy="1257300"/>
          </a:xfrm>
        </p:spPr>
        <p:txBody>
          <a:bodyPr>
            <a:normAutofit fontScale="90000"/>
          </a:bodyPr>
          <a:lstStyle/>
          <a:p>
            <a:pPr algn="l"/>
            <a:r>
              <a:rPr lang="en-IN" sz="2700" b="1" dirty="0">
                <a:solidFill>
                  <a:srgbClr val="00B0F0"/>
                </a:solidFill>
                <a:effectLst/>
              </a:rPr>
              <a:t>Foursquare neighbourhood data is used to analyse neighbourhood cities, categories of businesses in neighbourhood, to understand density and competition in neighbouring locations, to select a better choice for business and city and where in city.</a:t>
            </a:r>
            <a:r>
              <a:rPr lang="en-IN" dirty="0">
                <a:effectLst/>
              </a:rPr>
              <a:t> </a:t>
            </a:r>
            <a:br>
              <a:rPr lang="en-IN" dirty="0">
                <a:effectLst/>
              </a:rPr>
            </a:br>
            <a:endParaRPr lang="en-IN" dirty="0"/>
          </a:p>
        </p:txBody>
      </p:sp>
      <p:pic>
        <p:nvPicPr>
          <p:cNvPr id="7" name="Content Placeholder 6">
            <a:extLst>
              <a:ext uri="{FF2B5EF4-FFF2-40B4-BE49-F238E27FC236}">
                <a16:creationId xmlns:a16="http://schemas.microsoft.com/office/drawing/2014/main" id="{177FE031-F74E-4B65-B490-A93101C6F86F}"/>
              </a:ext>
            </a:extLst>
          </p:cNvPr>
          <p:cNvPicPr>
            <a:picLocks noGrp="1" noChangeAspect="1"/>
          </p:cNvPicPr>
          <p:nvPr>
            <p:ph idx="1"/>
          </p:nvPr>
        </p:nvPicPr>
        <p:blipFill>
          <a:blip r:embed="rId2"/>
          <a:stretch>
            <a:fillRect/>
          </a:stretch>
        </p:blipFill>
        <p:spPr>
          <a:xfrm>
            <a:off x="1041009" y="1906656"/>
            <a:ext cx="9734843" cy="4564481"/>
          </a:xfrm>
        </p:spPr>
      </p:pic>
    </p:spTree>
    <p:extLst>
      <p:ext uri="{BB962C8B-B14F-4D97-AF65-F5344CB8AC3E}">
        <p14:creationId xmlns:p14="http://schemas.microsoft.com/office/powerpoint/2010/main" val="204255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38E9-3F12-44E2-B3FE-CA414111921A}"/>
              </a:ext>
            </a:extLst>
          </p:cNvPr>
          <p:cNvSpPr>
            <a:spLocks noGrp="1"/>
          </p:cNvSpPr>
          <p:nvPr>
            <p:ph type="title"/>
          </p:nvPr>
        </p:nvSpPr>
        <p:spPr>
          <a:xfrm>
            <a:off x="913795" y="609600"/>
            <a:ext cx="10353762" cy="457201"/>
          </a:xfrm>
        </p:spPr>
        <p:txBody>
          <a:bodyPr>
            <a:normAutofit fontScale="90000"/>
          </a:bodyPr>
          <a:lstStyle/>
          <a:p>
            <a:r>
              <a:rPr lang="en-IN" b="1" dirty="0">
                <a:solidFill>
                  <a:srgbClr val="FFC000"/>
                </a:solidFill>
                <a:effectLst/>
              </a:rPr>
              <a:t>Methodology</a:t>
            </a:r>
            <a:endParaRPr lang="en-IN" dirty="0">
              <a:solidFill>
                <a:srgbClr val="FFC000"/>
              </a:solidFill>
            </a:endParaRPr>
          </a:p>
        </p:txBody>
      </p:sp>
      <p:sp>
        <p:nvSpPr>
          <p:cNvPr id="3" name="Content Placeholder 2">
            <a:extLst>
              <a:ext uri="{FF2B5EF4-FFF2-40B4-BE49-F238E27FC236}">
                <a16:creationId xmlns:a16="http://schemas.microsoft.com/office/drawing/2014/main" id="{E97633F9-8152-4448-BC8E-660E493D2124}"/>
              </a:ext>
            </a:extLst>
          </p:cNvPr>
          <p:cNvSpPr>
            <a:spLocks noGrp="1"/>
          </p:cNvSpPr>
          <p:nvPr>
            <p:ph idx="1"/>
          </p:nvPr>
        </p:nvSpPr>
        <p:spPr>
          <a:xfrm>
            <a:off x="437322" y="1325217"/>
            <a:ext cx="11370365" cy="5102087"/>
          </a:xfrm>
        </p:spPr>
        <p:txBody>
          <a:bodyPr>
            <a:normAutofit/>
          </a:bodyPr>
          <a:lstStyle/>
          <a:p>
            <a:pPr lvl="0" algn="just"/>
            <a:endParaRPr lang="en-IN" dirty="0">
              <a:solidFill>
                <a:srgbClr val="00B0F0"/>
              </a:solidFill>
              <a:effectLst/>
            </a:endParaRPr>
          </a:p>
          <a:p>
            <a:pPr lvl="0" algn="just"/>
            <a:r>
              <a:rPr lang="en-IN" dirty="0">
                <a:solidFill>
                  <a:srgbClr val="00B0F0"/>
                </a:solidFill>
                <a:effectLst/>
              </a:rPr>
              <a:t>The Initial step was to understand type of customers and their preferences and choices. The next was to check on places and neighbourhoods was used to analyse neighbourhood cities, segmenting and clustering is performed using K-means to compare &amp; select a better choice for business and city and where in city. To identify </a:t>
            </a:r>
          </a:p>
          <a:p>
            <a:pPr lvl="0" algn="just"/>
            <a:r>
              <a:rPr lang="en-IN" dirty="0">
                <a:solidFill>
                  <a:srgbClr val="00B0F0"/>
                </a:solidFill>
                <a:effectLst/>
              </a:rPr>
              <a:t>Topmost common venues to identify most suitable business type among Food joint, café or restaurant.</a:t>
            </a:r>
          </a:p>
          <a:p>
            <a:pPr lvl="0" algn="just"/>
            <a:r>
              <a:rPr lang="en-IN" dirty="0">
                <a:solidFill>
                  <a:srgbClr val="00B0F0"/>
                </a:solidFill>
                <a:effectLst/>
              </a:rPr>
              <a:t>Their proximity to popular visiting /travel attractions for expats / travellers.</a:t>
            </a:r>
          </a:p>
          <a:p>
            <a:pPr algn="just"/>
            <a:r>
              <a:rPr lang="en-IN" dirty="0">
                <a:solidFill>
                  <a:srgbClr val="00B0F0"/>
                </a:solidFill>
                <a:effectLst/>
              </a:rPr>
              <a:t>Choose among Seven Emirates and then for a city in the selected Emirates.</a:t>
            </a:r>
            <a:endParaRPr lang="en-IN" dirty="0">
              <a:solidFill>
                <a:srgbClr val="00B0F0"/>
              </a:solidFill>
            </a:endParaRPr>
          </a:p>
        </p:txBody>
      </p:sp>
    </p:spTree>
    <p:extLst>
      <p:ext uri="{BB962C8B-B14F-4D97-AF65-F5344CB8AC3E}">
        <p14:creationId xmlns:p14="http://schemas.microsoft.com/office/powerpoint/2010/main" val="35415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{0A445445-3F22-47E2-ABCC-D427B89849F2}tf11665031_win32</Template>
  <TotalTime>100</TotalTime>
  <Words>1115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Nova</vt:lpstr>
      <vt:lpstr>Arial Nova Light</vt:lpstr>
      <vt:lpstr>Calibri</vt:lpstr>
      <vt:lpstr>Lucida Handwriting</vt:lpstr>
      <vt:lpstr>Times New Roman</vt:lpstr>
      <vt:lpstr>Wingdings 2</vt:lpstr>
      <vt:lpstr>SlateVTI</vt:lpstr>
      <vt:lpstr>The Battle of the Neighbourhoods</vt:lpstr>
      <vt:lpstr>Process Flow</vt:lpstr>
      <vt:lpstr>Introduction </vt:lpstr>
      <vt:lpstr>Background</vt:lpstr>
      <vt:lpstr>Target Audience</vt:lpstr>
      <vt:lpstr>Data</vt:lpstr>
      <vt:lpstr>Cities data is downloaded from https://en.wikipedia.org  consists of 4 fields “city, latitude, longitude and Emirates” it is in used to select which city can be a better choice. </vt:lpstr>
      <vt:lpstr>Foursquare neighbourhood data is used to analyse neighbourhood cities, categories of businesses in neighbourhood, to understand density and competition in neighbouring locations, to select a better choice for business and city and where in city.  </vt:lpstr>
      <vt:lpstr>Methodology</vt:lpstr>
      <vt:lpstr>Results cum Discussion</vt:lpstr>
      <vt:lpstr>The last and final choice food joint, café or restaurant, this also is very clear from Topmost common venues result as Café / Coffee Shop.</vt:lpstr>
      <vt:lpstr>Conclusion</vt:lpstr>
      <vt:lpstr>Data sources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dc:title>
  <dc:creator>Ajay Saxena</dc:creator>
  <cp:lastModifiedBy>Ajay Saxena</cp:lastModifiedBy>
  <cp:revision>8</cp:revision>
  <dcterms:created xsi:type="dcterms:W3CDTF">2021-07-10T15:30:46Z</dcterms:created>
  <dcterms:modified xsi:type="dcterms:W3CDTF">2021-07-10T17:10:48Z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