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9" r:id="rId4"/>
    <p:sldId id="277" r:id="rId5"/>
    <p:sldId id="264" r:id="rId6"/>
    <p:sldId id="263" r:id="rId7"/>
    <p:sldId id="261" r:id="rId8"/>
    <p:sldId id="278" r:id="rId9"/>
    <p:sldId id="279" r:id="rId10"/>
    <p:sldId id="280" r:id="rId11"/>
    <p:sldId id="281" r:id="rId12"/>
    <p:sldId id="275" r:id="rId13"/>
    <p:sldId id="276" r:id="rId14"/>
    <p:sldId id="271" r:id="rId15"/>
    <p:sldId id="274" r:id="rId16"/>
    <p:sldId id="282" r:id="rId17"/>
    <p:sldId id="283" r:id="rId18"/>
    <p:sldId id="265" r:id="rId19"/>
    <p:sldId id="268" r:id="rId20"/>
    <p:sldId id="267" r:id="rId21"/>
    <p:sldId id="284" r:id="rId22"/>
    <p:sldId id="26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2652" autoAdjust="0"/>
  </p:normalViewPr>
  <p:slideViewPr>
    <p:cSldViewPr>
      <p:cViewPr varScale="1">
        <p:scale>
          <a:sx n="67" d="100"/>
          <a:sy n="67" d="100"/>
        </p:scale>
        <p:origin x="-1476" y="-108"/>
      </p:cViewPr>
      <p:guideLst>
        <p:guide orient="horz" pos="2160"/>
        <p:guide pos="2880"/>
      </p:guideLst>
    </p:cSldViewPr>
  </p:slideViewPr>
  <p:outlineViewPr>
    <p:cViewPr>
      <p:scale>
        <a:sx n="33" d="100"/>
        <a:sy n="33" d="100"/>
      </p:scale>
      <p:origin x="0" y="842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fld id="{1496E4BC-AB59-4FEC-ADBE-E912B35AEA18}" type="datetimeFigureOut">
              <a:rPr lang="en-US" smtClean="0"/>
              <a:pPr>
                <a:defRPr/>
              </a:pPr>
              <a:t>5/10/2014</a:t>
            </a:fld>
            <a:endParaRPr lang="en-US"/>
          </a:p>
        </p:txBody>
      </p:sp>
      <p:sp>
        <p:nvSpPr>
          <p:cNvPr id="2" name="Footer Placeholder 1"/>
          <p:cNvSpPr>
            <a:spLocks noGrp="1"/>
          </p:cNvSpPr>
          <p:nvPr>
            <p:ph type="ftr" sz="quarter" idx="11"/>
          </p:nvPr>
        </p:nvSpPr>
        <p:spPr/>
        <p:txBody>
          <a:bodyPr/>
          <a:lstStyle/>
          <a:p>
            <a:pPr>
              <a:defRPr/>
            </a:pPr>
            <a:endParaRPr lang="en-US"/>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7F5DBE2D-BAD0-47EB-B9BB-05ED13F6A5E1}" type="slidenum">
              <a:rPr lang="en-US" smtClean="0"/>
              <a:pPr>
                <a:defRPr/>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C57A2E0-1F56-4DBA-9068-CCC17F62BE63}" type="datetimeFigureOut">
              <a:rPr lang="en-US" smtClean="0"/>
              <a:pPr>
                <a:defRPr/>
              </a:pPr>
              <a:t>5/10/2014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9F3983-FE4C-406B-B7B8-B54F2BCBE40A}" type="slidenum">
              <a:rPr lang="en-US" smtClean="0"/>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7B0DE12-0C32-4E48-8C01-25BC8D24269B}" type="datetimeFigureOut">
              <a:rPr lang="en-US" smtClean="0"/>
              <a:pPr>
                <a:defRPr/>
              </a:pPr>
              <a:t>5/10/2014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6EAD7A-6BFB-4933-8BED-31F7EF6BEC8F}" type="slidenum">
              <a:rPr lang="en-US" smtClean="0"/>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fld id="{F38EA5E9-7441-48E8-B519-C95A5126ED1D}" type="datetimeFigureOut">
              <a:rPr lang="en-US" smtClean="0"/>
              <a:pPr>
                <a:defRPr/>
              </a:pPr>
              <a:t>5/10/2014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pPr>
              <a:defRPr/>
            </a:pPr>
            <a:endParaRPr lang="en-US"/>
          </a:p>
        </p:txBody>
      </p:sp>
      <p:sp>
        <p:nvSpPr>
          <p:cNvPr id="16" name="Slide Number Placeholder 15"/>
          <p:cNvSpPr>
            <a:spLocks noGrp="1"/>
          </p:cNvSpPr>
          <p:nvPr>
            <p:ph type="sldNum" sz="quarter" idx="12"/>
          </p:nvPr>
        </p:nvSpPr>
        <p:spPr>
          <a:xfrm>
            <a:off x="8229600" y="6473952"/>
            <a:ext cx="758952" cy="246888"/>
          </a:xfrm>
        </p:spPr>
        <p:txBody>
          <a:bodyPr/>
          <a:lstStyle/>
          <a:p>
            <a:pPr>
              <a:defRPr/>
            </a:pPr>
            <a:fld id="{21B29588-C35B-4240-948C-4083BDE0AF39}" type="slidenum">
              <a:rPr lang="en-US" smtClean="0"/>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fld id="{EABA60C5-E5BC-4732-B171-D9A9CBF62ACD}" type="datetimeFigureOut">
              <a:rPr lang="en-US" smtClean="0"/>
              <a:pPr>
                <a:defRPr/>
              </a:pPr>
              <a:t>5/10/2014</a:t>
            </a:fld>
            <a:endParaRPr lang="en-US"/>
          </a:p>
        </p:txBody>
      </p:sp>
      <p:sp>
        <p:nvSpPr>
          <p:cNvPr id="11" name="Footer Placeholder 10"/>
          <p:cNvSpPr>
            <a:spLocks noGrp="1"/>
          </p:cNvSpPr>
          <p:nvPr>
            <p:ph type="ftr" sz="quarter" idx="11"/>
          </p:nvPr>
        </p:nvSpPr>
        <p:spPr/>
        <p:txBody>
          <a:bodyPr/>
          <a:lstStyle/>
          <a:p>
            <a:pPr>
              <a:defRPr/>
            </a:pPr>
            <a:endParaRPr lang="en-US"/>
          </a:p>
        </p:txBody>
      </p:sp>
      <p:sp>
        <p:nvSpPr>
          <p:cNvPr id="16" name="Slide Number Placeholder 15"/>
          <p:cNvSpPr>
            <a:spLocks noGrp="1"/>
          </p:cNvSpPr>
          <p:nvPr>
            <p:ph type="sldNum" sz="quarter" idx="12"/>
          </p:nvPr>
        </p:nvSpPr>
        <p:spPr/>
        <p:txBody>
          <a:bodyPr/>
          <a:lstStyle/>
          <a:p>
            <a:pPr>
              <a:defRPr/>
            </a:pPr>
            <a:fld id="{5825A83C-15D9-495F-AF2E-D0C4524E55A8}" type="slidenum">
              <a:rPr lang="en-US" smtClean="0"/>
              <a:pPr>
                <a:defRPr/>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fld id="{687A1080-538B-4A86-AED5-A41102B8CDE1}" type="datetimeFigureOut">
              <a:rPr lang="en-US" smtClean="0"/>
              <a:pPr>
                <a:defRPr/>
              </a:pPr>
              <a:t>5/10/2014</a:t>
            </a:fld>
            <a:endParaRPr lang="en-US"/>
          </a:p>
        </p:txBody>
      </p:sp>
      <p:sp>
        <p:nvSpPr>
          <p:cNvPr id="10" name="Footer Placeholder 9"/>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FE27349C-2A73-425F-9F42-5F7449C4EA3A}" type="slidenum">
              <a:rPr lang="en-US" smtClean="0"/>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fld id="{3D32C8D1-F1A8-46AF-A6F2-EC2D752EA971}" type="datetimeFigureOut">
              <a:rPr lang="en-US" smtClean="0"/>
              <a:pPr>
                <a:defRPr/>
              </a:pPr>
              <a:t>5/10/2014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229600" y="6477000"/>
            <a:ext cx="762000" cy="246888"/>
          </a:xfrm>
        </p:spPr>
        <p:txBody>
          <a:bodyPr/>
          <a:lstStyle/>
          <a:p>
            <a:pPr>
              <a:defRPr/>
            </a:pPr>
            <a:fld id="{617C94CA-7D04-4DD5-8BF8-CA6F2E5D3835}" type="slidenum">
              <a:rPr lang="en-US" smtClean="0"/>
              <a:pPr>
                <a:defRPr/>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fld id="{B5422CF4-402C-4593-9A9C-F2643A3F94D5}" type="datetimeFigureOut">
              <a:rPr lang="en-US" smtClean="0"/>
              <a:pPr>
                <a:defRPr/>
              </a:pPr>
              <a:t>5/10/2014</a:t>
            </a:fld>
            <a:endParaRPr lang="en-US"/>
          </a:p>
        </p:txBody>
      </p:sp>
      <p:sp>
        <p:nvSpPr>
          <p:cNvPr id="21" name="Footer Placeholder 20"/>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C74381-8ECF-49ED-92DB-310CF01DFF2A}" type="slidenum">
              <a:rPr lang="en-US" smtClean="0"/>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CAE8F39-CA5A-4092-A2D3-01DA4FED0446}" type="datetimeFigureOut">
              <a:rPr lang="en-US" smtClean="0"/>
              <a:pPr>
                <a:defRPr/>
              </a:pPr>
              <a:t>5/10/2014</a:t>
            </a:fld>
            <a:endParaRPr lang="en-US"/>
          </a:p>
        </p:txBody>
      </p:sp>
      <p:sp>
        <p:nvSpPr>
          <p:cNvPr id="24" name="Footer Placeholder 23"/>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A0092C-90FD-43E9-A3D0-C160C540F8A6}" type="slidenum">
              <a:rPr lang="en-US" smtClean="0"/>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fld id="{479946B7-1352-474E-8BB1-EFFAEAAD655A}" type="datetimeFigureOut">
              <a:rPr lang="en-US" smtClean="0"/>
              <a:pPr>
                <a:defRPr/>
              </a:pPr>
              <a:t>5/10/2014</a:t>
            </a:fld>
            <a:endParaRPr lang="en-US"/>
          </a:p>
        </p:txBody>
      </p:sp>
      <p:sp>
        <p:nvSpPr>
          <p:cNvPr id="29" name="Footer Placeholder 28"/>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9A9586-5C6A-4E31-A6DB-5B9333F1F537}" type="slidenum">
              <a:rPr lang="en-US" smtClean="0"/>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fld id="{5B79E096-24E3-4782-813F-F790B23A3ED8}" type="datetimeFigureOut">
              <a:rPr lang="en-US" smtClean="0"/>
              <a:pPr>
                <a:defRPr/>
              </a:pPr>
              <a:t>5/10/2014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8E5403BA-5DA0-42FA-8184-E6C09CC221F9}" type="slidenum">
              <a:rPr lang="en-US" smtClean="0"/>
              <a:pPr>
                <a:defRPr/>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6F2716C3-3ABD-48D6-B336-245D0AE92F5A}" type="datetimeFigureOut">
              <a:rPr lang="en-US" smtClean="0"/>
              <a:pPr>
                <a:defRPr/>
              </a:pPr>
              <a:t>5/10/2014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551E2BF7-B591-45C7-9E2C-7B6E83891528}" type="slidenum">
              <a:rPr lang="en-US" smtClean="0"/>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wipe dir="r"/>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eprojet.com/" TargetMode="External"/><Relationship Id="rId2" Type="http://schemas.openxmlformats.org/officeDocument/2006/relationships/hyperlink" Target="http://www.sourcecodeworld.com/" TargetMode="External"/><Relationship Id="rId1" Type="http://schemas.openxmlformats.org/officeDocument/2006/relationships/slideLayout" Target="../slideLayouts/slideLayout2.xml"/><Relationship Id="rId5" Type="http://schemas.openxmlformats.org/officeDocument/2006/relationships/hyperlink" Target="http://www.javaforbegineers.com/" TargetMode="External"/><Relationship Id="rId4" Type="http://schemas.openxmlformats.org/officeDocument/2006/relationships/hyperlink" Target="http://www.roseindia.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pic>
        <p:nvPicPr>
          <p:cNvPr id="5" name="Picture 4" descr="43_1024.jpg"/>
          <p:cNvPicPr>
            <a:picLocks noChangeAspect="1"/>
          </p:cNvPicPr>
          <p:nvPr/>
        </p:nvPicPr>
        <p:blipFill>
          <a:blip r:embed="rId2"/>
          <a:stretch>
            <a:fillRect/>
          </a:stretch>
        </p:blipFill>
        <p:spPr>
          <a:xfrm>
            <a:off x="0" y="0"/>
            <a:ext cx="9144000" cy="7143776"/>
          </a:xfrm>
          <a:prstGeom prst="rect">
            <a:avLst/>
          </a:prstGeom>
        </p:spPr>
      </p:pic>
      <p:sp>
        <p:nvSpPr>
          <p:cNvPr id="6" name="TextBox 5"/>
          <p:cNvSpPr txBox="1"/>
          <p:nvPr/>
        </p:nvSpPr>
        <p:spPr>
          <a:xfrm>
            <a:off x="2143108" y="642918"/>
            <a:ext cx="6429420" cy="1692771"/>
          </a:xfrm>
          <a:prstGeom prst="rect">
            <a:avLst/>
          </a:prstGeom>
          <a:noFill/>
        </p:spPr>
        <p:txBody>
          <a:bodyPr wrap="square" rtlCol="0">
            <a:spAutoFit/>
          </a:bodyPr>
          <a:lstStyle/>
          <a:p>
            <a:r>
              <a:rPr lang="en-US" sz="7200" dirty="0" smtClean="0">
                <a:solidFill>
                  <a:schemeClr val="accent1">
                    <a:lumMod val="20000"/>
                    <a:lumOff val="80000"/>
                  </a:schemeClr>
                </a:solidFill>
                <a:latin typeface="Agency FB" pitchFamily="34" charset="0"/>
                <a:cs typeface="MV Boli" pitchFamily="2"/>
              </a:rPr>
              <a:t>Smart-Pad</a:t>
            </a:r>
          </a:p>
          <a:p>
            <a:r>
              <a:rPr lang="en-US" sz="3200" dirty="0" smtClean="0">
                <a:solidFill>
                  <a:schemeClr val="accent1">
                    <a:lumMod val="20000"/>
                    <a:lumOff val="80000"/>
                  </a:schemeClr>
                </a:solidFill>
                <a:latin typeface="Agency FB" pitchFamily="34" charset="0"/>
                <a:cs typeface="MV Boli" pitchFamily="2"/>
              </a:rPr>
              <a:t>A MINOR PROJECT PRESENTATION</a:t>
            </a:r>
            <a:endParaRPr lang="en-US" sz="3200" dirty="0">
              <a:solidFill>
                <a:schemeClr val="accent1">
                  <a:lumMod val="20000"/>
                  <a:lumOff val="80000"/>
                </a:schemeClr>
              </a:solidFill>
              <a:latin typeface="Agency FB" pitchFamily="34" charset="0"/>
              <a:cs typeface="MV Boli" pitchFamily="2"/>
            </a:endParaRPr>
          </a:p>
        </p:txBody>
      </p:sp>
      <p:sp>
        <p:nvSpPr>
          <p:cNvPr id="7" name="TextBox 6"/>
          <p:cNvSpPr txBox="1"/>
          <p:nvPr/>
        </p:nvSpPr>
        <p:spPr>
          <a:xfrm>
            <a:off x="2428860" y="2928934"/>
            <a:ext cx="6500826" cy="3662541"/>
          </a:xfrm>
          <a:prstGeom prst="rect">
            <a:avLst/>
          </a:prstGeom>
          <a:noFill/>
        </p:spPr>
        <p:txBody>
          <a:bodyPr wrap="square" rtlCol="0">
            <a:spAutoFit/>
          </a:bodyPr>
          <a:lstStyle/>
          <a:p>
            <a:r>
              <a:rPr lang="en-US" sz="2800" b="1" u="sng" dirty="0" smtClean="0">
                <a:solidFill>
                  <a:schemeClr val="bg1"/>
                </a:solidFill>
                <a:latin typeface="OCR A Extended" pitchFamily="50" charset="0"/>
              </a:rPr>
              <a:t>Created By</a:t>
            </a:r>
            <a:r>
              <a:rPr lang="en-US" sz="2800" dirty="0" smtClean="0">
                <a:solidFill>
                  <a:schemeClr val="bg1"/>
                </a:solidFill>
                <a:latin typeface="OCR A Extended" pitchFamily="50" charset="0"/>
              </a:rPr>
              <a:t> :</a:t>
            </a:r>
          </a:p>
          <a:p>
            <a:endParaRPr lang="en-US" sz="2800" b="1" dirty="0" smtClean="0">
              <a:solidFill>
                <a:schemeClr val="bg1"/>
              </a:solidFill>
              <a:latin typeface="OCR A Extended" pitchFamily="50" charset="0"/>
            </a:endParaRPr>
          </a:p>
          <a:p>
            <a:r>
              <a:rPr lang="en-US" sz="2800" b="1" dirty="0" smtClean="0">
                <a:solidFill>
                  <a:schemeClr val="bg1"/>
                </a:solidFill>
                <a:latin typeface="OCR A Extended" pitchFamily="50" charset="0"/>
              </a:rPr>
              <a:t>RUCHI SAXENA</a:t>
            </a:r>
          </a:p>
          <a:p>
            <a:r>
              <a:rPr lang="en-US" sz="2800" b="1" dirty="0" smtClean="0">
                <a:solidFill>
                  <a:schemeClr val="bg1"/>
                </a:solidFill>
                <a:latin typeface="OCR A Extended" pitchFamily="50" charset="0"/>
              </a:rPr>
              <a:t>SHIVANGI GUPTA</a:t>
            </a:r>
          </a:p>
          <a:p>
            <a:r>
              <a:rPr lang="en-US" sz="2800" b="1" dirty="0" smtClean="0">
                <a:solidFill>
                  <a:schemeClr val="bg1"/>
                </a:solidFill>
                <a:latin typeface="OCR A Extended" pitchFamily="50" charset="0"/>
              </a:rPr>
              <a:t>PUJA KUMARI</a:t>
            </a:r>
          </a:p>
          <a:p>
            <a:r>
              <a:rPr lang="en-US" sz="2800" b="1" dirty="0" smtClean="0">
                <a:solidFill>
                  <a:schemeClr val="bg1"/>
                </a:solidFill>
                <a:latin typeface="OCR A Extended" pitchFamily="50" charset="0"/>
              </a:rPr>
              <a:t>SWAMINI BHATT</a:t>
            </a:r>
          </a:p>
          <a:p>
            <a:r>
              <a:rPr lang="en-US" sz="2800" b="1" dirty="0" smtClean="0">
                <a:solidFill>
                  <a:schemeClr val="bg1"/>
                </a:solidFill>
                <a:latin typeface="OCR A Extended" pitchFamily="50" charset="0"/>
              </a:rPr>
              <a:t>KHUSHBOO BANSAL</a:t>
            </a:r>
          </a:p>
          <a:p>
            <a:endParaRPr lang="en-US" dirty="0" smtClean="0">
              <a:latin typeface="OCR A Extended" pitchFamily="50" charset="0"/>
            </a:endParaRPr>
          </a:p>
          <a:p>
            <a:endParaRPr lang="en-US" dirty="0" smtClean="0">
              <a:latin typeface="OCR A Extended" pitchFamily="50"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2.5"/>
                                          </p:val>
                                        </p:tav>
                                        <p:tav tm="100000">
                                          <p:val>
                                            <p:strVal val="#ppt_w"/>
                                          </p:val>
                                        </p:tav>
                                      </p:tavLst>
                                    </p:anim>
                                    <p:anim calcmode="lin" valueType="num">
                                      <p:cBhvr>
                                        <p:cTn id="8" dur="500" fill="hold"/>
                                        <p:tgtEl>
                                          <p:spTgt spid="6"/>
                                        </p:tgtEl>
                                        <p:attrNameLst>
                                          <p:attrName>ppt_h</p:attrName>
                                        </p:attrNameLst>
                                      </p:cBhvr>
                                      <p:tavLst>
                                        <p:tav tm="0">
                                          <p:val>
                                            <p:strVal val="#ppt_h*0.01"/>
                                          </p:val>
                                        </p:tav>
                                        <p:tav tm="100000">
                                          <p:val>
                                            <p:strVal val="#ppt_h"/>
                                          </p:val>
                                        </p:tav>
                                      </p:tavLst>
                                    </p:anim>
                                    <p:anim calcmode="lin" valueType="num">
                                      <p:cBhvr>
                                        <p:cTn id="9" dur="500" fill="hold"/>
                                        <p:tgtEl>
                                          <p:spTgt spid="6"/>
                                        </p:tgtEl>
                                        <p:attrNameLst>
                                          <p:attrName>ppt_x</p:attrName>
                                        </p:attrNameLst>
                                      </p:cBhvr>
                                      <p:tavLst>
                                        <p:tav tm="0">
                                          <p:val>
                                            <p:strVal val="#ppt_x"/>
                                          </p:val>
                                        </p:tav>
                                        <p:tav tm="100000">
                                          <p:val>
                                            <p:strVal val="#ppt_x"/>
                                          </p:val>
                                        </p:tav>
                                      </p:tavLst>
                                    </p:anim>
                                    <p:anim calcmode="lin" valueType="num">
                                      <p:cBhvr>
                                        <p:cTn id="10" dur="500" fill="hold"/>
                                        <p:tgtEl>
                                          <p:spTgt spid="6"/>
                                        </p:tgtEl>
                                        <p:attrNameLst>
                                          <p:attrName>ppt_y</p:attrName>
                                        </p:attrNameLst>
                                      </p:cBhvr>
                                      <p:tavLst>
                                        <p:tav tm="0">
                                          <p:val>
                                            <p:strVal val="#ppt_h+1"/>
                                          </p:val>
                                        </p:tav>
                                        <p:tav tm="100000">
                                          <p:val>
                                            <p:strVal val="#ppt_y"/>
                                          </p:val>
                                        </p:tav>
                                      </p:tavLst>
                                    </p:anim>
                                    <p:animEffect transition="in" filter="fade">
                                      <p:cBhvr>
                                        <p:cTn id="11" dur="500"/>
                                        <p:tgtEl>
                                          <p:spTgt spid="6"/>
                                        </p:tgtEl>
                                      </p:cBhvr>
                                    </p:animEffect>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1000" fill="hold"/>
                                        <p:tgtEl>
                                          <p:spTgt spid="7"/>
                                        </p:tgtEl>
                                        <p:attrNameLst>
                                          <p:attrName>ppt_y</p:attrName>
                                        </p:attrNameLst>
                                      </p:cBhvr>
                                      <p:tavLst>
                                        <p:tav tm="0">
                                          <p:val>
                                            <p:strVal val="#ppt_y"/>
                                          </p:val>
                                        </p:tav>
                                        <p:tav tm="100000">
                                          <p:val>
                                            <p:strVal val="#ppt_y"/>
                                          </p:val>
                                        </p:tav>
                                      </p:tavLst>
                                    </p:anim>
                                    <p:anim calcmode="lin" valueType="num">
                                      <p:cBhvr>
                                        <p:cTn id="17"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10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571480"/>
            <a:ext cx="8429652" cy="5286412"/>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4929190" cy="638922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42910" y="1500174"/>
            <a:ext cx="7572428" cy="535782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3786150" y="0"/>
            <a:ext cx="5357850" cy="6429396"/>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929718" cy="1000132"/>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6</a:t>
            </a:r>
            <a:r>
              <a:rPr lang="en-US" dirty="0" smtClean="0">
                <a:solidFill>
                  <a:srgbClr val="C00000"/>
                </a:solidFill>
              </a:rPr>
              <a:t>. NONFUNCTIONAL REQUIREMENTS</a:t>
            </a:r>
            <a:r>
              <a:rPr lang="en-US" b="1" dirty="0" smtClean="0">
                <a:solidFill>
                  <a:srgbClr val="C00000"/>
                </a:solidFill>
              </a:rPr>
              <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0" y="1142984"/>
            <a:ext cx="8991600" cy="5357850"/>
          </a:xfrm>
        </p:spPr>
        <p:txBody>
          <a:bodyPr>
            <a:noAutofit/>
          </a:bodyPr>
          <a:lstStyle/>
          <a:p>
            <a:r>
              <a:rPr lang="en-US" sz="2200" b="1" dirty="0" smtClean="0">
                <a:solidFill>
                  <a:srgbClr val="C00000"/>
                </a:solidFill>
              </a:rPr>
              <a:t>Quality Requirements:  </a:t>
            </a:r>
            <a:r>
              <a:rPr lang="en-US" sz="2200" dirty="0" smtClean="0">
                <a:solidFill>
                  <a:schemeClr val="tx1"/>
                </a:solidFill>
              </a:rPr>
              <a:t>The application has maintained good search options which generate accurate information.</a:t>
            </a:r>
          </a:p>
          <a:p>
            <a:r>
              <a:rPr lang="en-US" sz="2200" b="1" dirty="0" smtClean="0">
                <a:solidFill>
                  <a:srgbClr val="C00000"/>
                </a:solidFill>
              </a:rPr>
              <a:t>Usability</a:t>
            </a:r>
            <a:r>
              <a:rPr lang="en-US" sz="2200" b="1" dirty="0" smtClean="0">
                <a:solidFill>
                  <a:schemeClr val="tx1"/>
                </a:solidFill>
              </a:rPr>
              <a:t>: </a:t>
            </a:r>
            <a:r>
              <a:rPr lang="en-US" sz="2200" dirty="0" smtClean="0">
                <a:solidFill>
                  <a:schemeClr val="tx1"/>
                </a:solidFill>
              </a:rPr>
              <a:t>Once the application is developed it can be used for different search purposes. And all the users use the system according to their requirements</a:t>
            </a:r>
            <a:r>
              <a:rPr lang="en-US" sz="2200" dirty="0" smtClean="0"/>
              <a:t>. </a:t>
            </a:r>
          </a:p>
          <a:p>
            <a:r>
              <a:rPr lang="en-US" sz="2200" b="1" dirty="0" smtClean="0">
                <a:solidFill>
                  <a:srgbClr val="C00000"/>
                </a:solidFill>
              </a:rPr>
              <a:t>Security</a:t>
            </a:r>
            <a:r>
              <a:rPr lang="en-US" sz="2200" b="1" dirty="0" smtClean="0">
                <a:solidFill>
                  <a:schemeClr val="tx1"/>
                </a:solidFill>
              </a:rPr>
              <a:t>: </a:t>
            </a:r>
            <a:r>
              <a:rPr lang="en-US" sz="2200" dirty="0" smtClean="0">
                <a:solidFill>
                  <a:schemeClr val="tx1"/>
                </a:solidFill>
              </a:rPr>
              <a:t>The application is available for all users who are registered with us. for this user has to provide accurate details.</a:t>
            </a:r>
          </a:p>
          <a:p>
            <a:r>
              <a:rPr lang="en-US" sz="2200" b="1" dirty="0" smtClean="0">
                <a:solidFill>
                  <a:schemeClr val="tx1"/>
                </a:solidFill>
              </a:rPr>
              <a:t> </a:t>
            </a:r>
            <a:r>
              <a:rPr lang="en-US" sz="2200" b="1" dirty="0" err="1" smtClean="0">
                <a:solidFill>
                  <a:srgbClr val="C00000"/>
                </a:solidFill>
              </a:rPr>
              <a:t>Supportability</a:t>
            </a:r>
            <a:r>
              <a:rPr lang="en-US" sz="2200" b="1" i="1" dirty="0" err="1" smtClean="0">
                <a:solidFill>
                  <a:schemeClr val="tx1"/>
                </a:solidFill>
              </a:rPr>
              <a:t>:</a:t>
            </a:r>
            <a:r>
              <a:rPr lang="en-US" sz="2200" dirty="0" err="1" smtClean="0">
                <a:solidFill>
                  <a:schemeClr val="tx1"/>
                </a:solidFill>
              </a:rPr>
              <a:t>The</a:t>
            </a:r>
            <a:r>
              <a:rPr lang="en-US" sz="2200" dirty="0" smtClean="0">
                <a:solidFill>
                  <a:schemeClr val="tx1"/>
                </a:solidFill>
              </a:rPr>
              <a:t> application is more supportable. It allows modifying without causing any high level architecture changes. These changes can be done managerial people.</a:t>
            </a:r>
          </a:p>
          <a:p>
            <a:r>
              <a:rPr lang="en-US" sz="2200" b="1" dirty="0" smtClean="0">
                <a:solidFill>
                  <a:srgbClr val="C00000"/>
                </a:solidFill>
              </a:rPr>
              <a:t>Scalability</a:t>
            </a:r>
            <a:r>
              <a:rPr lang="en-US" sz="2200" b="1" dirty="0" smtClean="0">
                <a:solidFill>
                  <a:schemeClr val="tx1"/>
                </a:solidFill>
              </a:rPr>
              <a:t>:  </a:t>
            </a:r>
            <a:r>
              <a:rPr lang="en-US" sz="2200" dirty="0" smtClean="0">
                <a:solidFill>
                  <a:schemeClr val="tx1"/>
                </a:solidFill>
              </a:rPr>
              <a:t>The application is more scalable. It can be use full for different search purposes and can be used for different people.</a:t>
            </a:r>
            <a:br>
              <a:rPr lang="en-US" sz="2200" dirty="0" smtClean="0">
                <a:solidFill>
                  <a:schemeClr val="tx1"/>
                </a:solidFill>
              </a:rPr>
            </a:br>
            <a:endParaRPr lang="en-US" sz="22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480"/>
            <a:ext cx="8686800" cy="1214446"/>
          </a:xfrm>
        </p:spPr>
        <p:txBody>
          <a:bodyPr>
            <a:normAutofit fontScale="90000"/>
          </a:bodyPr>
          <a:lstStyle/>
          <a:p>
            <a:pPr lvl="0"/>
            <a:r>
              <a:rPr lang="en-US" sz="4000" dirty="0" smtClean="0">
                <a:solidFill>
                  <a:srgbClr val="C00000"/>
                </a:solidFill>
              </a:rPr>
              <a:t>7. PROCESS MODEL ADOPTED :</a:t>
            </a:r>
            <a:br>
              <a:rPr lang="en-US" sz="4000" dirty="0" smtClean="0">
                <a:solidFill>
                  <a:srgbClr val="C00000"/>
                </a:solidFill>
              </a:rPr>
            </a:b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304800" y="1071546"/>
            <a:ext cx="8686800" cy="5008579"/>
          </a:xfrm>
        </p:spPr>
        <p:txBody>
          <a:bodyPr>
            <a:normAutofit/>
          </a:bodyPr>
          <a:lstStyle/>
          <a:p>
            <a:r>
              <a:rPr lang="en-US" sz="2400" dirty="0" smtClean="0">
                <a:solidFill>
                  <a:schemeClr val="tx1"/>
                </a:solidFill>
              </a:rPr>
              <a:t>This document play a vital role in the development of life cycle (SDLC) as it describes the complete requirement of the system. It means for use by developers and will be the basic during testing phase. </a:t>
            </a:r>
          </a:p>
          <a:p>
            <a:r>
              <a:rPr lang="en-US" sz="2400" dirty="0" smtClean="0">
                <a:solidFill>
                  <a:schemeClr val="tx1"/>
                </a:solidFill>
              </a:rPr>
              <a:t>To develop this project we have used </a:t>
            </a:r>
            <a:r>
              <a:rPr lang="en-US" sz="2400" b="1" dirty="0" smtClean="0">
                <a:solidFill>
                  <a:schemeClr val="tx1"/>
                </a:solidFill>
              </a:rPr>
              <a:t>Spiral Model</a:t>
            </a:r>
            <a:endParaRPr lang="en-US" sz="2400"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8596" y="642918"/>
            <a:ext cx="8229600" cy="6000792"/>
          </a:xfrm>
        </p:spPr>
        <p:txBody>
          <a:bodyPr>
            <a:normAutofit/>
          </a:bodyPr>
          <a:lstStyle/>
          <a:p>
            <a:pPr>
              <a:buNone/>
            </a:pPr>
            <a:r>
              <a:rPr lang="en-US" sz="2400" b="1" dirty="0" smtClean="0">
                <a:solidFill>
                  <a:srgbClr val="C00000"/>
                </a:solidFill>
              </a:rPr>
              <a:t>SPIRAL MODEL </a:t>
            </a:r>
            <a:r>
              <a:rPr lang="en-US" sz="2400" b="1" dirty="0" smtClean="0">
                <a:solidFill>
                  <a:schemeClr val="tx1"/>
                </a:solidFill>
              </a:rPr>
              <a:t>:</a:t>
            </a:r>
          </a:p>
          <a:p>
            <a:pPr>
              <a:buNone/>
            </a:pPr>
            <a:endParaRPr lang="en-US" sz="2400" b="1" dirty="0" smtClean="0">
              <a:solidFill>
                <a:schemeClr val="tx1"/>
              </a:solidFill>
            </a:endParaRPr>
          </a:p>
          <a:p>
            <a:pPr>
              <a:buNone/>
            </a:pPr>
            <a:r>
              <a:rPr lang="en-US" sz="2400" b="1" dirty="0" smtClean="0">
                <a:solidFill>
                  <a:srgbClr val="FF0000"/>
                </a:solidFill>
              </a:rPr>
              <a:t>SPIRAL MODEL </a:t>
            </a:r>
            <a:r>
              <a:rPr lang="en-US" sz="2400" dirty="0" smtClean="0">
                <a:solidFill>
                  <a:schemeClr val="tx1"/>
                </a:solidFill>
              </a:rPr>
              <a:t>was defined by Barry Boehm in his  1988 article, “A spiral Model of Software Development and Enhancement”.</a:t>
            </a:r>
          </a:p>
          <a:p>
            <a:pPr>
              <a:buNone/>
            </a:pPr>
            <a:r>
              <a:rPr lang="en-US" sz="2400" dirty="0" smtClean="0">
                <a:solidFill>
                  <a:schemeClr val="tx1"/>
                </a:solidFill>
              </a:rPr>
              <a:t> it was the first model to explain why the iteration models. Each phase starts with a design goal and ends with a client reviewing the progress thus far.</a:t>
            </a:r>
          </a:p>
          <a:p>
            <a:pPr>
              <a:buNone/>
            </a:pPr>
            <a:r>
              <a:rPr lang="en-US" sz="2400" dirty="0" smtClean="0">
                <a:solidFill>
                  <a:schemeClr val="tx1"/>
                </a:solidFill>
              </a:rPr>
              <a:t> Analysis and engineering efforts are applied at each phase of the project, with an eye toward the end goal of the project.</a:t>
            </a:r>
          </a:p>
          <a:p>
            <a:pPr algn="just">
              <a:buNone/>
            </a:pPr>
            <a:r>
              <a:rPr lang="en-US" sz="2400" dirty="0" smtClean="0">
                <a:solidFill>
                  <a:schemeClr val="tx1"/>
                </a:solidFill>
              </a:rPr>
              <a:t> </a:t>
            </a:r>
          </a:p>
          <a:p>
            <a:pPr>
              <a:buNone/>
            </a:pPr>
            <a:r>
              <a:rPr lang="en-US" sz="2400" dirty="0" smtClean="0">
                <a:solidFill>
                  <a:schemeClr val="tx1"/>
                </a:solidFill>
              </a:rPr>
              <a:t> </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443914" cy="928694"/>
          </a:xfrm>
        </p:spPr>
        <p:txBody>
          <a:bodyPr>
            <a:normAutofit fontScale="90000"/>
          </a:bodyPr>
          <a:lstStyle/>
          <a:p>
            <a:r>
              <a:rPr lang="en-US" u="sng" dirty="0" smtClean="0">
                <a:solidFill>
                  <a:srgbClr val="C00000"/>
                </a:solidFill>
              </a:rPr>
              <a:t>SPIRAL MODEL</a:t>
            </a:r>
            <a:r>
              <a:rPr lang="en-US" dirty="0" smtClean="0">
                <a:solidFill>
                  <a:srgbClr val="C00000"/>
                </a:solidFill>
              </a:rPr>
              <a:t/>
            </a:r>
            <a:br>
              <a:rPr lang="en-US" dirty="0" smtClean="0">
                <a:solidFill>
                  <a:srgbClr val="C00000"/>
                </a:solidFill>
              </a:rPr>
            </a:br>
            <a:endParaRPr lang="en-US" dirty="0">
              <a:solidFill>
                <a:srgbClr val="C00000"/>
              </a:solidFill>
            </a:endParaRPr>
          </a:p>
        </p:txBody>
      </p:sp>
      <p:pic>
        <p:nvPicPr>
          <p:cNvPr id="4" name="Picture 3"/>
          <p:cNvPicPr/>
          <p:nvPr/>
        </p:nvPicPr>
        <p:blipFill>
          <a:blip r:embed="rId2"/>
          <a:srcRect/>
          <a:stretch>
            <a:fillRect/>
          </a:stretch>
        </p:blipFill>
        <p:spPr bwMode="auto">
          <a:xfrm>
            <a:off x="0" y="1142984"/>
            <a:ext cx="9144000" cy="571501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3286116" y="714356"/>
            <a:ext cx="4257687" cy="41640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2" name="AutoShape 14"/>
          <p:cNvSpPr>
            <a:spLocks noChangeArrowheads="1"/>
          </p:cNvSpPr>
          <p:nvPr/>
        </p:nvSpPr>
        <p:spPr bwMode="auto">
          <a:xfrm>
            <a:off x="428596" y="1000108"/>
            <a:ext cx="1000132" cy="7397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AutoShape 13"/>
          <p:cNvSpPr>
            <a:spLocks noChangeArrowheads="1"/>
          </p:cNvSpPr>
          <p:nvPr/>
        </p:nvSpPr>
        <p:spPr bwMode="auto">
          <a:xfrm>
            <a:off x="285720" y="2357430"/>
            <a:ext cx="1071570" cy="71119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AutoShape 12"/>
          <p:cNvSpPr>
            <a:spLocks noChangeArrowheads="1"/>
          </p:cNvSpPr>
          <p:nvPr/>
        </p:nvSpPr>
        <p:spPr bwMode="auto">
          <a:xfrm>
            <a:off x="428596" y="3714752"/>
            <a:ext cx="1071570" cy="95409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9" name="AutoShape 11"/>
          <p:cNvSpPr>
            <a:spLocks noChangeShapeType="1"/>
          </p:cNvSpPr>
          <p:nvPr/>
        </p:nvSpPr>
        <p:spPr bwMode="auto">
          <a:xfrm>
            <a:off x="1428728" y="1357298"/>
            <a:ext cx="571504" cy="9286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AutoShape 10"/>
          <p:cNvSpPr>
            <a:spLocks noChangeShapeType="1"/>
          </p:cNvSpPr>
          <p:nvPr/>
        </p:nvSpPr>
        <p:spPr bwMode="auto">
          <a:xfrm flipV="1">
            <a:off x="1357290" y="2041524"/>
            <a:ext cx="966810" cy="60165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AutoShape 9"/>
          <p:cNvSpPr>
            <a:spLocks noChangeShapeType="1"/>
          </p:cNvSpPr>
          <p:nvPr/>
        </p:nvSpPr>
        <p:spPr bwMode="auto">
          <a:xfrm flipV="1">
            <a:off x="1500166" y="2285991"/>
            <a:ext cx="500066" cy="17859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Oval 8"/>
          <p:cNvSpPr>
            <a:spLocks noChangeArrowheads="1"/>
          </p:cNvSpPr>
          <p:nvPr/>
        </p:nvSpPr>
        <p:spPr bwMode="auto">
          <a:xfrm>
            <a:off x="4071934" y="1000108"/>
            <a:ext cx="1652591" cy="657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                  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5" name="Oval 7"/>
          <p:cNvSpPr>
            <a:spLocks noChangeArrowheads="1"/>
          </p:cNvSpPr>
          <p:nvPr/>
        </p:nvSpPr>
        <p:spPr bwMode="auto">
          <a:xfrm>
            <a:off x="4500562" y="2071678"/>
            <a:ext cx="1295401" cy="571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Type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4929190" y="3214686"/>
            <a:ext cx="1724029" cy="9810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 </a:t>
            </a: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Addresss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AutoShape 5"/>
          <p:cNvSpPr>
            <a:spLocks noChangeShapeType="1"/>
          </p:cNvSpPr>
          <p:nvPr/>
        </p:nvSpPr>
        <p:spPr bwMode="auto">
          <a:xfrm flipV="1">
            <a:off x="3143240" y="1357295"/>
            <a:ext cx="928694" cy="10001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AutoShape 4"/>
          <p:cNvSpPr>
            <a:spLocks noChangeShapeType="1"/>
          </p:cNvSpPr>
          <p:nvPr/>
        </p:nvSpPr>
        <p:spPr bwMode="auto">
          <a:xfrm>
            <a:off x="3286117" y="2331709"/>
            <a:ext cx="1214446" cy="457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1" name="AutoShape 3"/>
          <p:cNvSpPr>
            <a:spLocks noChangeShapeType="1"/>
          </p:cNvSpPr>
          <p:nvPr/>
        </p:nvSpPr>
        <p:spPr bwMode="auto">
          <a:xfrm>
            <a:off x="3286116" y="2357430"/>
            <a:ext cx="1714512" cy="128588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0" name="AutoShape 2"/>
          <p:cNvSpPr>
            <a:spLocks noChangeShapeType="1"/>
          </p:cNvSpPr>
          <p:nvPr/>
        </p:nvSpPr>
        <p:spPr bwMode="auto">
          <a:xfrm>
            <a:off x="3609975" y="2301875"/>
            <a:ext cx="952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9" name="AutoShape 1"/>
          <p:cNvSpPr>
            <a:spLocks noChangeArrowheads="1"/>
          </p:cNvSpPr>
          <p:nvPr/>
        </p:nvSpPr>
        <p:spPr bwMode="auto">
          <a:xfrm>
            <a:off x="1928794" y="1571612"/>
            <a:ext cx="1357322" cy="1425574"/>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Editior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Box 18"/>
          <p:cNvSpPr txBox="1"/>
          <p:nvPr/>
        </p:nvSpPr>
        <p:spPr>
          <a:xfrm>
            <a:off x="2428860" y="5500702"/>
            <a:ext cx="3786214" cy="461665"/>
          </a:xfrm>
          <a:prstGeom prst="rect">
            <a:avLst/>
          </a:prstGeom>
          <a:noFill/>
        </p:spPr>
        <p:txBody>
          <a:bodyPr wrap="square" rtlCol="0">
            <a:spAutoFit/>
          </a:bodyPr>
          <a:lstStyle/>
          <a:p>
            <a:r>
              <a:rPr lang="en-US" sz="2400" b="1" dirty="0" smtClean="0">
                <a:solidFill>
                  <a:srgbClr val="FF0000"/>
                </a:solidFill>
              </a:rPr>
              <a:t> fig.  E-R DIAGRAM</a:t>
            </a:r>
            <a:endParaRPr lang="en-US" sz="2400" b="1"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76200"/>
            <a:ext cx="9144000" cy="6138882"/>
          </a:xfrm>
          <a:prstGeom prst="rect">
            <a:avLst/>
          </a:prstGeom>
          <a:noFill/>
          <a:ln w="9525">
            <a:noFill/>
            <a:miter lim="800000"/>
            <a:headEnd/>
            <a:tailEnd/>
          </a:ln>
        </p:spPr>
      </p:pic>
      <p:sp>
        <p:nvSpPr>
          <p:cNvPr id="3" name="TextBox 2"/>
          <p:cNvSpPr txBox="1"/>
          <p:nvPr/>
        </p:nvSpPr>
        <p:spPr>
          <a:xfrm>
            <a:off x="2428860" y="6286520"/>
            <a:ext cx="4500594" cy="461665"/>
          </a:xfrm>
          <a:prstGeom prst="rect">
            <a:avLst/>
          </a:prstGeom>
          <a:noFill/>
        </p:spPr>
        <p:txBody>
          <a:bodyPr wrap="square" rtlCol="0">
            <a:spAutoFit/>
          </a:bodyPr>
          <a:lstStyle/>
          <a:p>
            <a:r>
              <a:rPr lang="en-US" sz="2400" b="1" dirty="0" smtClean="0">
                <a:solidFill>
                  <a:srgbClr val="FF0000"/>
                </a:solidFill>
              </a:rPr>
              <a:t>Fig. CLASS DIAGRAM</a:t>
            </a:r>
            <a:endParaRPr lang="en-US" sz="2400" b="1"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500034" y="285728"/>
            <a:ext cx="8229600" cy="1071570"/>
          </a:xfrm>
        </p:spPr>
        <p:txBody>
          <a:bodyPr/>
          <a:lstStyle/>
          <a:p>
            <a:r>
              <a:rPr lang="en-US" dirty="0" smtClean="0">
                <a:solidFill>
                  <a:srgbClr val="C00000"/>
                </a:solidFill>
              </a:rPr>
              <a:t>8. Lacking Features :</a:t>
            </a:r>
          </a:p>
        </p:txBody>
      </p:sp>
      <p:sp>
        <p:nvSpPr>
          <p:cNvPr id="14339" name="Content Placeholder 1"/>
          <p:cNvSpPr>
            <a:spLocks noGrp="1"/>
          </p:cNvSpPr>
          <p:nvPr>
            <p:ph idx="1"/>
          </p:nvPr>
        </p:nvSpPr>
        <p:spPr/>
        <p:txBody>
          <a:bodyPr>
            <a:normAutofit/>
          </a:bodyPr>
          <a:lstStyle/>
          <a:p>
            <a:r>
              <a:rPr lang="en-US" sz="2400" dirty="0" smtClean="0">
                <a:solidFill>
                  <a:schemeClr val="tx1"/>
                </a:solidFill>
              </a:rPr>
              <a:t>Limit on file size </a:t>
            </a:r>
          </a:p>
          <a:p>
            <a:endParaRPr lang="en-US" sz="2400" dirty="0" smtClean="0">
              <a:solidFill>
                <a:schemeClr val="tx1"/>
              </a:solidFill>
            </a:endParaRPr>
          </a:p>
          <a:p>
            <a:r>
              <a:rPr lang="en-US" sz="2400" dirty="0" smtClean="0">
                <a:solidFill>
                  <a:schemeClr val="tx1"/>
                </a:solidFill>
              </a:rPr>
              <a:t>Lack of Toolbar for Advance Functions.</a:t>
            </a:r>
          </a:p>
          <a:p>
            <a:pPr>
              <a:buNone/>
            </a:pPr>
            <a:endParaRPr lang="en-US" sz="2400" dirty="0" smtClean="0">
              <a:solidFill>
                <a:schemeClr val="tx1"/>
              </a:solidFill>
            </a:endParaRPr>
          </a:p>
          <a:p>
            <a:r>
              <a:rPr lang="en-US" sz="2400" dirty="0" smtClean="0">
                <a:solidFill>
                  <a:schemeClr val="tx1"/>
                </a:solidFill>
              </a:rPr>
              <a:t>Single Document View, (not an MDI Application).</a:t>
            </a:r>
          </a:p>
          <a:p>
            <a:endParaRPr lang="en-US" sz="2400" dirty="0" smtClean="0">
              <a:solidFill>
                <a:schemeClr val="tx1"/>
              </a:solidFill>
            </a:endParaRPr>
          </a:p>
          <a:p>
            <a:r>
              <a:rPr lang="en-US" sz="2400" dirty="0" smtClean="0">
                <a:solidFill>
                  <a:schemeClr val="tx1"/>
                </a:solidFill>
              </a:rPr>
              <a:t>Does not have a hex editor built in.</a:t>
            </a:r>
          </a:p>
          <a:p>
            <a:endParaRPr lang="en-US" sz="2400" dirty="0" smtClean="0">
              <a:solidFill>
                <a:schemeClr val="tx1"/>
              </a:solidFill>
            </a:endParaRPr>
          </a:p>
          <a:p>
            <a:r>
              <a:rPr lang="en-US" sz="2400" dirty="0" smtClean="0">
                <a:solidFill>
                  <a:schemeClr val="tx1"/>
                </a:solidFill>
              </a:rPr>
              <a:t>Text Replacement Functionality is not available in this Smart-Pad.</a:t>
            </a:r>
          </a:p>
          <a:p>
            <a:endParaRPr lang="en-US" sz="2400" b="1" dirty="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smtClean="0">
                <a:solidFill>
                  <a:srgbClr val="C00000"/>
                </a:solidFill>
              </a:rPr>
              <a:t>9. System Requirements :</a:t>
            </a:r>
          </a:p>
        </p:txBody>
      </p:sp>
      <p:sp>
        <p:nvSpPr>
          <p:cNvPr id="16387" name="Content Placeholder 1"/>
          <p:cNvSpPr>
            <a:spLocks noGrp="1"/>
          </p:cNvSpPr>
          <p:nvPr>
            <p:ph idx="1"/>
          </p:nvPr>
        </p:nvSpPr>
        <p:spPr>
          <a:xfrm>
            <a:off x="214282" y="1357298"/>
            <a:ext cx="8443914" cy="5175255"/>
          </a:xfrm>
        </p:spPr>
        <p:txBody>
          <a:bodyPr>
            <a:normAutofit/>
          </a:bodyPr>
          <a:lstStyle/>
          <a:p>
            <a:r>
              <a:rPr lang="en-US" sz="2400" dirty="0" smtClean="0">
                <a:solidFill>
                  <a:schemeClr val="tx1"/>
                </a:solidFill>
              </a:rPr>
              <a:t>PC with any Operating System.</a:t>
            </a:r>
          </a:p>
          <a:p>
            <a:r>
              <a:rPr lang="en-US" sz="2400" dirty="0" smtClean="0">
                <a:solidFill>
                  <a:schemeClr val="tx1"/>
                </a:solidFill>
              </a:rPr>
              <a:t>Java Installed Platform.</a:t>
            </a:r>
          </a:p>
          <a:p>
            <a:r>
              <a:rPr lang="en-US" sz="2400" dirty="0" smtClean="0">
                <a:solidFill>
                  <a:schemeClr val="tx1"/>
                </a:solidFill>
              </a:rPr>
              <a:t>Basic Memory.</a:t>
            </a:r>
          </a:p>
          <a:p>
            <a:r>
              <a:rPr lang="en-US" sz="2400" dirty="0" smtClean="0">
                <a:solidFill>
                  <a:schemeClr val="tx1"/>
                </a:solidFill>
              </a:rPr>
              <a:t>Language: English</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a:xfrm>
            <a:off x="428596" y="214290"/>
            <a:ext cx="8229600" cy="1214446"/>
          </a:xfrm>
        </p:spPr>
        <p:txBody>
          <a:bodyPr/>
          <a:lstStyle/>
          <a:p>
            <a:pPr algn="ctr"/>
            <a:r>
              <a:rPr lang="en-US" dirty="0" smtClean="0">
                <a:solidFill>
                  <a:srgbClr val="C00000"/>
                </a:solidFill>
                <a:latin typeface="Times New Roman" pitchFamily="18" charset="0"/>
                <a:cs typeface="Times New Roman" pitchFamily="18" charset="0"/>
              </a:rPr>
              <a:t>1. Introduction</a:t>
            </a:r>
          </a:p>
        </p:txBody>
      </p:sp>
      <p:sp>
        <p:nvSpPr>
          <p:cNvPr id="6147" name="Content Placeholder 1"/>
          <p:cNvSpPr>
            <a:spLocks noGrp="1"/>
          </p:cNvSpPr>
          <p:nvPr>
            <p:ph idx="1"/>
          </p:nvPr>
        </p:nvSpPr>
        <p:spPr>
          <a:xfrm>
            <a:off x="0" y="1285860"/>
            <a:ext cx="8991600" cy="5357850"/>
          </a:xfrm>
        </p:spPr>
        <p:txBody>
          <a:bodyPr>
            <a:normAutofit/>
          </a:bodyPr>
          <a:lstStyle/>
          <a:p>
            <a:pPr algn="just"/>
            <a:r>
              <a:rPr lang="en-US" sz="2400" b="1" dirty="0" smtClean="0">
                <a:solidFill>
                  <a:schemeClr val="tx1"/>
                </a:solidFill>
              </a:rPr>
              <a:t>Smart-Pad</a:t>
            </a:r>
            <a:r>
              <a:rPr lang="en-US" sz="2400" dirty="0" smtClean="0">
                <a:solidFill>
                  <a:schemeClr val="tx1"/>
                </a:solidFill>
              </a:rPr>
              <a:t> is a simple text editor for Microsoft Windows.</a:t>
            </a:r>
          </a:p>
          <a:p>
            <a:pPr algn="just"/>
            <a:r>
              <a:rPr lang="en-US" sz="2400" dirty="0" smtClean="0">
                <a:solidFill>
                  <a:schemeClr val="tx1"/>
                </a:solidFill>
              </a:rPr>
              <a:t>Smart-Pad is a common text-only (plain text) editor. The resulting files—typically saved with the .txt extension—have no format tags or styles, making the program suitable for editing system files that are to be used in a DOS environment.</a:t>
            </a:r>
          </a:p>
          <a:p>
            <a:pPr algn="just"/>
            <a:r>
              <a:rPr lang="en-US" sz="2400" dirty="0" smtClean="0">
                <a:solidFill>
                  <a:schemeClr val="tx1"/>
                </a:solidFill>
              </a:rPr>
              <a:t>Smart-Pad can edit files of almost any format like txt, html etc.</a:t>
            </a:r>
          </a:p>
          <a:p>
            <a:pPr algn="just"/>
            <a:r>
              <a:rPr lang="en-US" sz="2400" dirty="0" smtClean="0">
                <a:solidFill>
                  <a:schemeClr val="tx1"/>
                </a:solidFill>
              </a:rPr>
              <a:t>Smart-Pad offers only the most basic functions, such as finding text.</a:t>
            </a:r>
          </a:p>
          <a:p>
            <a:pPr algn="just"/>
            <a:r>
              <a:rPr lang="en-US" sz="2400" dirty="0" smtClean="0">
                <a:solidFill>
                  <a:schemeClr val="tx1"/>
                </a:solidFill>
              </a:rPr>
              <a:t>Easy to use implementation of Shortcut Keys for Basic Editing Functions.</a:t>
            </a:r>
          </a:p>
          <a:p>
            <a:pPr algn="just"/>
            <a:endParaRPr lang="en-US" sz="2400" dirty="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a:xfrm>
            <a:off x="428596" y="285728"/>
            <a:ext cx="8229600" cy="1071570"/>
          </a:xfrm>
        </p:spPr>
        <p:txBody>
          <a:bodyPr/>
          <a:lstStyle/>
          <a:p>
            <a:r>
              <a:rPr lang="en-US" dirty="0" smtClean="0">
                <a:solidFill>
                  <a:srgbClr val="C00000"/>
                </a:solidFill>
              </a:rPr>
              <a:t>10. Updates Required :</a:t>
            </a:r>
          </a:p>
        </p:txBody>
      </p:sp>
      <p:sp>
        <p:nvSpPr>
          <p:cNvPr id="17411" name="Content Placeholder 1"/>
          <p:cNvSpPr>
            <a:spLocks noGrp="1"/>
          </p:cNvSpPr>
          <p:nvPr>
            <p:ph idx="1"/>
          </p:nvPr>
        </p:nvSpPr>
        <p:spPr>
          <a:xfrm>
            <a:off x="285720" y="1571612"/>
            <a:ext cx="8372476" cy="4960941"/>
          </a:xfrm>
        </p:spPr>
        <p:txBody>
          <a:bodyPr>
            <a:normAutofit/>
          </a:bodyPr>
          <a:lstStyle/>
          <a:p>
            <a:r>
              <a:rPr lang="en-US" sz="2400" dirty="0" smtClean="0">
                <a:solidFill>
                  <a:schemeClr val="tx1"/>
                </a:solidFill>
              </a:rPr>
              <a:t>It should have the ability to Search and Replace Text.</a:t>
            </a:r>
          </a:p>
          <a:p>
            <a:r>
              <a:rPr lang="en-US" sz="2400" dirty="0" smtClean="0">
                <a:solidFill>
                  <a:schemeClr val="tx1"/>
                </a:solidFill>
              </a:rPr>
              <a:t>A file should be locked with password protection.</a:t>
            </a:r>
          </a:p>
          <a:p>
            <a:r>
              <a:rPr lang="en-US" sz="2400" dirty="0" smtClean="0">
                <a:solidFill>
                  <a:schemeClr val="tx1"/>
                </a:solidFill>
              </a:rPr>
              <a:t>Utilities like Calculator, Paint and Dictionary should be added in the Menu bar</a:t>
            </a:r>
          </a:p>
          <a:p>
            <a:r>
              <a:rPr lang="en-US" sz="2400" dirty="0" smtClean="0">
                <a:solidFill>
                  <a:schemeClr val="tx1"/>
                </a:solidFill>
              </a:rPr>
              <a:t>Size Limitation Should be removed</a:t>
            </a:r>
          </a:p>
          <a:p>
            <a:r>
              <a:rPr lang="en-US" sz="2400" dirty="0" smtClean="0">
                <a:solidFill>
                  <a:schemeClr val="tx1"/>
                </a:solidFill>
              </a:rPr>
              <a:t>Images should be added. </a:t>
            </a:r>
          </a:p>
          <a:p>
            <a:endParaRPr lang="en-US" sz="2400" dirty="0" smtClean="0">
              <a:solidFill>
                <a:schemeClr val="tx1"/>
              </a:solidFill>
            </a:endParaRPr>
          </a:p>
          <a:p>
            <a:endParaRPr lang="en-US" sz="2400" dirty="0" smtClean="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rPr>
              <a:t>11. REFRENCES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lvl="1">
              <a:buNone/>
            </a:pPr>
            <a:r>
              <a:rPr lang="en-US" b="1" dirty="0" smtClean="0">
                <a:solidFill>
                  <a:schemeClr val="accent6">
                    <a:lumMod val="75000"/>
                  </a:schemeClr>
                </a:solidFill>
              </a:rPr>
              <a:t>BIBLIOGRAPHY</a:t>
            </a:r>
          </a:p>
          <a:p>
            <a:pPr lvl="1">
              <a:buNone/>
            </a:pPr>
            <a:r>
              <a:rPr lang="en-US" dirty="0" smtClean="0">
                <a:solidFill>
                  <a:schemeClr val="bg2">
                    <a:lumMod val="10000"/>
                  </a:schemeClr>
                </a:solidFill>
              </a:rPr>
              <a:t>Java- The Complete Reference</a:t>
            </a:r>
          </a:p>
          <a:p>
            <a:pPr lvl="0">
              <a:buNone/>
            </a:pPr>
            <a:r>
              <a:rPr lang="en-US" sz="2600" dirty="0" smtClean="0">
                <a:solidFill>
                  <a:schemeClr val="bg2">
                    <a:lumMod val="10000"/>
                  </a:schemeClr>
                </a:solidFill>
              </a:rPr>
              <a:t>     Software Engineering-A </a:t>
            </a:r>
            <a:r>
              <a:rPr lang="en-US" sz="2600" dirty="0" err="1" smtClean="0">
                <a:solidFill>
                  <a:schemeClr val="bg2">
                    <a:lumMod val="10000"/>
                  </a:schemeClr>
                </a:solidFill>
              </a:rPr>
              <a:t>Practioner’s</a:t>
            </a:r>
            <a:r>
              <a:rPr lang="en-US" sz="2600" dirty="0" smtClean="0">
                <a:solidFill>
                  <a:schemeClr val="bg2">
                    <a:lumMod val="10000"/>
                  </a:schemeClr>
                </a:solidFill>
              </a:rPr>
              <a:t> Approach,       </a:t>
            </a:r>
            <a:r>
              <a:rPr lang="en-US" sz="2600" dirty="0" err="1" smtClean="0">
                <a:solidFill>
                  <a:schemeClr val="bg2">
                    <a:lumMod val="10000"/>
                  </a:schemeClr>
                </a:solidFill>
              </a:rPr>
              <a:t>Roger.s.Pressman</a:t>
            </a:r>
            <a:endParaRPr lang="en-US" sz="2600" dirty="0" smtClean="0">
              <a:solidFill>
                <a:schemeClr val="bg2">
                  <a:lumMod val="10000"/>
                </a:schemeClr>
              </a:solidFill>
            </a:endParaRPr>
          </a:p>
          <a:p>
            <a:pPr>
              <a:buNone/>
            </a:pPr>
            <a:r>
              <a:rPr lang="en-US" b="1" dirty="0" smtClean="0">
                <a:solidFill>
                  <a:schemeClr val="accent6">
                    <a:lumMod val="75000"/>
                  </a:schemeClr>
                </a:solidFill>
              </a:rPr>
              <a:t>     WEBSITES</a:t>
            </a:r>
            <a:endParaRPr lang="en-US" dirty="0" smtClean="0">
              <a:solidFill>
                <a:schemeClr val="accent6">
                  <a:lumMod val="75000"/>
                </a:schemeClr>
              </a:solidFill>
            </a:endParaRPr>
          </a:p>
          <a:p>
            <a:pPr lvl="0">
              <a:buNone/>
            </a:pPr>
            <a:r>
              <a:rPr lang="en-US" u="sng" smtClean="0">
                <a:hlinkClick r:id="rId2"/>
              </a:rPr>
              <a:t>	www.sourcecodeworld.com</a:t>
            </a:r>
            <a:endParaRPr lang="en-US" dirty="0" smtClean="0"/>
          </a:p>
          <a:p>
            <a:pPr lvl="0">
              <a:buNone/>
            </a:pPr>
            <a:r>
              <a:rPr lang="en-US" u="sng" dirty="0" smtClean="0">
                <a:hlinkClick r:id="rId3"/>
              </a:rPr>
              <a:t>	www.codeprojet.com</a:t>
            </a:r>
            <a:endParaRPr lang="en-US" dirty="0" smtClean="0"/>
          </a:p>
          <a:p>
            <a:pPr lvl="0">
              <a:buNone/>
            </a:pPr>
            <a:r>
              <a:rPr lang="en-US" u="sng" dirty="0" smtClean="0">
                <a:hlinkClick r:id="rId4"/>
              </a:rPr>
              <a:t>	www.roseindia.com</a:t>
            </a:r>
            <a:endParaRPr lang="en-US" dirty="0" smtClean="0"/>
          </a:p>
          <a:p>
            <a:pPr lvl="0">
              <a:buNone/>
            </a:pPr>
            <a:r>
              <a:rPr lang="en-US" u="sng" dirty="0" smtClean="0">
                <a:hlinkClick r:id="rId5"/>
              </a:rPr>
              <a:t>	www.javaforbegineers.com</a:t>
            </a:r>
            <a:endParaRPr lang="en-US" dirty="0" smtClean="0"/>
          </a:p>
          <a:p>
            <a:pPr>
              <a:buNone/>
            </a:pPr>
            <a:r>
              <a:rPr lang="en-US" dirty="0" smtClean="0"/>
              <a:t> </a:t>
            </a:r>
            <a:r>
              <a:rPr lang="en-IN" dirty="0" smtClean="0"/>
              <a:t> </a:t>
            </a:r>
            <a:endParaRPr lang="en-US"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dirty="0" smtClean="0">
                <a:solidFill>
                  <a:srgbClr val="C00000"/>
                </a:solidFill>
              </a:rPr>
              <a:t>Thank You !</a:t>
            </a:r>
          </a:p>
        </p:txBody>
      </p:sp>
      <p:sp>
        <p:nvSpPr>
          <p:cNvPr id="3" name="Content Placeholder 2"/>
          <p:cNvSpPr>
            <a:spLocks noGrp="1"/>
          </p:cNvSpPr>
          <p:nvPr>
            <p:ph idx="1"/>
          </p:nvPr>
        </p:nvSpPr>
        <p:spPr>
          <a:xfrm>
            <a:off x="2667000" y="2895600"/>
            <a:ext cx="6172200" cy="1752600"/>
          </a:xfrm>
        </p:spPr>
        <p:txBody>
          <a:bodyPr>
            <a:noAutofit/>
          </a:bodyPr>
          <a:lstStyle/>
          <a:p>
            <a:pPr marL="274320" indent="-274320" algn="ctr" fontAlgn="auto">
              <a:spcAft>
                <a:spcPts val="0"/>
              </a:spcAft>
              <a:buClr>
                <a:schemeClr val="accent3"/>
              </a:buClr>
              <a:buFont typeface="Wingdings 2"/>
              <a:buNone/>
              <a:defRPr/>
            </a:pPr>
            <a:endParaRPr lang="en-US" sz="5400" b="1" dirty="0" smtClean="0">
              <a:solidFill>
                <a:schemeClr val="tx1"/>
              </a:solidFill>
            </a:endParaRPr>
          </a:p>
          <a:p>
            <a:pPr marL="274320" indent="-274320" algn="ctr" fontAlgn="auto">
              <a:spcAft>
                <a:spcPts val="0"/>
              </a:spcAft>
              <a:buClr>
                <a:schemeClr val="accent3"/>
              </a:buClr>
              <a:buFont typeface="Wingdings 2"/>
              <a:buNone/>
              <a:defRPr/>
            </a:pPr>
            <a:r>
              <a:rPr lang="en-US" sz="5400" b="1" dirty="0" smtClean="0">
                <a:solidFill>
                  <a:schemeClr val="tx1"/>
                </a:solidFill>
              </a:rPr>
              <a:t>Any Queries ?</a:t>
            </a:r>
            <a:endParaRPr lang="en-US" sz="5400" b="1" dirty="0">
              <a:solidFill>
                <a:schemeClr val="tx1"/>
              </a:solidFill>
            </a:endParaRPr>
          </a:p>
        </p:txBody>
      </p:sp>
      <p:pic>
        <p:nvPicPr>
          <p:cNvPr id="18436" name="Picture 3" descr="java.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330200" y="1930400"/>
            <a:ext cx="3251200" cy="325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714348" y="214290"/>
            <a:ext cx="8229600" cy="1214446"/>
          </a:xfrm>
        </p:spPr>
        <p:txBody>
          <a:bodyPr/>
          <a:lstStyle/>
          <a:p>
            <a:r>
              <a:rPr lang="en-US" dirty="0" smtClean="0">
                <a:solidFill>
                  <a:srgbClr val="C00000"/>
                </a:solidFill>
              </a:rPr>
              <a:t>2. Why Smart-Pad in Java ?</a:t>
            </a:r>
          </a:p>
        </p:txBody>
      </p:sp>
      <p:sp>
        <p:nvSpPr>
          <p:cNvPr id="8195" name="Content Placeholder 1"/>
          <p:cNvSpPr>
            <a:spLocks noGrp="1"/>
          </p:cNvSpPr>
          <p:nvPr>
            <p:ph idx="1"/>
          </p:nvPr>
        </p:nvSpPr>
        <p:spPr>
          <a:xfrm>
            <a:off x="304800" y="1428736"/>
            <a:ext cx="8624918" cy="4786346"/>
          </a:xfrm>
        </p:spPr>
        <p:txBody>
          <a:bodyPr>
            <a:normAutofit/>
          </a:bodyPr>
          <a:lstStyle/>
          <a:p>
            <a:pPr algn="just"/>
            <a:r>
              <a:rPr lang="en-US" sz="2400" dirty="0" smtClean="0">
                <a:solidFill>
                  <a:schemeClr val="tx1"/>
                </a:solidFill>
              </a:rPr>
              <a:t>As we all know, Java is platform independent Language. It can </a:t>
            </a:r>
            <a:r>
              <a:rPr lang="en-US" sz="2400" u="sng" dirty="0" smtClean="0">
                <a:solidFill>
                  <a:schemeClr val="tx1"/>
                </a:solidFill>
              </a:rPr>
              <a:t>Run on any Operating System</a:t>
            </a:r>
            <a:r>
              <a:rPr lang="en-US" sz="2400" dirty="0" smtClean="0">
                <a:solidFill>
                  <a:schemeClr val="tx1"/>
                </a:solidFill>
              </a:rPr>
              <a:t> which has JVM installed.</a:t>
            </a:r>
          </a:p>
          <a:p>
            <a:pPr algn="just"/>
            <a:r>
              <a:rPr lang="en-US" sz="2400" dirty="0" smtClean="0">
                <a:solidFill>
                  <a:schemeClr val="tx1"/>
                </a:solidFill>
              </a:rPr>
              <a:t>Smart-Pad of Windows is the most simplest Text Editor Till Now.</a:t>
            </a:r>
          </a:p>
          <a:p>
            <a:pPr algn="just"/>
            <a:r>
              <a:rPr lang="en-US" sz="2400" dirty="0" smtClean="0">
                <a:solidFill>
                  <a:schemeClr val="tx1"/>
                </a:solidFill>
              </a:rPr>
              <a:t>Simplified and User Friendly Interface of Smart-Pad make it most reliable for any kind of basic Text Editing. </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0042"/>
            <a:ext cx="8686800" cy="1214446"/>
          </a:xfrm>
        </p:spPr>
        <p:txBody>
          <a:bodyPr>
            <a:normAutofit/>
          </a:bodyPr>
          <a:lstStyle/>
          <a:p>
            <a:r>
              <a:rPr lang="en-US" dirty="0" smtClean="0">
                <a:solidFill>
                  <a:srgbClr val="C00000"/>
                </a:solidFill>
              </a:rPr>
              <a:t>3.NotePad ENHANCE version</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80994" y="1000108"/>
            <a:ext cx="8991600" cy="4714908"/>
          </a:xfrm>
        </p:spPr>
        <p:txBody>
          <a:bodyPr>
            <a:normAutofit/>
          </a:bodyPr>
          <a:lstStyle/>
          <a:p>
            <a:pPr algn="just">
              <a:buNone/>
            </a:pPr>
            <a:r>
              <a:rPr lang="en-US" sz="2400" dirty="0" smtClean="0">
                <a:solidFill>
                  <a:schemeClr val="tx1"/>
                </a:solidFill>
              </a:rPr>
              <a:t>     </a:t>
            </a:r>
          </a:p>
          <a:p>
            <a:pPr algn="just"/>
            <a:r>
              <a:rPr lang="en-US" sz="2400" dirty="0" smtClean="0">
                <a:solidFill>
                  <a:schemeClr val="tx1"/>
                </a:solidFill>
              </a:rPr>
              <a:t>One can not use Windows </a:t>
            </a:r>
            <a:r>
              <a:rPr lang="en-US" sz="2400" dirty="0" err="1" smtClean="0">
                <a:solidFill>
                  <a:schemeClr val="tx1"/>
                </a:solidFill>
              </a:rPr>
              <a:t>NotePad</a:t>
            </a:r>
            <a:r>
              <a:rPr lang="en-US" sz="2400" dirty="0" smtClean="0">
                <a:solidFill>
                  <a:schemeClr val="tx1"/>
                </a:solidFill>
              </a:rPr>
              <a:t> in other Operating System. </a:t>
            </a:r>
          </a:p>
          <a:p>
            <a:pPr algn="just"/>
            <a:r>
              <a:rPr lang="en-US" sz="2400" dirty="0" smtClean="0">
                <a:solidFill>
                  <a:schemeClr val="tx1"/>
                </a:solidFill>
              </a:rPr>
              <a:t>So for Simplify the use of Smart-Pad of Windows in Other Operating System with ease, The Smart-Pad is Developed in Java.</a:t>
            </a:r>
          </a:p>
          <a:p>
            <a:pPr algn="just"/>
            <a:r>
              <a:rPr lang="en-US" sz="2400" dirty="0" smtClean="0">
                <a:solidFill>
                  <a:schemeClr val="tx1"/>
                </a:solidFill>
              </a:rPr>
              <a:t>This way, this popular tool of windows can be run on any Operating System.</a:t>
            </a:r>
          </a:p>
          <a:p>
            <a:endParaRPr lang="en-US" sz="2400"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500034" y="285728"/>
            <a:ext cx="8229600" cy="1071570"/>
          </a:xfrm>
        </p:spPr>
        <p:txBody>
          <a:bodyPr/>
          <a:lstStyle/>
          <a:p>
            <a:r>
              <a:rPr lang="en-US" dirty="0" smtClean="0">
                <a:solidFill>
                  <a:srgbClr val="C00000"/>
                </a:solidFill>
              </a:rPr>
              <a:t>4. Basic Features :</a:t>
            </a:r>
          </a:p>
        </p:txBody>
      </p:sp>
      <p:sp>
        <p:nvSpPr>
          <p:cNvPr id="11267" name="Content Placeholder 1"/>
          <p:cNvSpPr>
            <a:spLocks noGrp="1"/>
          </p:cNvSpPr>
          <p:nvPr>
            <p:ph idx="1"/>
          </p:nvPr>
        </p:nvSpPr>
        <p:spPr>
          <a:xfrm>
            <a:off x="304800" y="1285860"/>
            <a:ext cx="8686800" cy="5286412"/>
          </a:xfrm>
        </p:spPr>
        <p:txBody>
          <a:bodyPr>
            <a:normAutofit/>
          </a:bodyPr>
          <a:lstStyle/>
          <a:p>
            <a:r>
              <a:rPr lang="en-US" sz="2400" dirty="0" smtClean="0">
                <a:solidFill>
                  <a:schemeClr val="tx1"/>
                </a:solidFill>
              </a:rPr>
              <a:t>Shortcuts for common tasks like new, open and </a:t>
            </a:r>
            <a:r>
              <a:rPr lang="en-US" sz="2400" smtClean="0">
                <a:solidFill>
                  <a:schemeClr val="tx1"/>
                </a:solidFill>
              </a:rPr>
              <a:t>save.</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Smart-Pad accepts text from the Windows clipboard</a:t>
            </a:r>
          </a:p>
          <a:p>
            <a:endParaRPr lang="en-US" sz="2400" dirty="0" smtClean="0">
              <a:solidFill>
                <a:schemeClr val="tx1"/>
              </a:solidFill>
            </a:endParaRPr>
          </a:p>
          <a:p>
            <a:r>
              <a:rPr lang="en-US" sz="2400" dirty="0" smtClean="0">
                <a:solidFill>
                  <a:schemeClr val="tx1"/>
                </a:solidFill>
              </a:rPr>
              <a:t>One can not use Windows </a:t>
            </a:r>
            <a:r>
              <a:rPr lang="en-US" sz="2400" dirty="0" err="1" smtClean="0">
                <a:solidFill>
                  <a:schemeClr val="tx1"/>
                </a:solidFill>
              </a:rPr>
              <a:t>NotePad</a:t>
            </a:r>
            <a:r>
              <a:rPr lang="en-US" sz="2400" dirty="0" smtClean="0">
                <a:solidFill>
                  <a:schemeClr val="tx1"/>
                </a:solidFill>
              </a:rPr>
              <a:t> in other Operating System.</a:t>
            </a:r>
          </a:p>
          <a:p>
            <a:endParaRPr lang="en-US" sz="2400" dirty="0" smtClean="0">
              <a:solidFill>
                <a:schemeClr val="tx1"/>
              </a:solidFill>
            </a:endParaRPr>
          </a:p>
          <a:p>
            <a:r>
              <a:rPr lang="en-US" sz="2400" dirty="0" smtClean="0">
                <a:solidFill>
                  <a:schemeClr val="tx1"/>
                </a:solidFill>
              </a:rPr>
              <a:t>Simple text editors like Smart-Pad may be used to edit text with markup, such as HTML</a:t>
            </a:r>
          </a:p>
          <a:p>
            <a:endParaRPr lang="en-US" sz="2400" dirty="0" smtClean="0">
              <a:solidFill>
                <a:schemeClr val="tx1"/>
              </a:solidFill>
            </a:endParaRPr>
          </a:p>
          <a:p>
            <a:r>
              <a:rPr lang="en-US" sz="2400" dirty="0" smtClean="0">
                <a:solidFill>
                  <a:schemeClr val="tx1"/>
                </a:solidFill>
              </a:rPr>
              <a:t>Smart-Pad Includes the ability to change the font and font style.</a:t>
            </a:r>
          </a:p>
          <a:p>
            <a:pPr>
              <a:buNone/>
            </a:pPr>
            <a:endParaRPr lang="en-US" sz="2400" dirty="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457200" y="1066800"/>
            <a:ext cx="8229600" cy="4525963"/>
          </a:xfrm>
        </p:spPr>
        <p:txBody>
          <a:bodyPr>
            <a:normAutofit/>
          </a:bodyPr>
          <a:lstStyle/>
          <a:p>
            <a:endParaRPr lang="en-US" sz="2400" dirty="0" smtClean="0"/>
          </a:p>
          <a:p>
            <a:r>
              <a:rPr lang="en-US" sz="2400" dirty="0" smtClean="0">
                <a:solidFill>
                  <a:schemeClr val="tx1"/>
                </a:solidFill>
              </a:rPr>
              <a:t>Right Click Feature for Performing Easy task of Text Editing like cut, copy, paste etc.</a:t>
            </a:r>
          </a:p>
          <a:p>
            <a:endParaRPr lang="en-US" sz="2400" dirty="0" smtClean="0">
              <a:solidFill>
                <a:schemeClr val="tx1"/>
              </a:solidFill>
            </a:endParaRPr>
          </a:p>
          <a:p>
            <a:r>
              <a:rPr lang="en-US" sz="2400" dirty="0" smtClean="0">
                <a:solidFill>
                  <a:schemeClr val="tx1"/>
                </a:solidFill>
              </a:rPr>
              <a:t>When clipboard data with multiple formats is pasted into Smart-Pad, the program will only accept text in the txt format.</a:t>
            </a:r>
          </a:p>
          <a:p>
            <a:endParaRPr lang="en-US" sz="2400" dirty="0" smtClean="0">
              <a:solidFill>
                <a:schemeClr val="tx1"/>
              </a:solidFill>
            </a:endParaRPr>
          </a:p>
          <a:p>
            <a:r>
              <a:rPr lang="en-US" sz="2400" dirty="0" smtClean="0">
                <a:solidFill>
                  <a:schemeClr val="tx1"/>
                </a:solidFill>
              </a:rPr>
              <a:t>Time and date functional ability can easily insert Time and Date Stamp in a Text Format in a txt file.</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14290"/>
            <a:ext cx="8229600" cy="714380"/>
          </a:xfrm>
        </p:spPr>
        <p:txBody>
          <a:bodyPr>
            <a:noAutofit/>
          </a:bodyPr>
          <a:lstStyle/>
          <a:p>
            <a:pPr algn="ctr" fontAlgn="auto">
              <a:spcAft>
                <a:spcPts val="0"/>
              </a:spcAft>
              <a:defRPr/>
            </a:pPr>
            <a:r>
              <a:rPr lang="en-US" dirty="0" smtClean="0">
                <a:solidFill>
                  <a:srgbClr val="C00000"/>
                </a:solidFill>
              </a:rPr>
              <a:t>5. Snapshots</a:t>
            </a:r>
            <a:endParaRPr lang="en-US" dirty="0">
              <a:solidFill>
                <a:srgbClr val="C00000"/>
              </a:solidFill>
            </a:endParaRPr>
          </a:p>
        </p:txBody>
      </p:sp>
      <p:pic>
        <p:nvPicPr>
          <p:cNvPr id="1026" name="Picture 2"/>
          <p:cNvPicPr>
            <a:picLocks noChangeAspect="1" noChangeArrowheads="1"/>
          </p:cNvPicPr>
          <p:nvPr/>
        </p:nvPicPr>
        <p:blipFill>
          <a:blip r:embed="rId2"/>
          <a:srcRect/>
          <a:stretch>
            <a:fillRect/>
          </a:stretch>
        </p:blipFill>
        <p:spPr bwMode="auto">
          <a:xfrm>
            <a:off x="0" y="1142985"/>
            <a:ext cx="9144000" cy="5556482"/>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42910" y="642918"/>
            <a:ext cx="7929586" cy="5715016"/>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714348" y="500042"/>
            <a:ext cx="7577145" cy="5586426"/>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177</TotalTime>
  <Words>776</Words>
  <Application>Microsoft Office PowerPoint</Application>
  <PresentationFormat>On-screen Show (4:3)</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Trek</vt:lpstr>
      <vt:lpstr>Slide 1</vt:lpstr>
      <vt:lpstr>1. Introduction</vt:lpstr>
      <vt:lpstr>2. Why Smart-Pad in Java ?</vt:lpstr>
      <vt:lpstr>3.NotePad ENHANCE version </vt:lpstr>
      <vt:lpstr>4. Basic Features :</vt:lpstr>
      <vt:lpstr>Slide 6</vt:lpstr>
      <vt:lpstr>5. Snapshots</vt:lpstr>
      <vt:lpstr>Slide 8</vt:lpstr>
      <vt:lpstr>Slide 9</vt:lpstr>
      <vt:lpstr>Slide 10</vt:lpstr>
      <vt:lpstr>Slide 11</vt:lpstr>
      <vt:lpstr> 6. NONFUNCTIONAL REQUIREMENTS </vt:lpstr>
      <vt:lpstr>7. PROCESS MODEL ADOPTED :  </vt:lpstr>
      <vt:lpstr>Slide 14</vt:lpstr>
      <vt:lpstr>SPIRAL MODEL </vt:lpstr>
      <vt:lpstr>Slide 16</vt:lpstr>
      <vt:lpstr>Slide 17</vt:lpstr>
      <vt:lpstr>8. Lacking Features :</vt:lpstr>
      <vt:lpstr>9. System Requirements :</vt:lpstr>
      <vt:lpstr>10. Updates Required :</vt:lpstr>
      <vt:lpstr>11. REFRENCES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Defination </dc:title>
  <dc:creator>rahul</dc:creator>
  <cp:lastModifiedBy>home</cp:lastModifiedBy>
  <cp:revision>26</cp:revision>
  <dcterms:created xsi:type="dcterms:W3CDTF">2012-04-08T17:49:59Z</dcterms:created>
  <dcterms:modified xsi:type="dcterms:W3CDTF">2014-05-10T18:05:54Z</dcterms:modified>
</cp:coreProperties>
</file>