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Default Extension="svg" ContentType="image/svg+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53"/>
  </p:notesMasterIdLst>
  <p:sldIdLst>
    <p:sldId id="4945" r:id="rId5"/>
    <p:sldId id="4946" r:id="rId6"/>
    <p:sldId id="5063" r:id="rId7"/>
    <p:sldId id="5070" r:id="rId8"/>
    <p:sldId id="5035" r:id="rId9"/>
    <p:sldId id="4948" r:id="rId10"/>
    <p:sldId id="5019" r:id="rId11"/>
    <p:sldId id="5020" r:id="rId12"/>
    <p:sldId id="5021" r:id="rId13"/>
    <p:sldId id="5022" r:id="rId14"/>
    <p:sldId id="5023" r:id="rId15"/>
    <p:sldId id="5031" r:id="rId16"/>
    <p:sldId id="5032" r:id="rId17"/>
    <p:sldId id="5033" r:id="rId18"/>
    <p:sldId id="5024" r:id="rId19"/>
    <p:sldId id="5025" r:id="rId20"/>
    <p:sldId id="5027" r:id="rId21"/>
    <p:sldId id="5028" r:id="rId22"/>
    <p:sldId id="5029" r:id="rId23"/>
    <p:sldId id="5030" r:id="rId24"/>
    <p:sldId id="5043" r:id="rId25"/>
    <p:sldId id="5041" r:id="rId26"/>
    <p:sldId id="5045" r:id="rId27"/>
    <p:sldId id="5050" r:id="rId28"/>
    <p:sldId id="5049" r:id="rId29"/>
    <p:sldId id="5046" r:id="rId30"/>
    <p:sldId id="5036" r:id="rId31"/>
    <p:sldId id="5042" r:id="rId32"/>
    <p:sldId id="5037" r:id="rId33"/>
    <p:sldId id="5038" r:id="rId34"/>
    <p:sldId id="5039" r:id="rId35"/>
    <p:sldId id="5040" r:id="rId36"/>
    <p:sldId id="5051" r:id="rId37"/>
    <p:sldId id="5052" r:id="rId38"/>
    <p:sldId id="5053" r:id="rId39"/>
    <p:sldId id="5054" r:id="rId40"/>
    <p:sldId id="5055" r:id="rId41"/>
    <p:sldId id="5056" r:id="rId42"/>
    <p:sldId id="5057" r:id="rId43"/>
    <p:sldId id="5060" r:id="rId44"/>
    <p:sldId id="5058" r:id="rId45"/>
    <p:sldId id="5059" r:id="rId46"/>
    <p:sldId id="5061" r:id="rId47"/>
    <p:sldId id="5062" r:id="rId48"/>
    <p:sldId id="5072" r:id="rId49"/>
    <p:sldId id="5073" r:id="rId50"/>
    <p:sldId id="5074" r:id="rId51"/>
    <p:sldId id="5068" r:id="rId52"/>
  </p:sldIdLst>
  <p:sldSz cx="12192000" cy="6858000"/>
  <p:notesSz cx="6858000" cy="9144000"/>
  <p:custDataLst>
    <p:tags r:id="rId5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262">
          <p15:clr>
            <a:srgbClr val="A4A3A4"/>
          </p15:clr>
        </p15:guide>
        <p15:guide id="2" pos="381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urav Kumar" initials="G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DBA2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26" autoAdjust="0"/>
    <p:restoredTop sz="85305" autoAdjust="0"/>
  </p:normalViewPr>
  <p:slideViewPr>
    <p:cSldViewPr snapToGrid="0" showGuides="1">
      <p:cViewPr>
        <p:scale>
          <a:sx n="73" d="100"/>
          <a:sy n="73" d="100"/>
        </p:scale>
        <p:origin x="-624" y="144"/>
      </p:cViewPr>
      <p:guideLst>
        <p:guide orient="horz" pos="2262"/>
        <p:guide pos="3817"/>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9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tha josephine" userId="65aa61ab1d169252" providerId="LiveId" clId="{6C61764D-7495-4642-A87F-06FEC6678FA9}"/>
    <pc:docChg chg="delSld">
      <pc:chgData name="anitha josephine" userId="65aa61ab1d169252" providerId="LiveId" clId="{6C61764D-7495-4642-A87F-06FEC6678FA9}" dt="2023-04-30T03:02:01.381" v="0" actId="2696"/>
      <pc:docMkLst>
        <pc:docMk/>
      </pc:docMkLst>
      <pc:sldChg chg="del">
        <pc:chgData name="anitha josephine" userId="65aa61ab1d169252" providerId="LiveId" clId="{6C61764D-7495-4642-A87F-06FEC6678FA9}" dt="2023-04-30T03:02:01.381" v="0" actId="2696"/>
        <pc:sldMkLst>
          <pc:docMk/>
          <pc:sldMk cId="2124827170" sldId="481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80ECD-AD9E-40D8-9C3A-479B789B9738}" type="datetimeFigureOut">
              <a:rPr lang="en-US" smtClean="0"/>
              <a:pPr/>
              <a:t>3/2/2024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6EC5FB-86B7-4C2A-A5BA-3EF1A148F10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6EC5FB-86B7-4C2A-A5BA-3EF1A148F102}" type="slidenum">
              <a:rPr lang="en-US" smtClean="0"/>
              <a:pPr/>
              <a:t>1</a:t>
            </a:fld>
            <a:endParaRPr lang="en-US"/>
          </a:p>
        </p:txBody>
      </p:sp>
    </p:spTree>
    <p:extLst>
      <p:ext uri="{BB962C8B-B14F-4D97-AF65-F5344CB8AC3E}">
        <p14:creationId xmlns="" xmlns:p14="http://schemas.microsoft.com/office/powerpoint/2010/main" val="3484806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06EC5FB-86B7-4C2A-A5BA-3EF1A148F102}" type="slidenum">
              <a:rPr lang="en-US" smtClean="0"/>
              <a:pPr/>
              <a:t>2</a:t>
            </a:fld>
            <a:endParaRPr lang="en-US"/>
          </a:p>
        </p:txBody>
      </p:sp>
    </p:spTree>
    <p:extLst>
      <p:ext uri="{BB962C8B-B14F-4D97-AF65-F5344CB8AC3E}">
        <p14:creationId xmlns="" xmlns:p14="http://schemas.microsoft.com/office/powerpoint/2010/main" val="363414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06EC5FB-86B7-4C2A-A5BA-3EF1A148F102}"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06EC5FB-86B7-4C2A-A5BA-3EF1A148F102}"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06EC5FB-86B7-4C2A-A5BA-3EF1A148F102}" type="slidenum">
              <a:rPr lang="en-US" smtClean="0"/>
              <a:pPr/>
              <a:t>19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06EC5FB-86B7-4C2A-A5BA-3EF1A148F102}" type="slidenum">
              <a:rPr lang="en-US" smtClean="0"/>
              <a:pPr/>
              <a:t>41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06EC5FB-86B7-4C2A-A5BA-3EF1A148F102}" type="slidenum">
              <a:rPr lang="en-US" smtClean="0"/>
              <a:pPr/>
              <a:t>46</a:t>
            </a:fld>
            <a:endParaRPr lang="en-US"/>
          </a:p>
        </p:txBody>
      </p:sp>
    </p:spTree>
    <p:extLst>
      <p:ext uri="{BB962C8B-B14F-4D97-AF65-F5344CB8AC3E}">
        <p14:creationId xmlns:p14="http://schemas.microsoft.com/office/powerpoint/2010/main" xmlns="" val="3138958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06EC5FB-86B7-4C2A-A5BA-3EF1A148F102}" type="slidenum">
              <a:rPr lang="en-US" smtClean="0"/>
              <a:pPr/>
              <a:t>47</a:t>
            </a:fld>
            <a:endParaRPr lang="en-US"/>
          </a:p>
        </p:txBody>
      </p:sp>
    </p:spTree>
    <p:extLst>
      <p:ext uri="{BB962C8B-B14F-4D97-AF65-F5344CB8AC3E}">
        <p14:creationId xmlns:p14="http://schemas.microsoft.com/office/powerpoint/2010/main" xmlns="" val="3784673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06EC5FB-86B7-4C2A-A5BA-3EF1A148F102}" type="slidenum">
              <a:rPr lang="en-US" smtClean="0"/>
              <a:pPr/>
              <a:t>48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Tree>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7" name="Slide Number Placeholder 6"/>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7" name="Slide Number Placeholder 6"/>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0"/>
          </p:nvPr>
        </p:nvSpPr>
        <p:spPr>
          <a:xfrm>
            <a:off x="280988" y="6189663"/>
            <a:ext cx="2743200" cy="365125"/>
          </a:xfrm>
          <a:prstGeom prst="rect">
            <a:avLst/>
          </a:prstGeom>
        </p:spPr>
        <p:txBody>
          <a:bodyPr/>
          <a:lstStyle/>
          <a:p>
            <a:fld id="{3252E8B3-2648-264C-82AB-DD6C8342A88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userDrawn="1"/>
        </p:nvSpPr>
        <p:spPr>
          <a:xfrm flipV="1">
            <a:off x="-22302" y="-66908"/>
            <a:ext cx="3856893" cy="694721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X	</a:t>
            </a:r>
          </a:p>
        </p:txBody>
      </p:sp>
      <p:sp>
        <p:nvSpPr>
          <p:cNvPr id="2" name="Title 1"/>
          <p:cNvSpPr>
            <a:spLocks noGrp="1"/>
          </p:cNvSpPr>
          <p:nvPr>
            <p:ph type="title" hasCustomPrompt="1"/>
          </p:nvPr>
        </p:nvSpPr>
        <p:spPr>
          <a:xfrm>
            <a:off x="534544" y="550863"/>
            <a:ext cx="2743200" cy="1325563"/>
          </a:xfrm>
        </p:spPr>
        <p:txBody>
          <a:bodyPr/>
          <a:lstStyle/>
          <a:p>
            <a:r>
              <a:rPr lang="en-GB" dirty="0"/>
              <a:t>Module 01</a:t>
            </a:r>
            <a:endParaRPr lang="en-US" dirty="0"/>
          </a:p>
        </p:txBody>
      </p:sp>
      <p:sp>
        <p:nvSpPr>
          <p:cNvPr id="5" name="Slide Number Placeholder 4"/>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pPr/>
              <a:t>‹#›</a:t>
            </a:fld>
            <a:endParaRPr lang="en-US"/>
          </a:p>
        </p:txBody>
      </p:sp>
      <p:sp>
        <p:nvSpPr>
          <p:cNvPr id="5" name="Oval 4"/>
          <p:cNvSpPr/>
          <p:nvPr userDrawn="1"/>
        </p:nvSpPr>
        <p:spPr>
          <a:xfrm>
            <a:off x="4708175" y="2637991"/>
            <a:ext cx="1532708" cy="148045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a:latin typeface="Metropolis" panose="00000500000000000000" pitchFamily="50" charset="0"/>
              </a:rPr>
              <a:t>Display Account User Profile Info</a:t>
            </a:r>
          </a:p>
        </p:txBody>
      </p:sp>
      <p:sp>
        <p:nvSpPr>
          <p:cNvPr id="6" name="Oval 5"/>
          <p:cNvSpPr/>
          <p:nvPr userDrawn="1"/>
        </p:nvSpPr>
        <p:spPr>
          <a:xfrm>
            <a:off x="4708175" y="4408001"/>
            <a:ext cx="1532708" cy="148045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a:latin typeface="Metropolis" panose="00000500000000000000" pitchFamily="50" charset="0"/>
              </a:rPr>
              <a:t>Validate Update User Info</a:t>
            </a:r>
          </a:p>
        </p:txBody>
      </p:sp>
      <p:cxnSp>
        <p:nvCxnSpPr>
          <p:cNvPr id="7" name="Connector: Elbow 8"/>
          <p:cNvCxnSpPr/>
          <p:nvPr userDrawn="1"/>
        </p:nvCxnSpPr>
        <p:spPr>
          <a:xfrm>
            <a:off x="800311" y="1949469"/>
            <a:ext cx="4678945" cy="610453"/>
          </a:xfrm>
          <a:prstGeom prst="bentConnector3">
            <a:avLst>
              <a:gd name="adj1" fmla="val 9988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22"/>
          <p:cNvCxnSpPr>
            <a:endCxn id="6" idx="2"/>
          </p:cNvCxnSpPr>
          <p:nvPr userDrawn="1"/>
        </p:nvCxnSpPr>
        <p:spPr>
          <a:xfrm>
            <a:off x="800311" y="2476688"/>
            <a:ext cx="3907864" cy="2671541"/>
          </a:xfrm>
          <a:prstGeom prst="bentConnector3">
            <a:avLst>
              <a:gd name="adj1" fmla="val 3908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userDrawn="1"/>
        </p:nvCxnSpPr>
        <p:spPr>
          <a:xfrm flipH="1">
            <a:off x="6571360" y="3378218"/>
            <a:ext cx="32482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userDrawn="1"/>
        </p:nvCxnSpPr>
        <p:spPr>
          <a:xfrm flipH="1">
            <a:off x="6571360" y="5228789"/>
            <a:ext cx="32482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732672" y="2610799"/>
            <a:ext cx="1455467" cy="307777"/>
          </a:xfrm>
          <a:prstGeom prst="rect">
            <a:avLst/>
          </a:prstGeom>
          <a:noFill/>
        </p:spPr>
        <p:txBody>
          <a:bodyPr wrap="square" lIns="91440" tIns="45720" rIns="91440" bIns="45720">
            <a:spAutoFit/>
          </a:bodyPr>
          <a:lstStyle/>
          <a:p>
            <a:r>
              <a:rPr lang="en-US" sz="1400">
                <a:ln w="0"/>
                <a:latin typeface="Metropolis" panose="00000500000000000000" pitchFamily="50" charset="0"/>
                <a:cs typeface="Segoe UI" panose="020B0502040204020203" pitchFamily="34" charset="0"/>
              </a:rPr>
              <a:t>Administrator</a:t>
            </a:r>
            <a:endParaRPr lang="en-US" sz="1400" b="0" cap="none" spc="0">
              <a:ln w="0"/>
              <a:latin typeface="Metropolis" panose="00000500000000000000" pitchFamily="50" charset="0"/>
              <a:cs typeface="Segoe UI" panose="020B0502040204020203" pitchFamily="34" charset="0"/>
            </a:endParaRPr>
          </a:p>
        </p:txBody>
      </p:sp>
      <p:sp>
        <p:nvSpPr>
          <p:cNvPr id="12" name="Rectangle 11"/>
          <p:cNvSpPr/>
          <p:nvPr userDrawn="1"/>
        </p:nvSpPr>
        <p:spPr>
          <a:xfrm>
            <a:off x="2226365" y="5252986"/>
            <a:ext cx="2336659" cy="523220"/>
          </a:xfrm>
          <a:prstGeom prst="rect">
            <a:avLst/>
          </a:prstGeom>
          <a:noFill/>
        </p:spPr>
        <p:txBody>
          <a:bodyPr wrap="square" lIns="91440" tIns="45720" rIns="91440" bIns="45720">
            <a:spAutoFit/>
          </a:bodyPr>
          <a:lstStyle/>
          <a:p>
            <a:r>
              <a:rPr lang="en-US" sz="1400">
                <a:ln w="0"/>
                <a:latin typeface="Metropolis" panose="00000500000000000000" pitchFamily="50" charset="0"/>
                <a:cs typeface="Segoe UI" panose="020B0502040204020203" pitchFamily="34" charset="0"/>
              </a:rPr>
              <a:t>Enter/Update/ Delete User Info</a:t>
            </a:r>
            <a:endParaRPr lang="en-US" sz="1400" b="0" cap="none" spc="0">
              <a:ln w="0"/>
              <a:latin typeface="Metropolis" panose="00000500000000000000" pitchFamily="50" charset="0"/>
              <a:cs typeface="Segoe UI" panose="020B0502040204020203" pitchFamily="34" charset="0"/>
            </a:endParaRPr>
          </a:p>
        </p:txBody>
      </p:sp>
      <p:sp>
        <p:nvSpPr>
          <p:cNvPr id="13" name="Rectangle 12"/>
          <p:cNvSpPr/>
          <p:nvPr userDrawn="1"/>
        </p:nvSpPr>
        <p:spPr>
          <a:xfrm>
            <a:off x="7064199" y="2905919"/>
            <a:ext cx="2194113" cy="307777"/>
          </a:xfrm>
          <a:prstGeom prst="rect">
            <a:avLst/>
          </a:prstGeom>
          <a:noFill/>
        </p:spPr>
        <p:txBody>
          <a:bodyPr wrap="square" lIns="91440" tIns="45720" rIns="91440" bIns="45720">
            <a:spAutoFit/>
          </a:bodyPr>
          <a:lstStyle/>
          <a:p>
            <a:r>
              <a:rPr lang="en-US" sz="1400">
                <a:ln w="0"/>
                <a:latin typeface="Metropolis" panose="00000500000000000000" pitchFamily="50" charset="0"/>
                <a:cs typeface="Segoe UI" panose="020B0502040204020203" pitchFamily="34" charset="0"/>
              </a:rPr>
              <a:t>Retrieve User Info</a:t>
            </a:r>
            <a:endParaRPr lang="en-US" sz="1400" b="0" cap="none" spc="0">
              <a:ln w="0"/>
              <a:latin typeface="Metropolis" panose="00000500000000000000" pitchFamily="50" charset="0"/>
              <a:cs typeface="Segoe UI" panose="020B0502040204020203" pitchFamily="34" charset="0"/>
            </a:endParaRPr>
          </a:p>
        </p:txBody>
      </p:sp>
      <p:sp>
        <p:nvSpPr>
          <p:cNvPr id="14" name="Rectangle 13"/>
          <p:cNvSpPr/>
          <p:nvPr userDrawn="1"/>
        </p:nvSpPr>
        <p:spPr>
          <a:xfrm>
            <a:off x="699420" y="1567412"/>
            <a:ext cx="1675437" cy="307777"/>
          </a:xfrm>
          <a:prstGeom prst="rect">
            <a:avLst/>
          </a:prstGeom>
          <a:noFill/>
        </p:spPr>
        <p:txBody>
          <a:bodyPr wrap="square" lIns="91440" tIns="45720" rIns="91440" bIns="45720">
            <a:spAutoFit/>
          </a:bodyPr>
          <a:lstStyle/>
          <a:p>
            <a:r>
              <a:rPr lang="en-US" sz="1400">
                <a:ln w="0"/>
                <a:latin typeface="Metropolis" panose="00000500000000000000" pitchFamily="50" charset="0"/>
                <a:cs typeface="Segoe UI" panose="020B0502040204020203" pitchFamily="34" charset="0"/>
              </a:rPr>
              <a:t>Access User Info</a:t>
            </a:r>
            <a:endParaRPr lang="en-US" sz="1400" b="0" cap="none" spc="0">
              <a:ln w="0"/>
              <a:latin typeface="Metropolis" panose="00000500000000000000" pitchFamily="50" charset="0"/>
              <a:cs typeface="Segoe UI" panose="020B0502040204020203" pitchFamily="34" charset="0"/>
            </a:endParaRPr>
          </a:p>
        </p:txBody>
      </p:sp>
      <p:sp>
        <p:nvSpPr>
          <p:cNvPr id="15" name="Rectangle 14"/>
          <p:cNvSpPr/>
          <p:nvPr userDrawn="1"/>
        </p:nvSpPr>
        <p:spPr>
          <a:xfrm>
            <a:off x="6917570" y="5360701"/>
            <a:ext cx="2487370" cy="307777"/>
          </a:xfrm>
          <a:prstGeom prst="rect">
            <a:avLst/>
          </a:prstGeom>
          <a:noFill/>
        </p:spPr>
        <p:txBody>
          <a:bodyPr wrap="square" lIns="91440" tIns="45720" rIns="91440" bIns="45720">
            <a:spAutoFit/>
          </a:bodyPr>
          <a:lstStyle/>
          <a:p>
            <a:r>
              <a:rPr lang="en-US" sz="1400">
                <a:ln w="0"/>
                <a:latin typeface="Metropolis" panose="00000500000000000000" pitchFamily="50" charset="0"/>
                <a:cs typeface="Segoe UI" panose="020B0502040204020203" pitchFamily="34" charset="0"/>
              </a:rPr>
              <a:t>Update/Delete User Info</a:t>
            </a:r>
            <a:endParaRPr lang="en-US" sz="1400" b="0" cap="none" spc="0">
              <a:ln w="0"/>
              <a:latin typeface="Metropolis" panose="00000500000000000000" pitchFamily="50" charset="0"/>
              <a:cs typeface="Segoe UI" panose="020B0502040204020203" pitchFamily="34" charset="0"/>
            </a:endParaRPr>
          </a:p>
        </p:txBody>
      </p:sp>
      <p:sp>
        <p:nvSpPr>
          <p:cNvPr id="16" name="Rectangle 15"/>
          <p:cNvSpPr/>
          <p:nvPr userDrawn="1"/>
        </p:nvSpPr>
        <p:spPr>
          <a:xfrm>
            <a:off x="9979680" y="4158658"/>
            <a:ext cx="1762788" cy="307777"/>
          </a:xfrm>
          <a:prstGeom prst="rect">
            <a:avLst/>
          </a:prstGeom>
          <a:noFill/>
        </p:spPr>
        <p:txBody>
          <a:bodyPr wrap="square" lIns="91440" tIns="45720" rIns="91440" bIns="45720">
            <a:spAutoFit/>
          </a:bodyPr>
          <a:lstStyle/>
          <a:p>
            <a:r>
              <a:rPr lang="en-US" sz="1400">
                <a:ln w="0"/>
                <a:latin typeface="Metropolis" panose="00000500000000000000" pitchFamily="50" charset="0"/>
                <a:cs typeface="Segoe UI" panose="020B0502040204020203" pitchFamily="34" charset="0"/>
              </a:rPr>
              <a:t>User Account Info</a:t>
            </a:r>
            <a:endParaRPr lang="en-US" sz="1400" b="0" cap="none" spc="0">
              <a:ln w="0"/>
              <a:latin typeface="Metropolis" panose="00000500000000000000" pitchFamily="50" charset="0"/>
              <a:cs typeface="Segoe UI" panose="020B0502040204020203" pitchFamily="34" charset="0"/>
            </a:endParaRPr>
          </a:p>
        </p:txBody>
      </p:sp>
      <p:cxnSp>
        <p:nvCxnSpPr>
          <p:cNvPr id="17" name="Straight Connector 16"/>
          <p:cNvCxnSpPr/>
          <p:nvPr userDrawn="1"/>
        </p:nvCxnSpPr>
        <p:spPr>
          <a:xfrm>
            <a:off x="9819657" y="3378218"/>
            <a:ext cx="0" cy="6912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9819657" y="4537560"/>
            <a:ext cx="0" cy="6912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pPr/>
              <a:t>‹#›</a:t>
            </a:fld>
            <a:endParaRPr lang="en-US"/>
          </a:p>
        </p:txBody>
      </p:sp>
      <p:sp>
        <p:nvSpPr>
          <p:cNvPr id="3" name="Rectangle: Rounded Corners 32"/>
          <p:cNvSpPr/>
          <p:nvPr userDrawn="1"/>
        </p:nvSpPr>
        <p:spPr>
          <a:xfrm>
            <a:off x="705342" y="1651071"/>
            <a:ext cx="10955613" cy="4093587"/>
          </a:xfrm>
          <a:prstGeom prst="roundRect">
            <a:avLst>
              <a:gd name="adj" fmla="val 1729"/>
            </a:avLst>
          </a:prstGeom>
          <a:noFill/>
          <a:ln>
            <a:solidFill>
              <a:srgbClr val="66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2100215" y="1852852"/>
            <a:ext cx="8465912" cy="3466783"/>
          </a:xfrm>
          <a:prstGeom prst="rect">
            <a:avLst/>
          </a:prstGeom>
          <a:noFill/>
        </p:spPr>
        <p:txBody>
          <a:bodyPr wrap="square" lIns="91440" tIns="45720" rIns="91440" bIns="45720">
            <a:spAutoFit/>
          </a:bodyPr>
          <a:lstStyle/>
          <a:p>
            <a:pPr>
              <a:lnSpc>
                <a:spcPct val="150000"/>
              </a:lnSpc>
            </a:pPr>
            <a:r>
              <a:rPr lang="en-US" sz="2000">
                <a:latin typeface="Metropolis" panose="00000500000000000000" pitchFamily="50" charset="0"/>
                <a:cs typeface="Segoe UI" panose="020B0502040204020203" pitchFamily="34" charset="0"/>
              </a:rPr>
              <a:t>Outcomes:</a:t>
            </a:r>
          </a:p>
          <a:p>
            <a:pPr>
              <a:lnSpc>
                <a:spcPct val="150000"/>
              </a:lnSpc>
            </a:pPr>
            <a:endParaRPr lang="en-IN" sz="1600">
              <a:latin typeface="Metropolis" panose="00000500000000000000" pitchFamily="50" charset="0"/>
              <a:cs typeface="Segoe UI" panose="020B0502040204020203" pitchFamily="34" charset="0"/>
            </a:endParaRPr>
          </a:p>
          <a:p>
            <a:pPr marL="742950" lvl="1" indent="-285750">
              <a:lnSpc>
                <a:spcPct val="150000"/>
              </a:lnSpc>
              <a:buFont typeface="+mj-lt"/>
              <a:buAutoNum type="alphaLcPeriod"/>
            </a:pPr>
            <a:r>
              <a:rPr lang="en-IN" sz="1600">
                <a:latin typeface="Metropolis" panose="00000500000000000000" pitchFamily="50" charset="0"/>
                <a:cs typeface="Segoe UI" panose="020B0502040204020203" pitchFamily="34" charset="0"/>
              </a:rPr>
              <a:t>Comprehend the fundamental concepts of networks in the advanced computer networks</a:t>
            </a:r>
          </a:p>
          <a:p>
            <a:pPr marL="742950" lvl="1" indent="-285750">
              <a:lnSpc>
                <a:spcPct val="150000"/>
              </a:lnSpc>
              <a:buFont typeface="+mj-lt"/>
              <a:buAutoNum type="alphaLcPeriod"/>
            </a:pPr>
            <a:r>
              <a:rPr lang="en-IN" sz="1600">
                <a:latin typeface="Metropolis" panose="00000500000000000000" pitchFamily="50" charset="0"/>
                <a:cs typeface="Segoe UI" panose="020B0502040204020203" pitchFamily="34" charset="0"/>
              </a:rPr>
              <a:t>Identify the importance of the types of networks in their respective application</a:t>
            </a:r>
          </a:p>
          <a:p>
            <a:pPr marL="742950" lvl="1" indent="-285750">
              <a:lnSpc>
                <a:spcPct val="150000"/>
              </a:lnSpc>
              <a:buFont typeface="+mj-lt"/>
              <a:buAutoNum type="alphaLcPeriod"/>
            </a:pPr>
            <a:r>
              <a:rPr lang="en-IN" sz="1600">
                <a:latin typeface="Metropolis" panose="00000500000000000000" pitchFamily="50" charset="0"/>
                <a:cs typeface="Segoe UI" panose="020B0502040204020203" pitchFamily="34" charset="0"/>
              </a:rPr>
              <a:t>Deploy the right network architecture according to the type and requirements</a:t>
            </a:r>
          </a:p>
          <a:p>
            <a:pPr marL="742950" lvl="1" indent="-285750">
              <a:lnSpc>
                <a:spcPct val="150000"/>
              </a:lnSpc>
              <a:buFont typeface="+mj-lt"/>
              <a:buAutoNum type="alphaLcPeriod"/>
            </a:pPr>
            <a:r>
              <a:rPr lang="en-IN" sz="1600">
                <a:latin typeface="Metropolis" panose="00000500000000000000" pitchFamily="50" charset="0"/>
                <a:cs typeface="Segoe UI" panose="020B0502040204020203" pitchFamily="34" charset="0"/>
              </a:rPr>
              <a:t>Implement the right topology for the required network connectivity</a:t>
            </a:r>
            <a:endParaRPr lang="en-US" sz="1600">
              <a:latin typeface="Metropolis" panose="00000500000000000000" pitchFamily="50" charset="0"/>
              <a:cs typeface="Segoe UI" panose="020B0502040204020203" pitchFamily="34" charset="0"/>
            </a:endParaRPr>
          </a:p>
        </p:txBody>
      </p:sp>
      <p:pic>
        <p:nvPicPr>
          <p:cNvPr id="6" name="Graphic 5" descr="Document"/>
          <p:cNvPicPr>
            <a:picLocks noChangeAspect="1"/>
          </p:cNvPicPr>
          <p:nvPr userDrawn="1"/>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tretch>
            <a:fillRect/>
          </a:stretch>
        </p:blipFill>
        <p:spPr>
          <a:xfrm>
            <a:off x="1222156" y="2995516"/>
            <a:ext cx="1404696" cy="140469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69901"/>
            <a:ext cx="10515600" cy="463550"/>
          </a:xfrm>
          <a:prstGeom prst="rect">
            <a:avLst/>
          </a:prstGeom>
        </p:spPr>
        <p:txBody>
          <a:bodyPr vert="horz" lIns="91440" tIns="45720" rIns="91440" bIns="45720" rtlCol="0" anchor="b">
            <a:noAutofit/>
          </a:bodyPr>
          <a:lstStyle/>
          <a:p>
            <a:r>
              <a:rPr lang="en-GB" dirty="0"/>
              <a:t>Click to edit Master title style</a:t>
            </a:r>
            <a:endParaRPr lang="en-US" dirty="0"/>
          </a:p>
        </p:txBody>
      </p:sp>
      <p:sp>
        <p:nvSpPr>
          <p:cNvPr id="3" name="Text Placeholder 2"/>
          <p:cNvSpPr>
            <a:spLocks noGrp="1"/>
          </p:cNvSpPr>
          <p:nvPr>
            <p:ph type="body" idx="1"/>
          </p:nvPr>
        </p:nvSpPr>
        <p:spPr>
          <a:xfrm>
            <a:off x="838200" y="1066800"/>
            <a:ext cx="10515600" cy="4876799"/>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2400" b="1" kern="1200">
          <a:solidFill>
            <a:schemeClr val="tx1"/>
          </a:solidFill>
          <a:latin typeface="Metropolis" panose="0000050000000000000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etropolis" panose="0000050000000000000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etropolis" panose="0000050000000000000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etropolis" panose="0000050000000000000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etropolis" panose="0000050000000000000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etropolis" panose="0000050000000000000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hyperlink" Target="https://www.geeksforgeeks.org/python-programming-language/" TargetMode="Externa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hyperlink" Target="https://www.geeksforgeeks.org/python-pandas-series/"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hyperlink" Target="https://www.geeksforgeeks.org/python-datetime-time-class/" TargetMode="External"/><Relationship Id="rId2" Type="http://schemas.openxmlformats.org/officeDocument/2006/relationships/hyperlink" Target="https://www.geeksforgeeks.org/python-datetime-date-class/" TargetMode="External"/><Relationship Id="rId1" Type="http://schemas.openxmlformats.org/officeDocument/2006/relationships/slideLayout" Target="../slideLayouts/slideLayout3.xml"/><Relationship Id="rId6" Type="http://schemas.openxmlformats.org/officeDocument/2006/relationships/hyperlink" Target="https://www.geeksforgeeks.org/python-datetime-tzinfo/" TargetMode="External"/><Relationship Id="rId5" Type="http://schemas.openxmlformats.org/officeDocument/2006/relationships/hyperlink" Target="https://www.geeksforgeeks.org/python-datetime-timedelta-class/" TargetMode="External"/><Relationship Id="rId4" Type="http://schemas.openxmlformats.org/officeDocument/2006/relationships/hyperlink" Target="https://www.geeksforgeeks.org/python-datetime-datetime-class/"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4.xml"/><Relationship Id="rId5" Type="http://schemas.openxmlformats.org/officeDocument/2006/relationships/image" Target="../media/image6.sv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6.xml"/><Relationship Id="rId4" Type="http://schemas.openxmlformats.org/officeDocument/2006/relationships/image" Target="../media/image15.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7.xml"/><Relationship Id="rId5" Type="http://schemas.openxmlformats.org/officeDocument/2006/relationships/image" Target="../media/image44.svg"/><Relationship Id="rId4" Type="http://schemas.openxmlformats.org/officeDocument/2006/relationships/image" Target="../media/image16.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5.xml"/><Relationship Id="rId5" Type="http://schemas.openxmlformats.org/officeDocument/2006/relationships/image" Target="../media/image8.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4400" b="1" dirty="0" err="1">
                <a:latin typeface="Metropolis"/>
              </a:rPr>
              <a:t>Revolutionising</a:t>
            </a:r>
            <a:r>
              <a:rPr lang="en-US" sz="4400" b="1" dirty="0">
                <a:latin typeface="Metropolis"/>
              </a:rPr>
              <a:t> </a:t>
            </a:r>
            <a:r>
              <a:rPr lang="en-US" sz="4400" b="1" dirty="0" err="1">
                <a:latin typeface="Metropolis"/>
              </a:rPr>
              <a:t>B.Tech</a:t>
            </a:r>
            <a:endParaRPr lang="en-US" sz="4400" b="1" dirty="0">
              <a:latin typeface="Metropolis"/>
            </a:endParaRPr>
          </a:p>
        </p:txBody>
      </p:sp>
      <p:pic>
        <p:nvPicPr>
          <p:cNvPr id="5" name="Picture 4" descr="A picture containing text, sign, dark, clipart&#10;&#10;Description automatically generated"/>
          <p:cNvPicPr>
            <a:picLocks noChangeAspect="1"/>
          </p:cNvPicPr>
          <p:nvPr/>
        </p:nvPicPr>
        <p:blipFill>
          <a:blip r:embed="rId4"/>
          <a:stretch>
            <a:fillRect/>
          </a:stretch>
        </p:blipFill>
        <p:spPr>
          <a:xfrm>
            <a:off x="3349625" y="2218876"/>
            <a:ext cx="5492750" cy="1383162"/>
          </a:xfrm>
          <a:prstGeom prst="rect">
            <a:avLst/>
          </a:prstGeom>
        </p:spPr>
      </p:pic>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dirty="0" smtClean="0"/>
              <a:t>Steps to Perform Data Cleanliness</a:t>
            </a:r>
            <a:br>
              <a:rPr lang="en-IN" dirty="0" smtClean="0"/>
            </a:br>
            <a:endParaRPr lang="en-IN" dirty="0"/>
          </a:p>
        </p:txBody>
      </p:sp>
      <p:sp>
        <p:nvSpPr>
          <p:cNvPr id="3" name="Content Placeholder 2"/>
          <p:cNvSpPr>
            <a:spLocks noGrp="1"/>
          </p:cNvSpPr>
          <p:nvPr>
            <p:ph idx="1"/>
          </p:nvPr>
        </p:nvSpPr>
        <p:spPr/>
        <p:txBody>
          <a:bodyPr/>
          <a:lstStyle/>
          <a:p>
            <a:pPr algn="just">
              <a:buNone/>
            </a:pPr>
            <a:r>
              <a:rPr lang="en-IN" dirty="0" smtClean="0"/>
              <a:t>		</a:t>
            </a:r>
            <a:r>
              <a:rPr lang="en-IN" dirty="0" smtClean="0">
                <a:latin typeface="Times New Roman" pitchFamily="18" charset="0"/>
                <a:cs typeface="Times New Roman" pitchFamily="18" charset="0"/>
              </a:rPr>
              <a:t>Performing data cleaning involves a systematic process to identify and rectify errors, inconsistencies, and inaccuracies in a dataset. The following are essential steps to perform data cleaning</a:t>
            </a:r>
          </a:p>
          <a:p>
            <a:pPr algn="just"/>
            <a:endParaRPr lang="en-IN" dirty="0"/>
          </a:p>
        </p:txBody>
      </p:sp>
      <p:pic>
        <p:nvPicPr>
          <p:cNvPr id="4" name="Picture 3"/>
          <p:cNvPicPr/>
          <p:nvPr/>
        </p:nvPicPr>
        <p:blipFill>
          <a:blip r:embed="rId2"/>
          <a:srcRect/>
          <a:stretch>
            <a:fillRect/>
          </a:stretch>
        </p:blipFill>
        <p:spPr bwMode="auto">
          <a:xfrm>
            <a:off x="3632970" y="2011680"/>
            <a:ext cx="4638675" cy="45675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lgn="just" fontAlgn="base">
              <a:lnSpc>
                <a:spcPct val="150000"/>
              </a:lnSpc>
            </a:pPr>
            <a:r>
              <a:rPr lang="en-IN" b="1" dirty="0" smtClean="0">
                <a:latin typeface="Times New Roman" pitchFamily="18" charset="0"/>
                <a:cs typeface="Times New Roman" pitchFamily="18" charset="0"/>
              </a:rPr>
              <a:t>Managing Unwanted outliers: </a:t>
            </a:r>
            <a:r>
              <a:rPr lang="en-IN" dirty="0" smtClean="0">
                <a:latin typeface="Times New Roman" pitchFamily="18" charset="0"/>
                <a:cs typeface="Times New Roman" pitchFamily="18" charset="0"/>
              </a:rPr>
              <a:t>Identify and manage outliers, which are data points significantly deviating from the norm. Depending on the context, decide whether to remove outliers or transform them to minimize their impact on analysis. Managing outliers is crucial for obtaining more accurate and reliable insights from the data.</a:t>
            </a:r>
          </a:p>
          <a:p>
            <a:pPr algn="just">
              <a:lnSpc>
                <a:spcPct val="150000"/>
              </a:lnSpc>
            </a:pPr>
            <a:r>
              <a:rPr lang="en-IN" b="1" dirty="0" smtClean="0">
                <a:latin typeface="Times New Roman" pitchFamily="18" charset="0"/>
                <a:cs typeface="Times New Roman" pitchFamily="18" charset="0"/>
              </a:rPr>
              <a:t>Handling Missing Data:</a:t>
            </a:r>
            <a:r>
              <a:rPr lang="en-IN" dirty="0" smtClean="0">
                <a:latin typeface="Times New Roman" pitchFamily="18" charset="0"/>
                <a:cs typeface="Times New Roman" pitchFamily="18" charset="0"/>
              </a:rPr>
              <a:t> Devise strategies to handle missing data effectively. This may involve imputing missing values based on statistical methods, removing records with missing values, or employing advanced imputation techniques. Handling missing data ensures a more complete dataset, preventing biases and maintaining the integrity of analyses</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9897" y="627018"/>
            <a:ext cx="10543903" cy="5316582"/>
          </a:xfrm>
        </p:spPr>
        <p:txBody>
          <a:bodyPr>
            <a:noAutofit/>
          </a:bodyPr>
          <a:lstStyle/>
          <a:p>
            <a:pPr algn="just">
              <a:lnSpc>
                <a:spcPct val="110000"/>
              </a:lnSpc>
            </a:pPr>
            <a:r>
              <a:rPr lang="en-US" altLang="en-US" dirty="0" smtClean="0">
                <a:latin typeface="Times New Roman" pitchFamily="18" charset="0"/>
                <a:cs typeface="Times New Roman" pitchFamily="18" charset="0"/>
              </a:rPr>
              <a:t>Data in the Real World Is Dirty: Lots of potentially incorrect data, e.g., instrument faulty, human or computer error, transmission error</a:t>
            </a:r>
          </a:p>
          <a:p>
            <a:pPr lvl="1" algn="just">
              <a:lnSpc>
                <a:spcPct val="120000"/>
              </a:lnSpc>
            </a:pPr>
            <a:r>
              <a:rPr lang="en-US" altLang="en-US" u="sng" dirty="0" smtClean="0">
                <a:latin typeface="Times New Roman" pitchFamily="18" charset="0"/>
                <a:cs typeface="Times New Roman" pitchFamily="18" charset="0"/>
              </a:rPr>
              <a:t>incomplete</a:t>
            </a:r>
            <a:r>
              <a:rPr lang="en-US" altLang="en-US" dirty="0" smtClean="0">
                <a:latin typeface="Times New Roman" pitchFamily="18" charset="0"/>
                <a:cs typeface="Times New Roman" pitchFamily="18" charset="0"/>
              </a:rPr>
              <a:t>: lacking attribute values, lacking certain attributes of interest, or containing only aggregate data</a:t>
            </a:r>
          </a:p>
          <a:p>
            <a:pPr lvl="2" algn="just">
              <a:lnSpc>
                <a:spcPct val="110000"/>
              </a:lnSpc>
            </a:pPr>
            <a:r>
              <a:rPr lang="en-US" altLang="en-US" dirty="0" smtClean="0">
                <a:latin typeface="Times New Roman" pitchFamily="18" charset="0"/>
                <a:cs typeface="Times New Roman" pitchFamily="18" charset="0"/>
              </a:rPr>
              <a:t>e.g., </a:t>
            </a:r>
            <a:r>
              <a:rPr lang="en-US" altLang="en-US" i="1" dirty="0" smtClean="0">
                <a:latin typeface="Times New Roman" pitchFamily="18" charset="0"/>
                <a:cs typeface="Times New Roman" pitchFamily="18" charset="0"/>
              </a:rPr>
              <a:t>Occupation</a:t>
            </a:r>
            <a:r>
              <a:rPr lang="en-US" altLang="en-US" dirty="0" smtClean="0">
                <a:latin typeface="Times New Roman" pitchFamily="18" charset="0"/>
                <a:cs typeface="Times New Roman" pitchFamily="18" charset="0"/>
              </a:rPr>
              <a:t>=“ ” (missing data)</a:t>
            </a:r>
          </a:p>
          <a:p>
            <a:pPr lvl="1" algn="just">
              <a:lnSpc>
                <a:spcPct val="110000"/>
              </a:lnSpc>
            </a:pPr>
            <a:r>
              <a:rPr lang="en-US" altLang="en-US" u="sng" dirty="0" smtClean="0">
                <a:latin typeface="Times New Roman" pitchFamily="18" charset="0"/>
                <a:cs typeface="Times New Roman" pitchFamily="18" charset="0"/>
              </a:rPr>
              <a:t>noisy</a:t>
            </a:r>
            <a:r>
              <a:rPr lang="en-US" altLang="en-US" dirty="0" smtClean="0">
                <a:latin typeface="Times New Roman" pitchFamily="18" charset="0"/>
                <a:cs typeface="Times New Roman" pitchFamily="18" charset="0"/>
              </a:rPr>
              <a:t>: containing noise, errors, or outliers</a:t>
            </a:r>
          </a:p>
          <a:p>
            <a:pPr lvl="2" algn="just">
              <a:lnSpc>
                <a:spcPct val="110000"/>
              </a:lnSpc>
            </a:pPr>
            <a:r>
              <a:rPr lang="en-US" altLang="en-US" dirty="0" smtClean="0">
                <a:latin typeface="Times New Roman" pitchFamily="18" charset="0"/>
                <a:cs typeface="Times New Roman" pitchFamily="18" charset="0"/>
              </a:rPr>
              <a:t>e.g., </a:t>
            </a:r>
            <a:r>
              <a:rPr lang="en-US" altLang="en-US" i="1" dirty="0" smtClean="0">
                <a:latin typeface="Times New Roman" pitchFamily="18" charset="0"/>
                <a:cs typeface="Times New Roman" pitchFamily="18" charset="0"/>
              </a:rPr>
              <a:t>Salary</a:t>
            </a:r>
            <a:r>
              <a:rPr lang="en-US" altLang="en-US" dirty="0" smtClean="0">
                <a:latin typeface="Times New Roman" pitchFamily="18" charset="0"/>
                <a:cs typeface="Times New Roman" pitchFamily="18" charset="0"/>
              </a:rPr>
              <a:t>=“−10” (an error)</a:t>
            </a:r>
          </a:p>
          <a:p>
            <a:pPr lvl="1" algn="just">
              <a:lnSpc>
                <a:spcPct val="110000"/>
              </a:lnSpc>
            </a:pPr>
            <a:r>
              <a:rPr lang="en-US" altLang="en-US" u="sng" dirty="0" smtClean="0">
                <a:latin typeface="Times New Roman" pitchFamily="18" charset="0"/>
                <a:cs typeface="Times New Roman" pitchFamily="18" charset="0"/>
              </a:rPr>
              <a:t>inconsistent</a:t>
            </a:r>
            <a:r>
              <a:rPr lang="en-US" altLang="en-US" dirty="0" smtClean="0">
                <a:latin typeface="Times New Roman" pitchFamily="18" charset="0"/>
                <a:cs typeface="Times New Roman" pitchFamily="18" charset="0"/>
              </a:rPr>
              <a:t>: containing discrepancies in codes or names, e.g.,</a:t>
            </a:r>
          </a:p>
          <a:p>
            <a:pPr lvl="2" algn="just">
              <a:lnSpc>
                <a:spcPct val="110000"/>
              </a:lnSpc>
            </a:pPr>
            <a:r>
              <a:rPr lang="en-US" altLang="en-US" i="1" dirty="0" smtClean="0">
                <a:latin typeface="Times New Roman" pitchFamily="18" charset="0"/>
                <a:cs typeface="Times New Roman" pitchFamily="18" charset="0"/>
              </a:rPr>
              <a:t>Age</a:t>
            </a:r>
            <a:r>
              <a:rPr lang="en-US" altLang="en-US" dirty="0" smtClean="0">
                <a:latin typeface="Times New Roman" pitchFamily="18" charset="0"/>
                <a:cs typeface="Times New Roman" pitchFamily="18" charset="0"/>
              </a:rPr>
              <a:t>=“42”, </a:t>
            </a:r>
            <a:r>
              <a:rPr lang="en-US" altLang="en-US" i="1" dirty="0" smtClean="0">
                <a:latin typeface="Times New Roman" pitchFamily="18" charset="0"/>
                <a:cs typeface="Times New Roman" pitchFamily="18" charset="0"/>
              </a:rPr>
              <a:t>Birthday</a:t>
            </a:r>
            <a:r>
              <a:rPr lang="en-US" altLang="en-US" dirty="0" smtClean="0">
                <a:latin typeface="Times New Roman" pitchFamily="18" charset="0"/>
                <a:cs typeface="Times New Roman" pitchFamily="18" charset="0"/>
              </a:rPr>
              <a:t>=“03/07/2010”</a:t>
            </a:r>
          </a:p>
          <a:p>
            <a:pPr lvl="2" algn="just">
              <a:lnSpc>
                <a:spcPct val="110000"/>
              </a:lnSpc>
            </a:pPr>
            <a:r>
              <a:rPr lang="en-US" altLang="en-US" dirty="0" smtClean="0">
                <a:latin typeface="Times New Roman" pitchFamily="18" charset="0"/>
                <a:cs typeface="Times New Roman" pitchFamily="18" charset="0"/>
              </a:rPr>
              <a:t>Was rating “1, 2, 3”, now rating “A, B, C”</a:t>
            </a:r>
          </a:p>
          <a:p>
            <a:pPr lvl="2" algn="just">
              <a:lnSpc>
                <a:spcPct val="110000"/>
              </a:lnSpc>
            </a:pPr>
            <a:r>
              <a:rPr lang="en-US" altLang="en-US" dirty="0" smtClean="0">
                <a:latin typeface="Times New Roman" pitchFamily="18" charset="0"/>
                <a:cs typeface="Times New Roman" pitchFamily="18" charset="0"/>
              </a:rPr>
              <a:t>discrepancy between duplicate records</a:t>
            </a:r>
          </a:p>
          <a:p>
            <a:pPr lvl="1" algn="just">
              <a:lnSpc>
                <a:spcPct val="120000"/>
              </a:lnSpc>
            </a:pPr>
            <a:r>
              <a:rPr lang="en-US" altLang="en-US" u="sng" dirty="0" smtClean="0">
                <a:latin typeface="Times New Roman" pitchFamily="18" charset="0"/>
                <a:cs typeface="Times New Roman" pitchFamily="18" charset="0"/>
              </a:rPr>
              <a:t>Intentional</a:t>
            </a:r>
            <a:r>
              <a:rPr lang="en-US" altLang="en-US" b="1" u="sng" dirty="0" smtClean="0">
                <a:latin typeface="Times New Roman" pitchFamily="18" charset="0"/>
                <a:cs typeface="Times New Roman" pitchFamily="18" charset="0"/>
              </a:rPr>
              <a:t> </a:t>
            </a:r>
            <a:r>
              <a:rPr lang="en-US" altLang="en-US" dirty="0" smtClean="0">
                <a:latin typeface="Times New Roman" pitchFamily="18" charset="0"/>
                <a:cs typeface="Times New Roman" pitchFamily="18" charset="0"/>
              </a:rPr>
              <a:t>(e.g., </a:t>
            </a:r>
            <a:r>
              <a:rPr lang="en-US" altLang="en-US" i="1" dirty="0" smtClean="0">
                <a:latin typeface="Times New Roman" pitchFamily="18" charset="0"/>
                <a:cs typeface="Times New Roman" pitchFamily="18" charset="0"/>
              </a:rPr>
              <a:t>disguised missing</a:t>
            </a:r>
            <a:r>
              <a:rPr lang="en-US" altLang="en-US" dirty="0" smtClean="0">
                <a:latin typeface="Times New Roman" pitchFamily="18" charset="0"/>
                <a:cs typeface="Times New Roman" pitchFamily="18" charset="0"/>
              </a:rPr>
              <a:t> data)</a:t>
            </a:r>
          </a:p>
          <a:p>
            <a:pPr lvl="2" algn="just">
              <a:lnSpc>
                <a:spcPct val="120000"/>
              </a:lnSpc>
            </a:pPr>
            <a:r>
              <a:rPr lang="en-US" altLang="en-US" dirty="0" smtClean="0">
                <a:latin typeface="Times New Roman" pitchFamily="18" charset="0"/>
                <a:cs typeface="Times New Roman" pitchFamily="18" charset="0"/>
              </a:rPr>
              <a:t>Jan. 1 as everyone’s birthday</a:t>
            </a:r>
          </a:p>
          <a:p>
            <a:pPr algn="just">
              <a:lnSpc>
                <a:spcPct val="120000"/>
              </a:lnSpc>
              <a:spcBef>
                <a:spcPts val="0"/>
              </a:spcBef>
            </a:pPr>
            <a:endParaRPr lang="en-IN"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solidFill>
                  <a:srgbClr val="170981"/>
                </a:solidFill>
              </a:rPr>
              <a:t>Incomplete (Missing) Data</a:t>
            </a:r>
            <a:endParaRPr lang="en-IN" dirty="0"/>
          </a:p>
        </p:txBody>
      </p:sp>
      <p:sp>
        <p:nvSpPr>
          <p:cNvPr id="3" name="Content Placeholder 2"/>
          <p:cNvSpPr>
            <a:spLocks noGrp="1"/>
          </p:cNvSpPr>
          <p:nvPr>
            <p:ph idx="1"/>
          </p:nvPr>
        </p:nvSpPr>
        <p:spPr/>
        <p:txBody>
          <a:bodyPr/>
          <a:lstStyle/>
          <a:p>
            <a:pPr>
              <a:lnSpc>
                <a:spcPct val="110000"/>
              </a:lnSpc>
            </a:pPr>
            <a:r>
              <a:rPr lang="en-US" altLang="en-US" sz="2400" dirty="0" smtClean="0">
                <a:latin typeface="Times New Roman" pitchFamily="18" charset="0"/>
                <a:cs typeface="Times New Roman" pitchFamily="18" charset="0"/>
              </a:rPr>
              <a:t>Data is not always available</a:t>
            </a:r>
          </a:p>
          <a:p>
            <a:pPr lvl="1">
              <a:lnSpc>
                <a:spcPct val="110000"/>
              </a:lnSpc>
            </a:pPr>
            <a:r>
              <a:rPr lang="en-US" altLang="en-US" sz="2400" dirty="0" smtClean="0">
                <a:latin typeface="Times New Roman" pitchFamily="18" charset="0"/>
                <a:cs typeface="Times New Roman" pitchFamily="18" charset="0"/>
              </a:rPr>
              <a:t>E.g., many </a:t>
            </a:r>
            <a:r>
              <a:rPr lang="en-US" altLang="en-US" sz="2400" dirty="0" err="1" smtClean="0">
                <a:latin typeface="Times New Roman" pitchFamily="18" charset="0"/>
                <a:cs typeface="Times New Roman" pitchFamily="18" charset="0"/>
              </a:rPr>
              <a:t>tuples</a:t>
            </a:r>
            <a:r>
              <a:rPr lang="en-US" altLang="en-US" sz="2400" dirty="0" smtClean="0">
                <a:latin typeface="Times New Roman" pitchFamily="18" charset="0"/>
                <a:cs typeface="Times New Roman" pitchFamily="18" charset="0"/>
              </a:rPr>
              <a:t> have no recorded value for several attributes, such as customer income in sales data</a:t>
            </a:r>
          </a:p>
          <a:p>
            <a:pPr>
              <a:lnSpc>
                <a:spcPct val="110000"/>
              </a:lnSpc>
            </a:pPr>
            <a:r>
              <a:rPr lang="en-US" altLang="en-US" sz="2400" dirty="0" smtClean="0">
                <a:latin typeface="Times New Roman" pitchFamily="18" charset="0"/>
                <a:cs typeface="Times New Roman" pitchFamily="18" charset="0"/>
              </a:rPr>
              <a:t>Missing data may be due to </a:t>
            </a:r>
          </a:p>
          <a:p>
            <a:pPr lvl="1">
              <a:lnSpc>
                <a:spcPct val="110000"/>
              </a:lnSpc>
            </a:pPr>
            <a:r>
              <a:rPr lang="en-US" altLang="en-US" sz="2400" dirty="0" smtClean="0">
                <a:latin typeface="Times New Roman" pitchFamily="18" charset="0"/>
                <a:cs typeface="Times New Roman" pitchFamily="18" charset="0"/>
              </a:rPr>
              <a:t>equipment malfunction</a:t>
            </a:r>
          </a:p>
          <a:p>
            <a:pPr lvl="1">
              <a:lnSpc>
                <a:spcPct val="110000"/>
              </a:lnSpc>
            </a:pPr>
            <a:r>
              <a:rPr lang="en-US" altLang="en-US" sz="2400" dirty="0" smtClean="0">
                <a:latin typeface="Times New Roman" pitchFamily="18" charset="0"/>
                <a:cs typeface="Times New Roman" pitchFamily="18" charset="0"/>
              </a:rPr>
              <a:t>inconsistent with other recorded data and thus deleted</a:t>
            </a:r>
          </a:p>
          <a:p>
            <a:pPr lvl="1">
              <a:lnSpc>
                <a:spcPct val="110000"/>
              </a:lnSpc>
            </a:pPr>
            <a:r>
              <a:rPr lang="en-US" altLang="en-US" sz="2400" dirty="0" smtClean="0">
                <a:latin typeface="Times New Roman" pitchFamily="18" charset="0"/>
                <a:cs typeface="Times New Roman" pitchFamily="18" charset="0"/>
              </a:rPr>
              <a:t>data not entered due to misunderstanding</a:t>
            </a:r>
          </a:p>
          <a:p>
            <a:pPr lvl="1">
              <a:lnSpc>
                <a:spcPct val="110000"/>
              </a:lnSpc>
            </a:pPr>
            <a:r>
              <a:rPr lang="en-US" altLang="en-US" sz="2400" dirty="0" smtClean="0">
                <a:latin typeface="Times New Roman" pitchFamily="18" charset="0"/>
                <a:cs typeface="Times New Roman" pitchFamily="18" charset="0"/>
              </a:rPr>
              <a:t>certain data may not be considered important at the time of entry</a:t>
            </a:r>
          </a:p>
          <a:p>
            <a:pPr lvl="1">
              <a:lnSpc>
                <a:spcPct val="110000"/>
              </a:lnSpc>
            </a:pPr>
            <a:r>
              <a:rPr lang="en-US" altLang="en-US" sz="2400" dirty="0" smtClean="0">
                <a:latin typeface="Times New Roman" pitchFamily="18" charset="0"/>
                <a:cs typeface="Times New Roman" pitchFamily="18" charset="0"/>
              </a:rPr>
              <a:t>not register history or changes of the data</a:t>
            </a:r>
          </a:p>
          <a:p>
            <a:pPr>
              <a:lnSpc>
                <a:spcPct val="110000"/>
              </a:lnSpc>
            </a:pPr>
            <a:r>
              <a:rPr lang="en-US" altLang="en-US" sz="2400" dirty="0" smtClean="0">
                <a:latin typeface="Times New Roman" pitchFamily="18" charset="0"/>
                <a:cs typeface="Times New Roman" pitchFamily="18" charset="0"/>
              </a:rPr>
              <a:t>Missing data may need to be inferred</a:t>
            </a:r>
          </a:p>
          <a:p>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How to Handle Missing Data?</a:t>
            </a:r>
            <a:endParaRPr lang="en-IN" dirty="0"/>
          </a:p>
        </p:txBody>
      </p:sp>
      <p:sp>
        <p:nvSpPr>
          <p:cNvPr id="3" name="Content Placeholder 2"/>
          <p:cNvSpPr>
            <a:spLocks noGrp="1"/>
          </p:cNvSpPr>
          <p:nvPr>
            <p:ph idx="1"/>
          </p:nvPr>
        </p:nvSpPr>
        <p:spPr/>
        <p:txBody>
          <a:bodyPr>
            <a:normAutofit/>
          </a:bodyPr>
          <a:lstStyle/>
          <a:p>
            <a:pPr>
              <a:lnSpc>
                <a:spcPct val="120000"/>
              </a:lnSpc>
            </a:pPr>
            <a:r>
              <a:rPr lang="en-US" altLang="en-US" dirty="0" smtClean="0">
                <a:latin typeface="Times New Roman" pitchFamily="18" charset="0"/>
                <a:cs typeface="Times New Roman" pitchFamily="18" charset="0"/>
              </a:rPr>
              <a:t>Ignore the </a:t>
            </a:r>
            <a:r>
              <a:rPr lang="en-US" altLang="en-US" dirty="0" err="1" smtClean="0">
                <a:latin typeface="Times New Roman" pitchFamily="18" charset="0"/>
                <a:cs typeface="Times New Roman" pitchFamily="18" charset="0"/>
              </a:rPr>
              <a:t>tuple</a:t>
            </a:r>
            <a:r>
              <a:rPr lang="en-US" altLang="en-US" dirty="0" smtClean="0">
                <a:latin typeface="Times New Roman" pitchFamily="18" charset="0"/>
                <a:cs typeface="Times New Roman" pitchFamily="18" charset="0"/>
              </a:rPr>
              <a:t>: usually done when class label is missing (when doing classification)—not effective when the % of missing values per attribute varies considerably</a:t>
            </a:r>
          </a:p>
          <a:p>
            <a:pPr>
              <a:lnSpc>
                <a:spcPct val="120000"/>
              </a:lnSpc>
            </a:pPr>
            <a:r>
              <a:rPr lang="en-US" altLang="en-US" dirty="0" smtClean="0">
                <a:latin typeface="Times New Roman" pitchFamily="18" charset="0"/>
                <a:cs typeface="Times New Roman" pitchFamily="18" charset="0"/>
              </a:rPr>
              <a:t>Fill in the missing value manually</a:t>
            </a:r>
          </a:p>
          <a:p>
            <a:pPr>
              <a:lnSpc>
                <a:spcPct val="120000"/>
              </a:lnSpc>
            </a:pPr>
            <a:r>
              <a:rPr lang="en-US" altLang="en-US" dirty="0" smtClean="0">
                <a:latin typeface="Times New Roman" pitchFamily="18" charset="0"/>
                <a:cs typeface="Times New Roman" pitchFamily="18" charset="0"/>
              </a:rPr>
              <a:t>Fill in it automatically with</a:t>
            </a:r>
          </a:p>
          <a:p>
            <a:pPr lvl="1">
              <a:lnSpc>
                <a:spcPct val="120000"/>
              </a:lnSpc>
            </a:pPr>
            <a:r>
              <a:rPr lang="en-US" altLang="en-US" dirty="0" smtClean="0">
                <a:latin typeface="Times New Roman" pitchFamily="18" charset="0"/>
                <a:cs typeface="Times New Roman" pitchFamily="18" charset="0"/>
              </a:rPr>
              <a:t>a global constant : e.g., “unknown”</a:t>
            </a:r>
          </a:p>
          <a:p>
            <a:pPr lvl="1">
              <a:lnSpc>
                <a:spcPct val="120000"/>
              </a:lnSpc>
            </a:pPr>
            <a:r>
              <a:rPr lang="en-US" altLang="en-US" dirty="0" smtClean="0">
                <a:latin typeface="Times New Roman" pitchFamily="18" charset="0"/>
                <a:cs typeface="Times New Roman" pitchFamily="18" charset="0"/>
              </a:rPr>
              <a:t>the attribute mean</a:t>
            </a:r>
          </a:p>
          <a:p>
            <a:pPr lvl="1">
              <a:lnSpc>
                <a:spcPct val="120000"/>
              </a:lnSpc>
            </a:pPr>
            <a:r>
              <a:rPr lang="en-US" altLang="en-US" dirty="0" smtClean="0">
                <a:latin typeface="Times New Roman" pitchFamily="18" charset="0"/>
                <a:cs typeface="Times New Roman" pitchFamily="18" charset="0"/>
              </a:rPr>
              <a:t>the attribute mean for all samples belonging to the same class: smarter</a:t>
            </a:r>
          </a:p>
          <a:p>
            <a:pPr lvl="1">
              <a:lnSpc>
                <a:spcPct val="120000"/>
              </a:lnSpc>
            </a:pPr>
            <a:r>
              <a:rPr lang="en-US" altLang="en-US" dirty="0" smtClean="0">
                <a:latin typeface="Times New Roman" pitchFamily="18" charset="0"/>
                <a:cs typeface="Times New Roman" pitchFamily="18" charset="0"/>
              </a:rPr>
              <a:t>the most probable value: inference-based such as Bayesian formula or decision tree</a:t>
            </a:r>
          </a:p>
          <a:p>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Characteristics of clean data</a:t>
            </a:r>
            <a:br>
              <a:rPr lang="en-IN" dirty="0" smtClean="0"/>
            </a:br>
            <a:endParaRPr lang="en-IN" dirty="0"/>
          </a:p>
        </p:txBody>
      </p:sp>
      <p:sp>
        <p:nvSpPr>
          <p:cNvPr id="3" name="Content Placeholder 2"/>
          <p:cNvSpPr>
            <a:spLocks noGrp="1"/>
          </p:cNvSpPr>
          <p:nvPr>
            <p:ph idx="1"/>
          </p:nvPr>
        </p:nvSpPr>
        <p:spPr>
          <a:xfrm>
            <a:off x="838200" y="705394"/>
            <a:ext cx="10199914" cy="3735977"/>
          </a:xfrm>
        </p:spPr>
        <p:txBody>
          <a:bodyPr/>
          <a:lstStyle/>
          <a:p>
            <a:r>
              <a:rPr lang="en-IN" dirty="0" smtClean="0">
                <a:latin typeface="Times New Roman" pitchFamily="18" charset="0"/>
                <a:cs typeface="Times New Roman" pitchFamily="18" charset="0"/>
              </a:rPr>
              <a:t>Various data characteristics and attributes are used to measure the cleanliness and overall quality of data sets, including the following:</a:t>
            </a:r>
          </a:p>
          <a:p>
            <a:pPr lvl="0"/>
            <a:r>
              <a:rPr lang="en-IN" dirty="0" smtClean="0">
                <a:latin typeface="Times New Roman" pitchFamily="18" charset="0"/>
                <a:cs typeface="Times New Roman" pitchFamily="18" charset="0"/>
              </a:rPr>
              <a:t>accuracy</a:t>
            </a:r>
          </a:p>
          <a:p>
            <a:pPr lvl="0"/>
            <a:r>
              <a:rPr lang="en-IN" dirty="0" smtClean="0">
                <a:latin typeface="Times New Roman" pitchFamily="18" charset="0"/>
                <a:cs typeface="Times New Roman" pitchFamily="18" charset="0"/>
              </a:rPr>
              <a:t>completeness</a:t>
            </a:r>
          </a:p>
          <a:p>
            <a:pPr lvl="0"/>
            <a:r>
              <a:rPr lang="en-IN" dirty="0" smtClean="0">
                <a:latin typeface="Times New Roman" pitchFamily="18" charset="0"/>
                <a:cs typeface="Times New Roman" pitchFamily="18" charset="0"/>
              </a:rPr>
              <a:t>consistency</a:t>
            </a:r>
          </a:p>
          <a:p>
            <a:pPr lvl="0"/>
            <a:r>
              <a:rPr lang="en-IN" dirty="0" smtClean="0">
                <a:latin typeface="Times New Roman" pitchFamily="18" charset="0"/>
                <a:cs typeface="Times New Roman" pitchFamily="18" charset="0"/>
              </a:rPr>
              <a:t>integrity</a:t>
            </a:r>
          </a:p>
          <a:p>
            <a:pPr lvl="0"/>
            <a:r>
              <a:rPr lang="en-IN" dirty="0" smtClean="0">
                <a:latin typeface="Times New Roman" pitchFamily="18" charset="0"/>
                <a:cs typeface="Times New Roman" pitchFamily="18" charset="0"/>
              </a:rPr>
              <a:t>timeliness</a:t>
            </a:r>
          </a:p>
          <a:p>
            <a:pPr lvl="0"/>
            <a:r>
              <a:rPr lang="en-IN" dirty="0" smtClean="0">
                <a:latin typeface="Times New Roman" pitchFamily="18" charset="0"/>
                <a:cs typeface="Times New Roman" pitchFamily="18" charset="0"/>
              </a:rPr>
              <a:t>uniformity</a:t>
            </a:r>
          </a:p>
          <a:p>
            <a:pPr lvl="0"/>
            <a:r>
              <a:rPr lang="en-IN" dirty="0" smtClean="0">
                <a:latin typeface="Times New Roman" pitchFamily="18" charset="0"/>
                <a:cs typeface="Times New Roman" pitchFamily="18" charset="0"/>
              </a:rPr>
              <a:t>validity</a:t>
            </a:r>
          </a:p>
          <a:p>
            <a:pPr>
              <a:buNone/>
            </a:pPr>
            <a:endParaRPr lang="en-IN" dirty="0" smtClean="0"/>
          </a:p>
          <a:p>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Outlier?</a:t>
            </a:r>
            <a:br>
              <a:rPr lang="en-IN" dirty="0" smtClean="0"/>
            </a:br>
            <a:endParaRPr lang="en-IN" dirty="0"/>
          </a:p>
        </p:txBody>
      </p:sp>
      <p:sp>
        <p:nvSpPr>
          <p:cNvPr id="3" name="Content Placeholder 2"/>
          <p:cNvSpPr>
            <a:spLocks noGrp="1"/>
          </p:cNvSpPr>
          <p:nvPr>
            <p:ph idx="1"/>
          </p:nvPr>
        </p:nvSpPr>
        <p:spPr/>
        <p:txBody>
          <a:bodyPr/>
          <a:lstStyle/>
          <a:p>
            <a:pPr algn="just" fontAlgn="base"/>
            <a:r>
              <a:rPr lang="en-IN" dirty="0" smtClean="0">
                <a:latin typeface="Times New Roman" pitchFamily="18" charset="0"/>
                <a:cs typeface="Times New Roman" pitchFamily="18" charset="0"/>
              </a:rPr>
              <a:t>An Outlier is a data item/object that deviates significantly from the rest of the (so-called normal) objects. Identifying outliers is important in statistics and data analysis because they can have a significant impact on the results of statistical analyses. </a:t>
            </a:r>
          </a:p>
          <a:p>
            <a:pPr algn="just" fontAlgn="base"/>
            <a:r>
              <a:rPr lang="en-IN" dirty="0" smtClean="0">
                <a:latin typeface="Times New Roman" pitchFamily="18" charset="0"/>
                <a:cs typeface="Times New Roman" pitchFamily="18" charset="0"/>
              </a:rPr>
              <a:t>The analysis for outlier detection is referred to as outlier mining</a:t>
            </a:r>
          </a:p>
          <a:p>
            <a:pPr fontAlgn="base"/>
            <a:endParaRPr lang="en-IN" dirty="0" smtClean="0"/>
          </a:p>
          <a:p>
            <a:pPr fontAlgn="base"/>
            <a:endParaRPr lang="en-US" dirty="0" smtClean="0"/>
          </a:p>
          <a:p>
            <a:pPr fontAlgn="base"/>
            <a:endParaRPr lang="en-IN" dirty="0" smtClean="0"/>
          </a:p>
          <a:p>
            <a:endParaRPr lang="en-IN" dirty="0"/>
          </a:p>
        </p:txBody>
      </p:sp>
      <p:pic>
        <p:nvPicPr>
          <p:cNvPr id="4" name="Picture 2"/>
          <p:cNvPicPr>
            <a:picLocks noChangeAspect="1" noChangeArrowheads="1"/>
          </p:cNvPicPr>
          <p:nvPr/>
        </p:nvPicPr>
        <p:blipFill>
          <a:blip r:embed="rId2"/>
          <a:srcRect/>
          <a:stretch>
            <a:fillRect/>
          </a:stretch>
        </p:blipFill>
        <p:spPr bwMode="auto">
          <a:xfrm>
            <a:off x="3931919" y="2942939"/>
            <a:ext cx="3541532" cy="226859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Reasons for outliers in data</a:t>
            </a:r>
            <a:br>
              <a:rPr lang="en-IN" dirty="0" smtClean="0"/>
            </a:br>
            <a:endParaRPr lang="en-IN" dirty="0"/>
          </a:p>
        </p:txBody>
      </p:sp>
      <p:sp>
        <p:nvSpPr>
          <p:cNvPr id="3" name="Content Placeholder 2"/>
          <p:cNvSpPr>
            <a:spLocks noGrp="1"/>
          </p:cNvSpPr>
          <p:nvPr>
            <p:ph idx="1"/>
          </p:nvPr>
        </p:nvSpPr>
        <p:spPr/>
        <p:txBody>
          <a:bodyPr/>
          <a:lstStyle/>
          <a:p>
            <a:r>
              <a:rPr lang="en-IN" dirty="0" smtClean="0">
                <a:latin typeface="Times New Roman" pitchFamily="18" charset="0"/>
                <a:cs typeface="Times New Roman" pitchFamily="18" charset="0"/>
              </a:rPr>
              <a:t>Errors during data entry or a faulty measuring device (a faulty sensor may result in extreme readings).</a:t>
            </a:r>
          </a:p>
          <a:p>
            <a:r>
              <a:rPr lang="en-IN" dirty="0" smtClean="0">
                <a:latin typeface="Times New Roman" pitchFamily="18" charset="0"/>
                <a:cs typeface="Times New Roman" pitchFamily="18" charset="0"/>
              </a:rPr>
              <a:t>Natural occurrence (salaries of junior level employees </a:t>
            </a:r>
            <a:r>
              <a:rPr lang="en-IN" dirty="0" err="1" smtClean="0">
                <a:latin typeface="Times New Roman" pitchFamily="18" charset="0"/>
                <a:cs typeface="Times New Roman" pitchFamily="18" charset="0"/>
              </a:rPr>
              <a:t>vs</a:t>
            </a:r>
            <a:r>
              <a:rPr lang="en-IN" dirty="0" smtClean="0">
                <a:latin typeface="Times New Roman" pitchFamily="18" charset="0"/>
                <a:cs typeface="Times New Roman" pitchFamily="18" charset="0"/>
              </a:rPr>
              <a:t> C-level employees)</a:t>
            </a:r>
          </a:p>
          <a:p>
            <a:pPr>
              <a:buNone/>
            </a:pPr>
            <a:r>
              <a:rPr lang="en-IN" b="1" dirty="0" smtClean="0">
                <a:latin typeface="Times New Roman" pitchFamily="18" charset="0"/>
                <a:cs typeface="Times New Roman" pitchFamily="18" charset="0"/>
              </a:rPr>
              <a:t>Problems caused by outliers</a:t>
            </a:r>
          </a:p>
          <a:p>
            <a:r>
              <a:rPr lang="en-IN" dirty="0" smtClean="0">
                <a:latin typeface="Times New Roman" pitchFamily="18" charset="0"/>
                <a:cs typeface="Times New Roman" pitchFamily="18" charset="0"/>
              </a:rPr>
              <a:t>Outliers in the data may causes problems during model fitting (esp. linear models).</a:t>
            </a:r>
          </a:p>
          <a:p>
            <a:r>
              <a:rPr lang="en-IN" dirty="0" smtClean="0">
                <a:latin typeface="Times New Roman" pitchFamily="18" charset="0"/>
                <a:cs typeface="Times New Roman" pitchFamily="18" charset="0"/>
              </a:rPr>
              <a:t>Outliers may inflate the error metrics which give higher weights to large errors (example, mean squared error, RMSE).</a:t>
            </a:r>
          </a:p>
          <a:p>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Methods to identify outliers in the data</a:t>
            </a:r>
            <a:br>
              <a:rPr lang="en-IN" dirty="0" smtClean="0"/>
            </a:br>
            <a:endParaRPr lang="en-IN" dirty="0"/>
          </a:p>
        </p:txBody>
      </p:sp>
      <p:sp>
        <p:nvSpPr>
          <p:cNvPr id="3" name="Content Placeholder 2"/>
          <p:cNvSpPr>
            <a:spLocks noGrp="1"/>
          </p:cNvSpPr>
          <p:nvPr>
            <p:ph idx="1"/>
          </p:nvPr>
        </p:nvSpPr>
        <p:spPr/>
        <p:txBody>
          <a:bodyPr/>
          <a:lstStyle/>
          <a:p>
            <a:r>
              <a:rPr lang="en-IN" b="1" dirty="0" smtClean="0">
                <a:latin typeface="Times New Roman" pitchFamily="18" charset="0"/>
                <a:cs typeface="Times New Roman" pitchFamily="18" charset="0"/>
              </a:rPr>
              <a:t>Box plots</a:t>
            </a:r>
          </a:p>
          <a:p>
            <a:r>
              <a:rPr lang="en-IN" dirty="0" smtClean="0">
                <a:latin typeface="Times New Roman" pitchFamily="18" charset="0"/>
                <a:cs typeface="Times New Roman" pitchFamily="18" charset="0"/>
              </a:rPr>
              <a:t>Box plots are a visual method to identify outliers. Box plots is one of the many ways to visualize data distribution. </a:t>
            </a:r>
          </a:p>
          <a:p>
            <a:r>
              <a:rPr lang="en-IN" b="1" dirty="0" smtClean="0">
                <a:latin typeface="Times New Roman" pitchFamily="18" charset="0"/>
                <a:cs typeface="Times New Roman" pitchFamily="18" charset="0"/>
              </a:rPr>
              <a:t> IQR method</a:t>
            </a:r>
          </a:p>
          <a:p>
            <a:r>
              <a:rPr lang="en-IN" dirty="0" smtClean="0">
                <a:latin typeface="Times New Roman" pitchFamily="18" charset="0"/>
                <a:cs typeface="Times New Roman" pitchFamily="18" charset="0"/>
              </a:rPr>
              <a:t>IQR method is used by box plot to highlight outliers. IQR stands for </a:t>
            </a:r>
            <a:r>
              <a:rPr lang="en-IN" dirty="0" err="1" smtClean="0">
                <a:latin typeface="Times New Roman" pitchFamily="18" charset="0"/>
                <a:cs typeface="Times New Roman" pitchFamily="18" charset="0"/>
              </a:rPr>
              <a:t>interquartile</a:t>
            </a:r>
            <a:r>
              <a:rPr lang="en-IN" dirty="0" smtClean="0">
                <a:latin typeface="Times New Roman" pitchFamily="18" charset="0"/>
                <a:cs typeface="Times New Roman" pitchFamily="18" charset="0"/>
              </a:rPr>
              <a:t> range, which is the difference between q3 (75th percentile) and q1 (25th percentile). The IQR method computes lower bound and upper bound to identify outliers.</a:t>
            </a:r>
          </a:p>
          <a:p>
            <a:r>
              <a:rPr lang="en-IN" b="1" dirty="0" smtClean="0">
                <a:latin typeface="Times New Roman" pitchFamily="18" charset="0"/>
                <a:cs typeface="Times New Roman" pitchFamily="18" charset="0"/>
              </a:rPr>
              <a:t>Z-score method</a:t>
            </a:r>
          </a:p>
          <a:p>
            <a:r>
              <a:rPr lang="en-IN" dirty="0" smtClean="0">
                <a:latin typeface="Times New Roman" pitchFamily="18" charset="0"/>
                <a:cs typeface="Times New Roman" pitchFamily="18" charset="0"/>
              </a:rPr>
              <a:t>Z-score method is another method for detecting outliers. This method is generally used when a variable’ distribution looks close to Gaussian. Z-score is the number of standard deviations a value of a variable is away from the variable’ mean.</a:t>
            </a:r>
          </a:p>
          <a:p>
            <a:r>
              <a:rPr lang="en-IN" i="1" dirty="0" smtClean="0">
                <a:latin typeface="Times New Roman" pitchFamily="18" charset="0"/>
                <a:cs typeface="Times New Roman" pitchFamily="18" charset="0"/>
              </a:rPr>
              <a:t>Z-Score = (X-mean) / Standard deviation</a:t>
            </a:r>
            <a:endParaRPr lang="en-IN" dirty="0" smtClean="0">
              <a:latin typeface="Times New Roman" pitchFamily="18" charset="0"/>
              <a:cs typeface="Times New Roman" pitchFamily="18" charset="0"/>
            </a:endParaRPr>
          </a:p>
          <a:p>
            <a:endParaRPr lang="en-IN" dirty="0" smtClean="0"/>
          </a:p>
          <a:p>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IN" b="1" dirty="0" smtClean="0">
                <a:latin typeface="Times New Roman" pitchFamily="18" charset="0"/>
                <a:cs typeface="Times New Roman" pitchFamily="18" charset="0"/>
              </a:rPr>
              <a:t>Distance from the mean’ method (Multivariate method)</a:t>
            </a:r>
          </a:p>
          <a:p>
            <a:r>
              <a:rPr lang="en-IN" dirty="0" smtClean="0">
                <a:latin typeface="Times New Roman" pitchFamily="18" charset="0"/>
                <a:cs typeface="Times New Roman" pitchFamily="18" charset="0"/>
              </a:rPr>
              <a:t>Unlike the previous methods, this method considers multiple variables in a data set to detect outliers. </a:t>
            </a:r>
          </a:p>
          <a:p>
            <a:r>
              <a:rPr lang="en-IN" dirty="0" smtClean="0">
                <a:latin typeface="Times New Roman" pitchFamily="18" charset="0"/>
                <a:cs typeface="Times New Roman" pitchFamily="18" charset="0"/>
              </a:rPr>
              <a:t>This method calculates the Euclidean distance of the data points from their mean and converts the distances into absolute z-scores.</a:t>
            </a:r>
          </a:p>
          <a:p>
            <a:r>
              <a:rPr lang="en-IN" dirty="0" smtClean="0">
                <a:latin typeface="Times New Roman" pitchFamily="18" charset="0"/>
                <a:cs typeface="Times New Roman" pitchFamily="18" charset="0"/>
              </a:rPr>
              <a:t> Any z-score greater than the pre-specified cut-off is considered to be an outlier</a:t>
            </a:r>
          </a:p>
          <a:p>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8928" y="1345066"/>
            <a:ext cx="9398000" cy="2387600"/>
          </a:xfrm>
        </p:spPr>
        <p:txBody>
          <a:bodyPr/>
          <a:lstStyle/>
          <a:p>
            <a:pPr>
              <a:lnSpc>
                <a:spcPct val="100000"/>
              </a:lnSpc>
            </a:pPr>
            <a:r>
              <a:rPr lang="en-GB" dirty="0" smtClean="0">
                <a:latin typeface="Metropolis" panose="00000500000000000000"/>
              </a:rPr>
              <a:t/>
            </a:r>
            <a:br>
              <a:rPr lang="en-GB" dirty="0" smtClean="0">
                <a:latin typeface="Metropolis" panose="00000500000000000000"/>
              </a:rPr>
            </a:br>
            <a:r>
              <a:rPr lang="en-GB" dirty="0" smtClean="0"/>
              <a:t/>
            </a:r>
            <a:br>
              <a:rPr lang="en-GB" dirty="0" smtClean="0"/>
            </a:br>
            <a:r>
              <a:rPr lang="en-US" dirty="0" smtClean="0"/>
              <a:t/>
            </a:r>
            <a:br>
              <a:rPr lang="en-US" dirty="0" smtClean="0"/>
            </a:br>
            <a:r>
              <a:rPr lang="en-GB" dirty="0" smtClean="0"/>
              <a:t> Module 2: </a:t>
            </a:r>
            <a:r>
              <a:rPr lang="en-IN" dirty="0" smtClean="0"/>
              <a:t>Data Cleaning </a:t>
            </a:r>
            <a:endParaRPr lang="en-US" dirty="0">
              <a:latin typeface="Metropolis" panose="00000500000000000000"/>
            </a:endParaRPr>
          </a:p>
        </p:txBody>
      </p:sp>
      <p:sp>
        <p:nvSpPr>
          <p:cNvPr id="3" name="Subtitle 2"/>
          <p:cNvSpPr>
            <a:spLocks noGrp="1"/>
          </p:cNvSpPr>
          <p:nvPr>
            <p:ph type="subTitle" idx="1"/>
          </p:nvPr>
        </p:nvSpPr>
        <p:spPr/>
        <p:txBody>
          <a:bodyPr>
            <a:normAutofit/>
          </a:bodyPr>
          <a:lstStyle/>
          <a:p>
            <a:r>
              <a:rPr lang="en-US" dirty="0">
                <a:latin typeface="Metropolis" panose="00000500000000000000"/>
              </a:rPr>
              <a:t>Course Name: </a:t>
            </a:r>
            <a:endParaRPr lang="en-IN" dirty="0" smtClean="0"/>
          </a:p>
          <a:p>
            <a:r>
              <a:rPr lang="en-IN" dirty="0" smtClean="0"/>
              <a:t> DATA EXPLORATION AND PREPARATION </a:t>
            </a:r>
            <a:r>
              <a:rPr lang="en-US" dirty="0" smtClean="0">
                <a:latin typeface="Times New Roman" panose="02020603050405020304" pitchFamily="18" charset="0"/>
                <a:cs typeface="Times New Roman" panose="02020603050405020304" pitchFamily="18" charset="0"/>
              </a:rPr>
              <a:t>[</a:t>
            </a:r>
            <a:r>
              <a:rPr lang="en-IN" dirty="0" smtClean="0">
                <a:latin typeface="Times New Roman" panose="02020603050405020304" pitchFamily="18" charset="0"/>
                <a:cs typeface="Times New Roman" panose="02020603050405020304" pitchFamily="18" charset="0"/>
              </a:rPr>
              <a:t>22CSE239</a:t>
            </a:r>
            <a:r>
              <a:rPr lang="en-US" dirty="0" smtClean="0">
                <a:latin typeface="Times New Roman" panose="02020603050405020304" pitchFamily="18" charset="0"/>
                <a:cs typeface="Times New Roman" panose="02020603050405020304" pitchFamily="18" charset="0"/>
              </a:rPr>
              <a:t>]</a:t>
            </a:r>
            <a:endParaRPr lang="en-US" dirty="0">
              <a:latin typeface="Metropolis" panose="00000500000000000000"/>
            </a:endParaRPr>
          </a:p>
          <a:p>
            <a:r>
              <a:rPr lang="en-US" dirty="0">
                <a:latin typeface="Metropolis" panose="00000500000000000000"/>
              </a:rPr>
              <a:t>Total Hours : </a:t>
            </a:r>
            <a:r>
              <a:rPr lang="en-US" dirty="0" smtClean="0"/>
              <a:t>9</a:t>
            </a:r>
            <a:endParaRPr lang="en-US" dirty="0">
              <a:latin typeface="Metropolis" panose="00000500000000000000"/>
            </a:endParaRP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fontAlgn="base">
              <a:buNone/>
            </a:pPr>
            <a:endParaRPr lang="en-IN" b="1" dirty="0" smtClean="0"/>
          </a:p>
          <a:p>
            <a:pPr fontAlgn="base">
              <a:buNone/>
            </a:pPr>
            <a:r>
              <a:rPr lang="en-IN" b="1" dirty="0" smtClean="0"/>
              <a:t>How Outliers are Caused?</a:t>
            </a:r>
          </a:p>
          <a:p>
            <a:pPr algn="just" fontAlgn="base"/>
            <a:r>
              <a:rPr lang="en-IN" sz="2200" dirty="0" smtClean="0">
                <a:latin typeface="Times New Roman" pitchFamily="18" charset="0"/>
                <a:cs typeface="Times New Roman" pitchFamily="18" charset="0"/>
              </a:rPr>
              <a:t>Outliers can be caused by a variety of factors, and they often result from genuine variability in the data or from errors in data collection, measurement, or recording. Some common causes of outliers are:</a:t>
            </a:r>
          </a:p>
          <a:p>
            <a:pPr algn="just" fontAlgn="base"/>
            <a:r>
              <a:rPr lang="en-IN" sz="2200" b="1" dirty="0" smtClean="0">
                <a:latin typeface="Times New Roman" pitchFamily="18" charset="0"/>
                <a:cs typeface="Times New Roman" pitchFamily="18" charset="0"/>
              </a:rPr>
              <a:t>Measurement errors</a:t>
            </a:r>
            <a:r>
              <a:rPr lang="en-IN" sz="2200" dirty="0" smtClean="0">
                <a:latin typeface="Times New Roman" pitchFamily="18" charset="0"/>
                <a:cs typeface="Times New Roman" pitchFamily="18" charset="0"/>
              </a:rPr>
              <a:t>: Errors in data collection or measurement processes can lead to outliers.</a:t>
            </a:r>
          </a:p>
          <a:p>
            <a:pPr algn="just" fontAlgn="base"/>
            <a:r>
              <a:rPr lang="en-IN" sz="2200" b="1" dirty="0" smtClean="0">
                <a:latin typeface="Times New Roman" pitchFamily="18" charset="0"/>
                <a:cs typeface="Times New Roman" pitchFamily="18" charset="0"/>
              </a:rPr>
              <a:t>Sampling errors</a:t>
            </a:r>
            <a:r>
              <a:rPr lang="en-IN" sz="2200" dirty="0" smtClean="0">
                <a:latin typeface="Times New Roman" pitchFamily="18" charset="0"/>
                <a:cs typeface="Times New Roman" pitchFamily="18" charset="0"/>
              </a:rPr>
              <a:t>: In some cases, outliers can arise due to issues with the sampling process.</a:t>
            </a:r>
          </a:p>
          <a:p>
            <a:pPr algn="just" fontAlgn="base"/>
            <a:r>
              <a:rPr lang="en-IN" sz="2200" b="1" dirty="0" smtClean="0">
                <a:latin typeface="Times New Roman" pitchFamily="18" charset="0"/>
                <a:cs typeface="Times New Roman" pitchFamily="18" charset="0"/>
              </a:rPr>
              <a:t>Natural variability</a:t>
            </a:r>
            <a:r>
              <a:rPr lang="en-IN" sz="2200" dirty="0" smtClean="0">
                <a:latin typeface="Times New Roman" pitchFamily="18" charset="0"/>
                <a:cs typeface="Times New Roman" pitchFamily="18" charset="0"/>
              </a:rPr>
              <a:t>: Inherent variability in certain phenomena can also lead to outliers. Some systems may exhibit extreme values due to the nature of the process being studied.</a:t>
            </a:r>
          </a:p>
          <a:p>
            <a:pPr algn="just" fontAlgn="base"/>
            <a:r>
              <a:rPr lang="en-IN" sz="2200" b="1" dirty="0" smtClean="0">
                <a:latin typeface="Times New Roman" pitchFamily="18" charset="0"/>
                <a:cs typeface="Times New Roman" pitchFamily="18" charset="0"/>
              </a:rPr>
              <a:t>Data entry errors</a:t>
            </a:r>
            <a:r>
              <a:rPr lang="en-IN" sz="2200" dirty="0" smtClean="0">
                <a:latin typeface="Times New Roman" pitchFamily="18" charset="0"/>
                <a:cs typeface="Times New Roman" pitchFamily="18" charset="0"/>
              </a:rPr>
              <a:t>: Human errors during data entry can introduce outliers.</a:t>
            </a:r>
          </a:p>
          <a:p>
            <a:pPr algn="just" fontAlgn="base"/>
            <a:r>
              <a:rPr lang="en-IN" sz="2200" b="1" dirty="0" smtClean="0">
                <a:latin typeface="Times New Roman" pitchFamily="18" charset="0"/>
                <a:cs typeface="Times New Roman" pitchFamily="18" charset="0"/>
              </a:rPr>
              <a:t>Experimental errors</a:t>
            </a:r>
            <a:r>
              <a:rPr lang="en-IN" sz="2200" dirty="0" smtClean="0">
                <a:latin typeface="Times New Roman" pitchFamily="18" charset="0"/>
                <a:cs typeface="Times New Roman" pitchFamily="18" charset="0"/>
              </a:rPr>
              <a:t>: In experimental settings, anomalies may occur due to uncontrolled factors, equipment malfunctions, or unexpected events.</a:t>
            </a:r>
          </a:p>
          <a:p>
            <a:pPr algn="just" fontAlgn="base"/>
            <a:r>
              <a:rPr lang="en-IN" sz="2200" b="1" dirty="0" smtClean="0">
                <a:latin typeface="Times New Roman" pitchFamily="18" charset="0"/>
                <a:cs typeface="Times New Roman" pitchFamily="18" charset="0"/>
              </a:rPr>
              <a:t>Sampling from multiple populations:</a:t>
            </a:r>
            <a:r>
              <a:rPr lang="en-IN" sz="2200" dirty="0" smtClean="0">
                <a:latin typeface="Times New Roman" pitchFamily="18" charset="0"/>
                <a:cs typeface="Times New Roman" pitchFamily="18" charset="0"/>
              </a:rPr>
              <a:t> Data is inadvertently combined from multiple populations with different characteristics.</a:t>
            </a:r>
          </a:p>
          <a:p>
            <a:pPr algn="just" fontAlgn="base"/>
            <a:r>
              <a:rPr lang="en-IN" sz="2200" b="1" dirty="0" smtClean="0">
                <a:latin typeface="Times New Roman" pitchFamily="18" charset="0"/>
                <a:cs typeface="Times New Roman" pitchFamily="18" charset="0"/>
              </a:rPr>
              <a:t>Intentional outliers:</a:t>
            </a:r>
            <a:r>
              <a:rPr lang="en-IN" sz="2200" dirty="0" smtClean="0">
                <a:latin typeface="Times New Roman" pitchFamily="18" charset="0"/>
                <a:cs typeface="Times New Roman" pitchFamily="18" charset="0"/>
              </a:rPr>
              <a:t> Outliers are introduced intentionally to test the robustness of statistical methods</a:t>
            </a:r>
          </a:p>
          <a:p>
            <a:pPr algn="just"/>
            <a:endParaRPr lang="en-IN"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Transformation</a:t>
            </a:r>
            <a:br>
              <a:rPr lang="en-IN" dirty="0" smtClean="0"/>
            </a:br>
            <a:endParaRPr lang="en-IN" dirty="0"/>
          </a:p>
        </p:txBody>
      </p:sp>
      <p:sp>
        <p:nvSpPr>
          <p:cNvPr id="3" name="Content Placeholder 2"/>
          <p:cNvSpPr>
            <a:spLocks noGrp="1"/>
          </p:cNvSpPr>
          <p:nvPr>
            <p:ph idx="1"/>
          </p:nvPr>
        </p:nvSpPr>
        <p:spPr/>
        <p:txBody>
          <a:bodyPr/>
          <a:lstStyle/>
          <a:p>
            <a:pPr fontAlgn="base"/>
            <a:r>
              <a:rPr lang="en-IN" dirty="0" smtClean="0">
                <a:latin typeface="Times New Roman" pitchFamily="18" charset="0"/>
                <a:cs typeface="Times New Roman" pitchFamily="18" charset="0"/>
              </a:rPr>
              <a:t>Data transformation is the process of converting raw data into a more suitable format or structure for analysis, to improve its quality and make it compatible with the requirements of a particular task or system.</a:t>
            </a:r>
          </a:p>
          <a:p>
            <a:pPr>
              <a:buNone/>
            </a:pPr>
            <a:r>
              <a:rPr lang="en-IN" b="1" dirty="0" smtClean="0">
                <a:latin typeface="Times New Roman" pitchFamily="18" charset="0"/>
                <a:cs typeface="Times New Roman" pitchFamily="18" charset="0"/>
              </a:rPr>
              <a:t>Importance of Data Transformation</a:t>
            </a:r>
            <a:r>
              <a:rPr lang="en-IN"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fontAlgn="base"/>
            <a:r>
              <a:rPr lang="en-IN" dirty="0" smtClean="0">
                <a:latin typeface="Times New Roman" pitchFamily="18" charset="0"/>
                <a:cs typeface="Times New Roman" pitchFamily="18" charset="0"/>
              </a:rPr>
              <a:t>Raw data, often sourced from diverse channels, may be inconsistent, contain missing values, or exhibit variations that could impact the reliability of analyses.</a:t>
            </a:r>
          </a:p>
          <a:p>
            <a:pPr fontAlgn="base"/>
            <a:r>
              <a:rPr lang="en-IN" dirty="0" smtClean="0">
                <a:latin typeface="Times New Roman" pitchFamily="18" charset="0"/>
                <a:cs typeface="Times New Roman" pitchFamily="18" charset="0"/>
              </a:rPr>
              <a:t>Data transformation addresses these challenges by cleaning, encoding, and structuring the data in a manner that makes it compatible with analytical tools and algorithms.</a:t>
            </a:r>
          </a:p>
          <a:p>
            <a:pPr fontAlgn="base"/>
            <a:r>
              <a:rPr lang="en-IN" dirty="0" smtClean="0">
                <a:latin typeface="Times New Roman" pitchFamily="18" charset="0"/>
                <a:cs typeface="Times New Roman" pitchFamily="18" charset="0"/>
              </a:rPr>
              <a:t>data transformation facilitates feature engineering, allowing the creation of new variables that may improve model performance</a:t>
            </a:r>
            <a:endParaRPr lang="en-IN"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Transformation techniques </a:t>
            </a:r>
            <a:endParaRPr lang="en-IN" dirty="0"/>
          </a:p>
        </p:txBody>
      </p:sp>
      <p:sp>
        <p:nvSpPr>
          <p:cNvPr id="3" name="Content Placeholder 2"/>
          <p:cNvSpPr>
            <a:spLocks noGrp="1"/>
          </p:cNvSpPr>
          <p:nvPr>
            <p:ph idx="1"/>
          </p:nvPr>
        </p:nvSpPr>
        <p:spPr/>
        <p:txBody>
          <a:bodyPr/>
          <a:lstStyle/>
          <a:p>
            <a:endParaRPr lang="en-IN" dirty="0" smtClean="0"/>
          </a:p>
          <a:p>
            <a:endParaRPr lang="en-IN" dirty="0" smtClean="0"/>
          </a:p>
          <a:p>
            <a:endParaRPr lang="en-US" dirty="0" smtClean="0"/>
          </a:p>
          <a:p>
            <a:endParaRPr lang="en-IN" dirty="0" smtClean="0"/>
          </a:p>
          <a:p>
            <a:endParaRPr lang="en-US" dirty="0" smtClean="0"/>
          </a:p>
          <a:p>
            <a:endParaRPr lang="en-US" dirty="0" smtClean="0"/>
          </a:p>
          <a:p>
            <a:endParaRPr lang="en-IN" dirty="0" smtClean="0"/>
          </a:p>
          <a:p>
            <a:endParaRPr lang="en-US" dirty="0" smtClean="0"/>
          </a:p>
          <a:p>
            <a:endParaRPr lang="en-US" dirty="0" smtClean="0"/>
          </a:p>
          <a:p>
            <a:endParaRPr lang="en-US" dirty="0" smtClean="0"/>
          </a:p>
          <a:p>
            <a:endParaRPr lang="en-IN"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IN" dirty="0"/>
          </a:p>
        </p:txBody>
      </p:sp>
      <p:sp>
        <p:nvSpPr>
          <p:cNvPr id="19" name="Rectangle 18"/>
          <p:cNvSpPr/>
          <p:nvPr/>
        </p:nvSpPr>
        <p:spPr>
          <a:xfrm>
            <a:off x="875211" y="1188719"/>
            <a:ext cx="10972800" cy="6032421"/>
          </a:xfrm>
          <a:prstGeom prst="rect">
            <a:avLst/>
          </a:prstGeom>
        </p:spPr>
        <p:txBody>
          <a:bodyPr wrap="square">
            <a:spAutoFit/>
          </a:bodyPr>
          <a:lstStyle/>
          <a:p>
            <a:r>
              <a:rPr lang="en-IN" sz="2000" b="1" dirty="0" smtClean="0">
                <a:latin typeface="Times New Roman" pitchFamily="18" charset="0"/>
                <a:cs typeface="Times New Roman" pitchFamily="18" charset="0"/>
              </a:rPr>
              <a:t>Manipulation</a:t>
            </a:r>
          </a:p>
          <a:p>
            <a:r>
              <a:rPr lang="en-IN" sz="2000" dirty="0" smtClean="0">
                <a:latin typeface="Times New Roman" pitchFamily="18" charset="0"/>
                <a:cs typeface="Times New Roman" pitchFamily="18" charset="0"/>
              </a:rPr>
              <a:t>Data manipulation is the process of changing the form of an existing dataset to gain a better understanding of its content. It is often performed by combining datasets with different characteristics into one dataset.</a:t>
            </a:r>
          </a:p>
          <a:p>
            <a:r>
              <a:rPr lang="en-IN" sz="2000" b="1" dirty="0" smtClean="0">
                <a:latin typeface="Times New Roman" pitchFamily="18" charset="0"/>
                <a:cs typeface="Times New Roman" pitchFamily="18" charset="0"/>
              </a:rPr>
              <a:t>Revising</a:t>
            </a:r>
          </a:p>
          <a:p>
            <a:r>
              <a:rPr lang="en-IN" sz="2000" dirty="0" smtClean="0">
                <a:latin typeface="Times New Roman" pitchFamily="18" charset="0"/>
                <a:cs typeface="Times New Roman" pitchFamily="18" charset="0"/>
              </a:rPr>
              <a:t>Data revision is a technique that involves changing the format of an existing dataset to make it more useful for analysis purposes. You can do it by adding new fields, removing unimportant information, or just changing the structure and layout of your data set.</a:t>
            </a:r>
          </a:p>
          <a:p>
            <a:r>
              <a:rPr lang="en-IN" sz="2000" b="1" dirty="0" smtClean="0">
                <a:latin typeface="Times New Roman" pitchFamily="18" charset="0"/>
                <a:cs typeface="Times New Roman" pitchFamily="18" charset="0"/>
              </a:rPr>
              <a:t>Separating</a:t>
            </a:r>
          </a:p>
          <a:p>
            <a:r>
              <a:rPr lang="en-IN" sz="2000" dirty="0" smtClean="0">
                <a:latin typeface="Times New Roman" pitchFamily="18" charset="0"/>
                <a:cs typeface="Times New Roman" pitchFamily="18" charset="0"/>
              </a:rPr>
              <a:t>Separation is splitting a single dataset into smaller subsets based on standard criteria. It allows you to focus on specific parts of your data at any given time without worrying about missing information from other components</a:t>
            </a:r>
          </a:p>
          <a:p>
            <a:endParaRPr lang="en-US" sz="2000" b="1"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a:p>
            <a:endParaRPr lang="en-US" b="1" dirty="0" smtClean="0"/>
          </a:p>
          <a:p>
            <a:endParaRPr lang="en-US" b="1" dirty="0" smtClean="0"/>
          </a:p>
          <a:p>
            <a:endParaRPr lang="en-US" b="1" dirty="0" smtClean="0"/>
          </a:p>
          <a:p>
            <a:endParaRPr lang="en-US" b="1" dirty="0" smtClean="0"/>
          </a:p>
          <a:p>
            <a:endParaRPr lang="en-US" b="1" dirty="0" smtClean="0"/>
          </a:p>
          <a:p>
            <a:endParaRPr lang="en-IN"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Autofit/>
          </a:bodyPr>
          <a:lstStyle/>
          <a:p>
            <a:r>
              <a:rPr lang="en-IN" b="1" dirty="0" smtClean="0">
                <a:latin typeface="Times New Roman" pitchFamily="18" charset="0"/>
                <a:cs typeface="Times New Roman" pitchFamily="18" charset="0"/>
              </a:rPr>
              <a:t>Combining/Integrating</a:t>
            </a:r>
          </a:p>
          <a:p>
            <a:r>
              <a:rPr lang="en-IN" dirty="0" smtClean="0">
                <a:latin typeface="Times New Roman" pitchFamily="18" charset="0"/>
                <a:cs typeface="Times New Roman" pitchFamily="18" charset="0"/>
              </a:rPr>
              <a:t>Combination/integration refers to merging multiple datasets that have been split up into individual subsets using separation techniques such as those described above so that you can view them simultaneously instead of separately (for example, merging multiple tables).</a:t>
            </a:r>
          </a:p>
          <a:p>
            <a:r>
              <a:rPr lang="en-IN" b="1" dirty="0" smtClean="0">
                <a:latin typeface="Times New Roman" pitchFamily="18" charset="0"/>
                <a:cs typeface="Times New Roman" pitchFamily="18" charset="0"/>
              </a:rPr>
              <a:t>Data Smoothing</a:t>
            </a:r>
          </a:p>
          <a:p>
            <a:r>
              <a:rPr lang="en-IN" dirty="0" smtClean="0">
                <a:latin typeface="Times New Roman" pitchFamily="18" charset="0"/>
                <a:cs typeface="Times New Roman" pitchFamily="18" charset="0"/>
              </a:rPr>
              <a:t>Data smoothing involves averaging values across groups to smooth out outliers or reduce statistical noise from large swings between groups over time (for example, by taking averages over several years rather than just one).</a:t>
            </a:r>
          </a:p>
          <a:p>
            <a:endParaRPr lang="en-IN" b="1" dirty="0" smtClean="0">
              <a:latin typeface="Times New Roman" pitchFamily="18" charset="0"/>
              <a:cs typeface="Times New Roman" pitchFamily="18" charset="0"/>
            </a:endParaRPr>
          </a:p>
          <a:p>
            <a:r>
              <a:rPr lang="en-IN" b="1" dirty="0" smtClean="0">
                <a:latin typeface="Times New Roman" pitchFamily="18" charset="0"/>
                <a:cs typeface="Times New Roman" pitchFamily="18" charset="0"/>
              </a:rPr>
              <a:t>Data Aggregation</a:t>
            </a:r>
          </a:p>
          <a:p>
            <a:r>
              <a:rPr lang="en-IN" dirty="0" smtClean="0">
                <a:latin typeface="Times New Roman" pitchFamily="18" charset="0"/>
                <a:cs typeface="Times New Roman" pitchFamily="18" charset="0"/>
              </a:rPr>
              <a:t>Data aggregation involves combining similar values to get a complete picture of the underlying phenomena. For example, if you have sales records that include both dollar amounts and the number of units sold, you can aggregate them so that they are represented by just one value: total revenue or total units sold.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3144"/>
            <a:ext cx="10515600" cy="5290456"/>
          </a:xfrm>
        </p:spPr>
        <p:txBody>
          <a:bodyPr>
            <a:noAutofit/>
          </a:bodyPr>
          <a:lstStyle/>
          <a:p>
            <a:pPr>
              <a:buNone/>
            </a:pPr>
            <a:r>
              <a:rPr lang="en-IN" b="1" dirty="0" err="1" smtClean="0">
                <a:latin typeface="Times New Roman" pitchFamily="18" charset="0"/>
                <a:cs typeface="Times New Roman" pitchFamily="18" charset="0"/>
              </a:rPr>
              <a:t>Discretization</a:t>
            </a:r>
            <a:endParaRPr lang="en-IN" b="1" dirty="0" smtClean="0">
              <a:latin typeface="Times New Roman" pitchFamily="18" charset="0"/>
              <a:cs typeface="Times New Roman" pitchFamily="18" charset="0"/>
            </a:endParaRPr>
          </a:p>
          <a:p>
            <a:r>
              <a:rPr lang="en-IN" dirty="0" err="1" smtClean="0">
                <a:latin typeface="Times New Roman" pitchFamily="18" charset="0"/>
                <a:cs typeface="Times New Roman" pitchFamily="18" charset="0"/>
              </a:rPr>
              <a:t>Discretization</a:t>
            </a:r>
            <a:r>
              <a:rPr lang="en-IN" dirty="0" smtClean="0">
                <a:latin typeface="Times New Roman" pitchFamily="18" charset="0"/>
                <a:cs typeface="Times New Roman" pitchFamily="18" charset="0"/>
              </a:rPr>
              <a:t> is when you turn continuous variables into categorical variables by splitting them into discrete ranges (such as turning age into fields like 0-5 years old or 6-10 years old). </a:t>
            </a:r>
          </a:p>
          <a:p>
            <a:r>
              <a:rPr lang="en-IN" dirty="0" smtClean="0">
                <a:latin typeface="Times New Roman" pitchFamily="18" charset="0"/>
                <a:cs typeface="Times New Roman" pitchFamily="18" charset="0"/>
              </a:rPr>
              <a:t>The process of </a:t>
            </a:r>
            <a:r>
              <a:rPr lang="en-IN" dirty="0" err="1" smtClean="0">
                <a:latin typeface="Times New Roman" pitchFamily="18" charset="0"/>
                <a:cs typeface="Times New Roman" pitchFamily="18" charset="0"/>
              </a:rPr>
              <a:t>discretizing</a:t>
            </a:r>
            <a:r>
              <a:rPr lang="en-IN" dirty="0" smtClean="0">
                <a:latin typeface="Times New Roman" pitchFamily="18" charset="0"/>
                <a:cs typeface="Times New Roman" pitchFamily="18" charset="0"/>
              </a:rPr>
              <a:t> data is helpful because it allows you to use algorithms that don’t work well with continuous variables (like regression) but do work well with categorical variables (like decision trees).</a:t>
            </a:r>
          </a:p>
          <a:p>
            <a:pPr>
              <a:buNone/>
            </a:pPr>
            <a:r>
              <a:rPr lang="en-IN" b="1" dirty="0" smtClean="0">
                <a:latin typeface="Times New Roman" pitchFamily="18" charset="0"/>
                <a:cs typeface="Times New Roman" pitchFamily="18" charset="0"/>
              </a:rPr>
              <a:t>Generalization</a:t>
            </a:r>
          </a:p>
          <a:p>
            <a:r>
              <a:rPr lang="en-IN" dirty="0" smtClean="0">
                <a:latin typeface="Times New Roman" pitchFamily="18" charset="0"/>
                <a:cs typeface="Times New Roman" pitchFamily="18" charset="0"/>
              </a:rPr>
              <a:t>Generalization is transforming a set of values into a more generic form. A single value or group of values will represent all your data points. It’s a way of ensuring that all of your data points have similar characteristics.</a:t>
            </a:r>
          </a:p>
          <a:p>
            <a:pPr>
              <a:buNone/>
            </a:pPr>
            <a:r>
              <a:rPr lang="en-IN" b="1" dirty="0" smtClean="0">
                <a:latin typeface="Times New Roman" pitchFamily="18" charset="0"/>
                <a:cs typeface="Times New Roman" pitchFamily="18" charset="0"/>
              </a:rPr>
              <a:t>Attribute Construction</a:t>
            </a:r>
          </a:p>
          <a:p>
            <a:r>
              <a:rPr lang="en-IN" dirty="0" smtClean="0">
                <a:latin typeface="Times New Roman" pitchFamily="18" charset="0"/>
                <a:cs typeface="Times New Roman" pitchFamily="18" charset="0"/>
              </a:rPr>
              <a:t>Attribute construction is the process of creating new attributes for existing data points. It involves splitting existing columns into multiple columns so that each represents a different aspect of the original data point. </a:t>
            </a:r>
          </a:p>
          <a:p>
            <a:r>
              <a:rPr lang="en-IN" dirty="0" smtClean="0">
                <a:latin typeface="Times New Roman" pitchFamily="18" charset="0"/>
                <a:cs typeface="Times New Roman" pitchFamily="18" charset="0"/>
              </a:rPr>
              <a:t>By applying attribute construction data can be organized ensuring each column only represents one feature instead of many rolled-up features, making the data easier to work with.</a:t>
            </a:r>
          </a:p>
          <a:p>
            <a:endParaRPr lang="en-IN" dirty="0" smtClean="0">
              <a:latin typeface="Times New Roman" pitchFamily="18" charset="0"/>
              <a:cs typeface="Times New Roman" pitchFamily="18" charset="0"/>
            </a:endParaRPr>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of Data transformation</a:t>
            </a:r>
            <a:endParaRPr lang="en-IN" dirty="0"/>
          </a:p>
        </p:txBody>
      </p:sp>
      <p:sp>
        <p:nvSpPr>
          <p:cNvPr id="3" name="Content Placeholder 2"/>
          <p:cNvSpPr>
            <a:spLocks noGrp="1"/>
          </p:cNvSpPr>
          <p:nvPr>
            <p:ph idx="1"/>
          </p:nvPr>
        </p:nvSpPr>
        <p:spPr/>
        <p:txBody>
          <a:bodyPr>
            <a:normAutofit fontScale="77500" lnSpcReduction="20000"/>
          </a:bodyPr>
          <a:lstStyle/>
          <a:p>
            <a:endParaRPr lang="en-IN" b="1" dirty="0" smtClean="0"/>
          </a:p>
          <a:p>
            <a:pPr algn="just"/>
            <a:r>
              <a:rPr lang="en-IN" sz="2400" dirty="0" smtClean="0">
                <a:latin typeface="Times New Roman" pitchFamily="18" charset="0"/>
                <a:cs typeface="Times New Roman" pitchFamily="18" charset="0"/>
              </a:rPr>
              <a:t>There are several advantages to data transformation in data analysis and data science. Some of the main benefits include:</a:t>
            </a:r>
          </a:p>
          <a:p>
            <a:pPr algn="just"/>
            <a:r>
              <a:rPr lang="en-IN" sz="2400" dirty="0" smtClean="0">
                <a:latin typeface="Times New Roman" pitchFamily="18" charset="0"/>
                <a:cs typeface="Times New Roman" pitchFamily="18" charset="0"/>
              </a:rPr>
              <a:t>Data transformation improves data quality by cleaning it, removing inconsistencies, and filling in missing values. It makes data more accurate and trustworthy, leading to more reliable results and insights.</a:t>
            </a:r>
          </a:p>
          <a:p>
            <a:pPr algn="just"/>
            <a:r>
              <a:rPr lang="en-IN" sz="2400" dirty="0" smtClean="0">
                <a:latin typeface="Times New Roman" pitchFamily="18" charset="0"/>
                <a:cs typeface="Times New Roman" pitchFamily="18" charset="0"/>
              </a:rPr>
              <a:t>Data transformation makes data more easily understood and usable by end-users. For example, by aggregating or summarizing the information it can be presented in a more concise and intuitive form that is easier to understand and interpret.</a:t>
            </a:r>
          </a:p>
          <a:p>
            <a:pPr algn="just"/>
            <a:r>
              <a:rPr lang="en-IN" sz="2400" dirty="0" smtClean="0">
                <a:latin typeface="Times New Roman" pitchFamily="18" charset="0"/>
                <a:cs typeface="Times New Roman" pitchFamily="18" charset="0"/>
              </a:rPr>
              <a:t>Data transformation enables the use of advanced data analysis techniques that require data to be in a specific format. For example, some machine learning algorithms only work with data formatted in a certain way, so data transformation is necessary to prepare data so that it can work in needed algorithms.</a:t>
            </a:r>
          </a:p>
          <a:p>
            <a:pPr algn="just"/>
            <a:r>
              <a:rPr lang="en-IN" sz="2400" dirty="0" smtClean="0">
                <a:latin typeface="Times New Roman" pitchFamily="18" charset="0"/>
                <a:cs typeface="Times New Roman" pitchFamily="18" charset="0"/>
              </a:rPr>
              <a:t>Data transformation helps to uncover hidden trends, patterns, and relationships in data that would not be apparent without transforming it. By applying various mathematical and statistical operations, data scientists can uncover valuable insights to help organizations make better decisions.</a:t>
            </a:r>
          </a:p>
          <a:p>
            <a:pPr algn="just"/>
            <a:r>
              <a:rPr lang="en-IN" sz="2400" dirty="0" smtClean="0">
                <a:latin typeface="Times New Roman" pitchFamily="18" charset="0"/>
                <a:cs typeface="Times New Roman" pitchFamily="18" charset="0"/>
              </a:rPr>
              <a:t>Data transformation reduces the time and effort required to analyze data. By automating the data transformation process, data scientists can save time and focus on more critical tasks, such as interpreting the results and generating insights.</a:t>
            </a:r>
          </a:p>
          <a:p>
            <a:pPr algn="just"/>
            <a:endParaRPr lang="en-IN"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Challenges of data transformation</a:t>
            </a:r>
            <a:br>
              <a:rPr lang="en-IN" dirty="0" smtClean="0"/>
            </a:br>
            <a:endParaRPr lang="en-IN" dirty="0"/>
          </a:p>
        </p:txBody>
      </p:sp>
      <p:sp>
        <p:nvSpPr>
          <p:cNvPr id="3" name="Content Placeholder 2"/>
          <p:cNvSpPr>
            <a:spLocks noGrp="1"/>
          </p:cNvSpPr>
          <p:nvPr>
            <p:ph idx="1"/>
          </p:nvPr>
        </p:nvSpPr>
        <p:spPr/>
        <p:txBody>
          <a:bodyPr>
            <a:normAutofit fontScale="92500" lnSpcReduction="20000"/>
          </a:bodyPr>
          <a:lstStyle/>
          <a:p>
            <a:pPr algn="just"/>
            <a:r>
              <a:rPr lang="en-IN" dirty="0" smtClean="0">
                <a:latin typeface="Times New Roman" pitchFamily="18" charset="0"/>
                <a:cs typeface="Times New Roman" pitchFamily="18" charset="0"/>
              </a:rPr>
              <a:t>Several challenges can arise during the data transformation process. Some of the main challenges include the following:</a:t>
            </a:r>
          </a:p>
          <a:p>
            <a:pPr algn="just"/>
            <a:r>
              <a:rPr lang="en-IN" dirty="0" smtClean="0">
                <a:latin typeface="Times New Roman" pitchFamily="18" charset="0"/>
                <a:cs typeface="Times New Roman" pitchFamily="18" charset="0"/>
              </a:rPr>
              <a:t>Data quality issues can make data transformation difficult and time-consuming. If the data is incomplete, inconsistent, or contains errors, it can be challenging to clean and prepare for further analysis.</a:t>
            </a:r>
          </a:p>
          <a:p>
            <a:pPr algn="just"/>
            <a:r>
              <a:rPr lang="en-IN" dirty="0" smtClean="0">
                <a:latin typeface="Times New Roman" pitchFamily="18" charset="0"/>
                <a:cs typeface="Times New Roman" pitchFamily="18" charset="0"/>
              </a:rPr>
              <a:t>Identifying the appropriate data transformation techniques and methods can take time and effort, especially for large and complex datasets. Data scientists must deeply understand the data and the analysis goals to choose the most effective transformation methods.</a:t>
            </a:r>
          </a:p>
          <a:p>
            <a:pPr algn="just"/>
            <a:r>
              <a:rPr lang="en-IN" dirty="0" smtClean="0">
                <a:latin typeface="Times New Roman" pitchFamily="18" charset="0"/>
                <a:cs typeface="Times New Roman" pitchFamily="18" charset="0"/>
              </a:rPr>
              <a:t>Applying data transformation techniques can be computationally intensive, especially for large datasets. It can require significant computing resources and take a long time to complete, depending on the complexity of the transformation methods and the size of the dataset.</a:t>
            </a:r>
          </a:p>
          <a:p>
            <a:pPr algn="just"/>
            <a:r>
              <a:rPr lang="en-IN" dirty="0" smtClean="0">
                <a:latin typeface="Times New Roman" pitchFamily="18" charset="0"/>
                <a:cs typeface="Times New Roman" pitchFamily="18" charset="0"/>
              </a:rPr>
              <a:t>The data transformation process can take time to automate and scale. As data volumes grow, it can become a timely </a:t>
            </a:r>
            <a:r>
              <a:rPr lang="en-IN" dirty="0" err="1" smtClean="0">
                <a:latin typeface="Times New Roman" pitchFamily="18" charset="0"/>
                <a:cs typeface="Times New Roman" pitchFamily="18" charset="0"/>
              </a:rPr>
              <a:t>endeavor</a:t>
            </a:r>
            <a:r>
              <a:rPr lang="en-IN" dirty="0" smtClean="0">
                <a:latin typeface="Times New Roman" pitchFamily="18" charset="0"/>
                <a:cs typeface="Times New Roman" pitchFamily="18" charset="0"/>
              </a:rPr>
              <a:t> to develop automated data transformation processes that can handle data’s increasing volume and complexity.</a:t>
            </a:r>
          </a:p>
          <a:p>
            <a:pPr algn="just"/>
            <a:r>
              <a:rPr lang="en-IN" dirty="0" smtClean="0">
                <a:latin typeface="Times New Roman" pitchFamily="18" charset="0"/>
                <a:cs typeface="Times New Roman" pitchFamily="18" charset="0"/>
              </a:rPr>
              <a:t>Data transformation can introduce errors and biases if not performed carefully and accurately. For example, applying the wrong transformation methods or using incorrect assumptions can result in inaccurate or misleading results. It is essential to carefully validate the results of the data transformation process to ensure their accuracy and reliability.</a:t>
            </a:r>
          </a:p>
          <a:p>
            <a:endParaRPr lang="en-IN"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fontAlgn="base"/>
            <a:r>
              <a:rPr lang="en-IN" dirty="0" smtClean="0">
                <a:latin typeface="Times New Roman" pitchFamily="18" charset="0"/>
                <a:cs typeface="Times New Roman" pitchFamily="18" charset="0"/>
              </a:rPr>
              <a:t>Data normalization is a vital pre-processing, mapping, and scaling method that helps forecasting and prediction models become more accurate. </a:t>
            </a:r>
          </a:p>
          <a:p>
            <a:pPr algn="just" fontAlgn="base"/>
            <a:r>
              <a:rPr lang="en-IN" dirty="0" smtClean="0">
                <a:latin typeface="Times New Roman" pitchFamily="18" charset="0"/>
                <a:cs typeface="Times New Roman" pitchFamily="18" charset="0"/>
              </a:rPr>
              <a:t>The current data range is transformed into a new, standardized range using this method. Normalization is extremely important when it comes to bringing disparate prediction and forecasting techniques into harmony. </a:t>
            </a:r>
          </a:p>
          <a:p>
            <a:pPr algn="just" fontAlgn="base"/>
            <a:r>
              <a:rPr lang="en-IN" dirty="0" smtClean="0">
                <a:latin typeface="Times New Roman" pitchFamily="18" charset="0"/>
                <a:cs typeface="Times New Roman" pitchFamily="18" charset="0"/>
              </a:rPr>
              <a:t>Data normalization improves the consistency and comparability of different predictive models by standardizing the range of independent variables or features within a dataset, leading to more steady and dependable results.</a:t>
            </a:r>
          </a:p>
          <a:p>
            <a:pPr algn="just" fontAlgn="base"/>
            <a:r>
              <a:rPr lang="en-IN" dirty="0" smtClean="0">
                <a:latin typeface="Times New Roman" pitchFamily="18" charset="0"/>
                <a:cs typeface="Times New Roman" pitchFamily="18" charset="0"/>
              </a:rPr>
              <a:t>Normalisation, which involves reshaping numerical columns to conform to a standard scale, is essential for datasets with different units or magnitudes across different features. Finding a common scale for the data while maintaining the intrinsic variations in value ranges is the main goal of normalization. </a:t>
            </a:r>
          </a:p>
          <a:p>
            <a:pPr algn="just" fontAlgn="base"/>
            <a:r>
              <a:rPr lang="en-IN" dirty="0" smtClean="0">
                <a:latin typeface="Times New Roman" pitchFamily="18" charset="0"/>
                <a:cs typeface="Times New Roman" pitchFamily="18" charset="0"/>
              </a:rPr>
              <a:t>This usually entails rescaling the features to a standard range, which is typically between 0 and 1. Alternatively, the features can be adjusted to have a mean of 0 and a standard deviation of 1.</a:t>
            </a:r>
          </a:p>
          <a:p>
            <a:pPr algn="just" fontAlgn="base"/>
            <a:r>
              <a:rPr lang="en-IN" dirty="0" smtClean="0">
                <a:latin typeface="Times New Roman" pitchFamily="18" charset="0"/>
                <a:cs typeface="Times New Roman" pitchFamily="18" charset="0"/>
              </a:rPr>
              <a:t>Z-Score Normalisation (Standardisation) and  Min-Max are two commonly used normalisation techniques</a:t>
            </a:r>
            <a:endParaRPr lang="en-IN" dirty="0">
              <a:latin typeface="Times New Roman" pitchFamily="18" charset="0"/>
              <a:cs typeface="Times New Roman" pitchFamily="18" charset="0"/>
            </a:endParaRPr>
          </a:p>
        </p:txBody>
      </p:sp>
      <p:sp>
        <p:nvSpPr>
          <p:cNvPr id="4" name="Title 3"/>
          <p:cNvSpPr>
            <a:spLocks noGrp="1"/>
          </p:cNvSpPr>
          <p:nvPr>
            <p:ph type="title"/>
          </p:nvPr>
        </p:nvSpPr>
        <p:spPr/>
        <p:txBody>
          <a:bodyPr/>
          <a:lstStyle/>
          <a:p>
            <a:r>
              <a:rPr lang="en-IN" dirty="0" smtClean="0"/>
              <a:t> Data Normalization</a:t>
            </a:r>
            <a:br>
              <a:rPr lang="en-IN" dirty="0" smtClean="0"/>
            </a:b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718458"/>
            <a:ext cx="10278291" cy="2625634"/>
          </a:xfrm>
        </p:spPr>
        <p:txBody>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sz="2000" b="0" dirty="0" smtClean="0">
                <a:latin typeface="Times New Roman" pitchFamily="18" charset="0"/>
                <a:cs typeface="Times New Roman" pitchFamily="18" charset="0"/>
              </a:rPr>
              <a:t>Z-score or Zero Mean (Standardisation): </a:t>
            </a:r>
            <a:br>
              <a:rPr lang="en-IN" sz="2000" b="0" dirty="0" smtClean="0">
                <a:latin typeface="Times New Roman" pitchFamily="18" charset="0"/>
                <a:cs typeface="Times New Roman" pitchFamily="18" charset="0"/>
              </a:rPr>
            </a:br>
            <a:r>
              <a:rPr lang="en-IN" sz="2000" b="0" dirty="0" smtClean="0">
                <a:latin typeface="Times New Roman" pitchFamily="18" charset="0"/>
                <a:cs typeface="Times New Roman" pitchFamily="18" charset="0"/>
              </a:rPr>
              <a:t/>
            </a:r>
            <a:br>
              <a:rPr lang="en-IN" sz="2000" b="0" dirty="0" smtClean="0">
                <a:latin typeface="Times New Roman" pitchFamily="18" charset="0"/>
                <a:cs typeface="Times New Roman" pitchFamily="18" charset="0"/>
              </a:rPr>
            </a:br>
            <a:r>
              <a:rPr lang="en-IN" sz="2000" b="0" dirty="0" smtClean="0">
                <a:latin typeface="Times New Roman" pitchFamily="18" charset="0"/>
                <a:cs typeface="Times New Roman" pitchFamily="18" charset="0"/>
              </a:rPr>
              <a:t>Using the mean and standard deviation of the data, values are normalised in this technique to create a standard normal distribution (mean: 0, standard deviation: 1). </a:t>
            </a:r>
            <a:br>
              <a:rPr lang="en-IN" sz="2000" b="0" dirty="0" smtClean="0">
                <a:latin typeface="Times New Roman" pitchFamily="18" charset="0"/>
                <a:cs typeface="Times New Roman" pitchFamily="18" charset="0"/>
              </a:rPr>
            </a:br>
            <a:r>
              <a:rPr lang="en-IN" sz="2000" b="0" dirty="0" smtClean="0">
                <a:latin typeface="Times New Roman" pitchFamily="18" charset="0"/>
                <a:cs typeface="Times New Roman" pitchFamily="18" charset="0"/>
              </a:rPr>
              <a:t/>
            </a:r>
            <a:br>
              <a:rPr lang="en-IN" sz="2000" b="0" dirty="0" smtClean="0">
                <a:latin typeface="Times New Roman" pitchFamily="18" charset="0"/>
                <a:cs typeface="Times New Roman" pitchFamily="18" charset="0"/>
              </a:rPr>
            </a:br>
            <a:r>
              <a:rPr lang="en-IN" sz="2000" b="0" dirty="0" smtClean="0">
                <a:latin typeface="Times New Roman" pitchFamily="18" charset="0"/>
                <a:cs typeface="Times New Roman" pitchFamily="18" charset="0"/>
              </a:rPr>
              <a:t>The equation that is applied is</a:t>
            </a:r>
            <a:r>
              <a:rPr lang="en-IN" b="0" dirty="0" smtClean="0"/>
              <a:t>:</a:t>
            </a:r>
            <a:br>
              <a:rPr lang="en-IN" b="0" dirty="0" smtClean="0"/>
            </a:br>
            <a:endParaRPr lang="en-IN" b="0" dirty="0"/>
          </a:p>
        </p:txBody>
      </p:sp>
      <p:pic>
        <p:nvPicPr>
          <p:cNvPr id="46082" name="Picture 2"/>
          <p:cNvPicPr>
            <a:picLocks noGrp="1" noChangeAspect="1" noChangeArrowheads="1"/>
          </p:cNvPicPr>
          <p:nvPr>
            <p:ph idx="1"/>
          </p:nvPr>
        </p:nvPicPr>
        <p:blipFill>
          <a:blip r:embed="rId2"/>
          <a:srcRect/>
          <a:stretch>
            <a:fillRect/>
          </a:stretch>
        </p:blipFill>
        <p:spPr bwMode="auto">
          <a:xfrm>
            <a:off x="3122024" y="3354757"/>
            <a:ext cx="4878568" cy="1633214"/>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Normalization Techniques</a:t>
            </a:r>
            <a:endParaRPr lang="en-IN" dirty="0"/>
          </a:p>
        </p:txBody>
      </p:sp>
      <p:sp>
        <p:nvSpPr>
          <p:cNvPr id="3" name="Content Placeholder 2"/>
          <p:cNvSpPr>
            <a:spLocks noGrp="1"/>
          </p:cNvSpPr>
          <p:nvPr>
            <p:ph idx="1"/>
          </p:nvPr>
        </p:nvSpPr>
        <p:spPr/>
        <p:txBody>
          <a:bodyPr/>
          <a:lstStyle/>
          <a:p>
            <a:pPr fontAlgn="base"/>
            <a:endParaRPr lang="en-IN" b="1" dirty="0" smtClean="0"/>
          </a:p>
          <a:p>
            <a:pPr fontAlgn="base"/>
            <a:r>
              <a:rPr lang="en-IN" b="1" dirty="0" smtClean="0">
                <a:latin typeface="Times New Roman" pitchFamily="18" charset="0"/>
                <a:cs typeface="Times New Roman" pitchFamily="18" charset="0"/>
              </a:rPr>
              <a:t>Min-Max normalization:</a:t>
            </a:r>
          </a:p>
          <a:p>
            <a:pPr fontAlgn="base"/>
            <a:r>
              <a:rPr lang="en-IN" dirty="0" smtClean="0">
                <a:latin typeface="Times New Roman" pitchFamily="18" charset="0"/>
                <a:cs typeface="Times New Roman" pitchFamily="18" charset="0"/>
              </a:rPr>
              <a:t>This method of normalising data involves transforming the original data linearly. The data’s minimum and maximum values are obtained, and each value is then changed using the formula that follows.</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The formula works by subtracting the minimum value from the original value to determine how far the value is from the minimum. Then, it divides this difference by the range of the variable (the difference between the maximum and minimum values).</a:t>
            </a:r>
            <a:endParaRPr lang="en-IN" dirty="0">
              <a:latin typeface="Times New Roman" pitchFamily="18" charset="0"/>
              <a:cs typeface="Times New Roman" pitchFamily="18" charset="0"/>
            </a:endParaRPr>
          </a:p>
        </p:txBody>
      </p:sp>
      <p:pic>
        <p:nvPicPr>
          <p:cNvPr id="6" name="Picture 2"/>
          <p:cNvPicPr>
            <a:picLocks noChangeAspect="1" noChangeArrowheads="1"/>
          </p:cNvPicPr>
          <p:nvPr/>
        </p:nvPicPr>
        <p:blipFill>
          <a:blip r:embed="rId2"/>
          <a:srcRect/>
          <a:stretch>
            <a:fillRect/>
          </a:stretch>
        </p:blipFill>
        <p:spPr bwMode="auto">
          <a:xfrm>
            <a:off x="4610100" y="3152775"/>
            <a:ext cx="2971800" cy="70485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Table of Content </a:t>
            </a:r>
            <a:endParaRPr lang="en-IN" dirty="0"/>
          </a:p>
        </p:txBody>
      </p:sp>
      <p:sp>
        <p:nvSpPr>
          <p:cNvPr id="3" name="Content Placeholder 8"/>
          <p:cNvSpPr txBox="1">
            <a:spLocks/>
          </p:cNvSpPr>
          <p:nvPr/>
        </p:nvSpPr>
        <p:spPr>
          <a:xfrm>
            <a:off x="838200" y="1066800"/>
            <a:ext cx="10515600" cy="4876799"/>
          </a:xfrm>
          <a:prstGeom prst="rect">
            <a:avLst/>
          </a:prstGeom>
        </p:spPr>
        <p:txBody>
          <a:bodyPr>
            <a:normAutofit fontScale="92500" lnSpcReduction="20000"/>
          </a:bodyPr>
          <a:lstStyle/>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Aim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Objectives</a:t>
            </a:r>
          </a:p>
          <a:p>
            <a:pPr marL="685800" lvl="1" indent="-228600">
              <a:lnSpc>
                <a:spcPct val="90000"/>
              </a:lnSpc>
              <a:spcBef>
                <a:spcPts val="500"/>
              </a:spcBef>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Data Cleaning Techniques</a:t>
            </a:r>
          </a:p>
          <a:p>
            <a:pPr marL="685800" lvl="1" indent="-228600">
              <a:lnSpc>
                <a:spcPct val="90000"/>
              </a:lnSpc>
              <a:spcBef>
                <a:spcPts val="500"/>
              </a:spcBef>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Handling missing data</a:t>
            </a:r>
          </a:p>
          <a:p>
            <a:pPr marL="685800" lvl="1" indent="-228600">
              <a:lnSpc>
                <a:spcPct val="90000"/>
              </a:lnSpc>
              <a:spcBef>
                <a:spcPts val="500"/>
              </a:spcBef>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Outlier Detection and Treatment</a:t>
            </a:r>
          </a:p>
          <a:p>
            <a:pPr marL="685800" lvl="1" indent="-228600">
              <a:lnSpc>
                <a:spcPct val="90000"/>
              </a:lnSpc>
              <a:spcBef>
                <a:spcPts val="500"/>
              </a:spcBef>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Data Transformation </a:t>
            </a:r>
          </a:p>
          <a:p>
            <a:pPr marL="685800" lvl="1" indent="-228600">
              <a:lnSpc>
                <a:spcPct val="90000"/>
              </a:lnSpc>
              <a:spcBef>
                <a:spcPts val="500"/>
              </a:spcBef>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Normalization. </a:t>
            </a:r>
          </a:p>
          <a:p>
            <a:pPr marL="685800" lvl="1" indent="-228600">
              <a:lnSpc>
                <a:spcPct val="90000"/>
              </a:lnSpc>
              <a:spcBef>
                <a:spcPts val="500"/>
              </a:spcBef>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Data Cleaning Tools and Libraries: </a:t>
            </a:r>
          </a:p>
          <a:p>
            <a:pPr marL="685800" lvl="1" indent="-228600">
              <a:lnSpc>
                <a:spcPct val="90000"/>
              </a:lnSpc>
              <a:spcBef>
                <a:spcPts val="500"/>
              </a:spcBef>
              <a:buFont typeface="Arial" panose="020B0604020202020204" pitchFamily="34" charset="0"/>
              <a:buChar char="•"/>
            </a:pPr>
            <a:r>
              <a:rPr lang="en-IN" sz="2400" dirty="0" err="1" smtClean="0">
                <a:latin typeface="Times New Roman" panose="02020603050405020304" pitchFamily="18" charset="0"/>
                <a:cs typeface="Times New Roman" panose="02020603050405020304" pitchFamily="18" charset="0"/>
              </a:rPr>
              <a:t>NumPy</a:t>
            </a:r>
            <a:r>
              <a:rPr lang="en-IN" sz="2400" dirty="0" smtClean="0">
                <a:latin typeface="Times New Roman" panose="02020603050405020304" pitchFamily="18" charset="0"/>
                <a:cs typeface="Times New Roman" panose="02020603050405020304" pitchFamily="18" charset="0"/>
              </a:rPr>
              <a:t> Library</a:t>
            </a:r>
          </a:p>
          <a:p>
            <a:pPr marL="685800" lvl="1" indent="-228600">
              <a:lnSpc>
                <a:spcPct val="90000"/>
              </a:lnSpc>
              <a:spcBef>
                <a:spcPts val="500"/>
              </a:spcBef>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 Pandas Library</a:t>
            </a:r>
          </a:p>
          <a:p>
            <a:pPr marL="685800" lvl="1" indent="-228600">
              <a:lnSpc>
                <a:spcPct val="90000"/>
              </a:lnSpc>
              <a:spcBef>
                <a:spcPts val="500"/>
              </a:spcBef>
              <a:buFont typeface="Arial" panose="020B0604020202020204" pitchFamily="34" charset="0"/>
              <a:buChar char="•"/>
            </a:pPr>
            <a:r>
              <a:rPr lang="en-IN" sz="2400" dirty="0" err="1" smtClean="0">
                <a:latin typeface="Times New Roman" panose="02020603050405020304" pitchFamily="18" charset="0"/>
                <a:cs typeface="Times New Roman" panose="02020603050405020304" pitchFamily="18" charset="0"/>
              </a:rPr>
              <a:t>DateTime</a:t>
            </a:r>
            <a:r>
              <a:rPr lang="en-IN" sz="2400" dirty="0" smtClean="0">
                <a:latin typeface="Times New Roman" panose="02020603050405020304" pitchFamily="18" charset="0"/>
                <a:cs typeface="Times New Roman" panose="02020603050405020304" pitchFamily="18" charset="0"/>
              </a:rPr>
              <a:t> Library</a:t>
            </a:r>
          </a:p>
          <a:p>
            <a:pPr marL="685800" lvl="1" indent="-228600">
              <a:lnSpc>
                <a:spcPct val="90000"/>
              </a:lnSpc>
              <a:spcBef>
                <a:spcPts val="500"/>
              </a:spcBef>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Data Manipulation and Cleaning using python. </a:t>
            </a:r>
            <a:endParaRPr lang="en-GB" sz="2400" dirty="0" smtClean="0">
              <a:latin typeface="Times New Roman" panose="02020603050405020304" pitchFamily="18" charset="0"/>
              <a:cs typeface="Times New Roman" panose="02020603050405020304" pitchFamily="18" charset="0"/>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Self Assessments Activities –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Did You Know</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GB" sz="24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Times New Roman" panose="02020603050405020304" pitchFamily="18" charset="0"/>
              </a:rPr>
              <a:t>Summary</a:t>
            </a:r>
            <a:endParaRPr kumimoji="0" lang="en-GB"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Difference Between Normalization and Standardization</a:t>
            </a:r>
            <a:br>
              <a:rPr lang="en-IN" dirty="0" smtClean="0"/>
            </a:br>
            <a:endParaRPr lang="en-IN" dirty="0"/>
          </a:p>
        </p:txBody>
      </p:sp>
      <p:pic>
        <p:nvPicPr>
          <p:cNvPr id="2050" name="Picture 2"/>
          <p:cNvPicPr>
            <a:picLocks noGrp="1" noChangeAspect="1" noChangeArrowheads="1"/>
          </p:cNvPicPr>
          <p:nvPr>
            <p:ph idx="1"/>
          </p:nvPr>
        </p:nvPicPr>
        <p:blipFill>
          <a:blip r:embed="rId2"/>
          <a:srcRect/>
          <a:stretch>
            <a:fillRect/>
          </a:stretch>
        </p:blipFill>
        <p:spPr bwMode="auto">
          <a:xfrm>
            <a:off x="2776935" y="1066800"/>
            <a:ext cx="6638130" cy="48768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of Data Normalization</a:t>
            </a:r>
            <a:br>
              <a:rPr lang="en-IN" dirty="0" smtClean="0"/>
            </a:br>
            <a:endParaRPr lang="en-IN" dirty="0"/>
          </a:p>
        </p:txBody>
      </p:sp>
      <p:sp>
        <p:nvSpPr>
          <p:cNvPr id="3" name="Content Placeholder 2"/>
          <p:cNvSpPr>
            <a:spLocks noGrp="1"/>
          </p:cNvSpPr>
          <p:nvPr>
            <p:ph idx="1"/>
          </p:nvPr>
        </p:nvSpPr>
        <p:spPr/>
        <p:txBody>
          <a:bodyPr/>
          <a:lstStyle/>
          <a:p>
            <a:pPr fontAlgn="base"/>
            <a:r>
              <a:rPr lang="en-IN" dirty="0" smtClean="0">
                <a:latin typeface="Times New Roman" pitchFamily="18" charset="0"/>
                <a:cs typeface="Times New Roman" pitchFamily="18" charset="0"/>
              </a:rPr>
              <a:t>Index searching was accelerated, which led to quicker data retrieval.</a:t>
            </a:r>
          </a:p>
          <a:p>
            <a:pPr fontAlgn="base"/>
            <a:r>
              <a:rPr lang="en-IN" dirty="0" smtClean="0">
                <a:latin typeface="Times New Roman" pitchFamily="18" charset="0"/>
                <a:cs typeface="Times New Roman" pitchFamily="18" charset="0"/>
              </a:rPr>
              <a:t>Quicker data modification commands.</a:t>
            </a:r>
          </a:p>
          <a:p>
            <a:pPr fontAlgn="base"/>
            <a:r>
              <a:rPr lang="en-IN" dirty="0" smtClean="0">
                <a:latin typeface="Times New Roman" pitchFamily="18" charset="0"/>
                <a:cs typeface="Times New Roman" pitchFamily="18" charset="0"/>
              </a:rPr>
              <a:t>The removal of redundant and null values to produce more compact data.</a:t>
            </a:r>
          </a:p>
          <a:p>
            <a:pPr fontAlgn="base"/>
            <a:r>
              <a:rPr lang="en-IN" dirty="0" smtClean="0">
                <a:latin typeface="Times New Roman" pitchFamily="18" charset="0"/>
                <a:cs typeface="Times New Roman" pitchFamily="18" charset="0"/>
              </a:rPr>
              <a:t>Reduction of anomalies resulting from data modification.</a:t>
            </a:r>
          </a:p>
          <a:p>
            <a:pPr fontAlgn="base"/>
            <a:r>
              <a:rPr lang="en-IN" dirty="0" smtClean="0">
                <a:latin typeface="Times New Roman" pitchFamily="18" charset="0"/>
                <a:cs typeface="Times New Roman" pitchFamily="18" charset="0"/>
              </a:rPr>
              <a:t>Conceptual clarity and simplicity of upkeep, enabling simple adaptations to changing needs.</a:t>
            </a:r>
          </a:p>
          <a:p>
            <a:pPr fontAlgn="base"/>
            <a:r>
              <a:rPr lang="en-IN" dirty="0" smtClean="0">
                <a:latin typeface="Times New Roman" pitchFamily="18" charset="0"/>
                <a:cs typeface="Times New Roman" pitchFamily="18" charset="0"/>
              </a:rPr>
              <a:t>Because more rows can fit on a data page with narrower tables, searching, sorting, and index creation are more efficient</a:t>
            </a:r>
          </a:p>
          <a:p>
            <a:endParaRPr lang="en-IN"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Disadvantages of Data Normalization</a:t>
            </a:r>
            <a:br>
              <a:rPr lang="en-IN" dirty="0" smtClean="0"/>
            </a:br>
            <a:endParaRPr lang="en-IN" dirty="0"/>
          </a:p>
        </p:txBody>
      </p:sp>
      <p:sp>
        <p:nvSpPr>
          <p:cNvPr id="3" name="Content Placeholder 2"/>
          <p:cNvSpPr>
            <a:spLocks noGrp="1"/>
          </p:cNvSpPr>
          <p:nvPr>
            <p:ph idx="1"/>
          </p:nvPr>
        </p:nvSpPr>
        <p:spPr/>
        <p:txBody>
          <a:bodyPr/>
          <a:lstStyle/>
          <a:p>
            <a:r>
              <a:rPr lang="en-IN" dirty="0" smtClean="0">
                <a:latin typeface="Times New Roman" pitchFamily="18" charset="0"/>
                <a:cs typeface="Times New Roman" pitchFamily="18" charset="0"/>
              </a:rPr>
              <a:t>It gets harder to link tables together when the information is spread across multiple ones. It gets even more interesting to identify the database.</a:t>
            </a:r>
          </a:p>
          <a:p>
            <a:r>
              <a:rPr lang="en-IN" dirty="0" smtClean="0">
                <a:latin typeface="Times New Roman" pitchFamily="18" charset="0"/>
                <a:cs typeface="Times New Roman" pitchFamily="18" charset="0"/>
              </a:rPr>
              <a:t>A comprehensive understanding of the various conventional structures is essential to completing the standardisation cycle successfully. Careless use can lead to a poor plan with significant anomalies and inconsistent data.</a:t>
            </a:r>
          </a:p>
          <a:p>
            <a:endParaRPr lang="en-IN" dirty="0" smtClean="0">
              <a:latin typeface="Times New Roman" pitchFamily="18" charset="0"/>
              <a:cs typeface="Times New Roman" pitchFamily="18" charset="0"/>
            </a:endParaRPr>
          </a:p>
          <a:p>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Cleaning Tools and Libraries </a:t>
            </a:r>
            <a:endParaRPr lang="en-IN" dirty="0"/>
          </a:p>
        </p:txBody>
      </p:sp>
      <p:sp>
        <p:nvSpPr>
          <p:cNvPr id="3" name="Content Placeholder 2"/>
          <p:cNvSpPr>
            <a:spLocks noGrp="1"/>
          </p:cNvSpPr>
          <p:nvPr>
            <p:ph idx="1"/>
          </p:nvPr>
        </p:nvSpPr>
        <p:spPr/>
        <p:txBody>
          <a:bodyPr/>
          <a:lstStyle/>
          <a:p>
            <a:pPr algn="just">
              <a:lnSpc>
                <a:spcPct val="150000"/>
              </a:lnSpc>
              <a:buNone/>
            </a:pPr>
            <a:r>
              <a:rPr lang="en-IN" b="1" dirty="0" err="1" smtClean="0">
                <a:latin typeface="Times New Roman" pitchFamily="18" charset="0"/>
                <a:cs typeface="Times New Roman" pitchFamily="18" charset="0"/>
              </a:rPr>
              <a:t>Numpy</a:t>
            </a:r>
            <a:endParaRPr lang="en-IN" b="1" dirty="0" smtClean="0">
              <a:latin typeface="Times New Roman" pitchFamily="18" charset="0"/>
              <a:cs typeface="Times New Roman" pitchFamily="18" charset="0"/>
            </a:endParaRPr>
          </a:p>
          <a:p>
            <a:pPr algn="just">
              <a:lnSpc>
                <a:spcPct val="150000"/>
              </a:lnSpc>
            </a:pPr>
            <a:r>
              <a:rPr lang="en-IN" b="1" dirty="0" err="1" smtClean="0">
                <a:latin typeface="Times New Roman" pitchFamily="18" charset="0"/>
                <a:cs typeface="Times New Roman" pitchFamily="18" charset="0"/>
              </a:rPr>
              <a:t>Numpy</a:t>
            </a:r>
            <a:r>
              <a:rPr lang="en-IN" b="1"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is a general-purpose array-processing package. It provides a high-performance multidimensional array object, and tools for working with these arrays. It is the fundamental package for scientific computing with Python. </a:t>
            </a:r>
            <a:r>
              <a:rPr lang="en-IN" dirty="0" err="1" smtClean="0">
                <a:latin typeface="Times New Roman" pitchFamily="18" charset="0"/>
                <a:cs typeface="Times New Roman" pitchFamily="18" charset="0"/>
              </a:rPr>
              <a:t>Numpy</a:t>
            </a:r>
            <a:r>
              <a:rPr lang="en-IN" dirty="0" smtClean="0">
                <a:latin typeface="Times New Roman" pitchFamily="18" charset="0"/>
                <a:cs typeface="Times New Roman" pitchFamily="18" charset="0"/>
              </a:rPr>
              <a:t> can also be used as an efficient multi-dimensional container of generic data</a:t>
            </a:r>
            <a:r>
              <a:rPr lang="en-IN" dirty="0" smtClean="0"/>
              <a:t>.</a:t>
            </a:r>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 in </a:t>
            </a:r>
            <a:r>
              <a:rPr lang="en-IN" dirty="0" err="1" smtClean="0"/>
              <a:t>Numpy</a:t>
            </a:r>
            <a:endParaRPr lang="en-IN" dirty="0"/>
          </a:p>
        </p:txBody>
      </p:sp>
      <p:sp>
        <p:nvSpPr>
          <p:cNvPr id="3" name="Content Placeholder 2"/>
          <p:cNvSpPr>
            <a:spLocks noGrp="1"/>
          </p:cNvSpPr>
          <p:nvPr>
            <p:ph idx="1"/>
          </p:nvPr>
        </p:nvSpPr>
        <p:spPr/>
        <p:txBody>
          <a:bodyPr/>
          <a:lstStyle/>
          <a:p>
            <a:r>
              <a:rPr lang="en-IN" dirty="0" smtClean="0">
                <a:latin typeface="Times New Roman" pitchFamily="18" charset="0"/>
                <a:cs typeface="Times New Roman" pitchFamily="18" charset="0"/>
              </a:rPr>
              <a:t>Array in </a:t>
            </a:r>
            <a:r>
              <a:rPr lang="en-IN" dirty="0" err="1" smtClean="0">
                <a:latin typeface="Times New Roman" pitchFamily="18" charset="0"/>
                <a:cs typeface="Times New Roman" pitchFamily="18" charset="0"/>
              </a:rPr>
              <a:t>Numpy</a:t>
            </a:r>
            <a:r>
              <a:rPr lang="en-IN" dirty="0" smtClean="0">
                <a:latin typeface="Times New Roman" pitchFamily="18" charset="0"/>
                <a:cs typeface="Times New Roman" pitchFamily="18" charset="0"/>
              </a:rPr>
              <a:t> is a table of elements (usually numbers), all of the same type, indexed by a </a:t>
            </a:r>
            <a:r>
              <a:rPr lang="en-IN" dirty="0" err="1" smtClean="0">
                <a:latin typeface="Times New Roman" pitchFamily="18" charset="0"/>
                <a:cs typeface="Times New Roman" pitchFamily="18" charset="0"/>
              </a:rPr>
              <a:t>tuple</a:t>
            </a:r>
            <a:r>
              <a:rPr lang="en-IN" dirty="0" smtClean="0">
                <a:latin typeface="Times New Roman" pitchFamily="18" charset="0"/>
                <a:cs typeface="Times New Roman" pitchFamily="18" charset="0"/>
              </a:rPr>
              <a:t> of positive integers. In </a:t>
            </a:r>
            <a:r>
              <a:rPr lang="en-IN" dirty="0" err="1" smtClean="0">
                <a:latin typeface="Times New Roman" pitchFamily="18" charset="0"/>
                <a:cs typeface="Times New Roman" pitchFamily="18" charset="0"/>
              </a:rPr>
              <a:t>Numpy</a:t>
            </a:r>
            <a:r>
              <a:rPr lang="en-IN" dirty="0" smtClean="0">
                <a:latin typeface="Times New Roman" pitchFamily="18" charset="0"/>
                <a:cs typeface="Times New Roman" pitchFamily="18" charset="0"/>
              </a:rPr>
              <a:t>, number of dimensions of the array is called rank of the array.</a:t>
            </a:r>
          </a:p>
          <a:p>
            <a:r>
              <a:rPr lang="en-IN" dirty="0" smtClean="0">
                <a:latin typeface="Times New Roman" pitchFamily="18" charset="0"/>
                <a:cs typeface="Times New Roman" pitchFamily="18" charset="0"/>
              </a:rPr>
              <a:t>A </a:t>
            </a:r>
            <a:r>
              <a:rPr lang="en-IN" dirty="0" err="1" smtClean="0">
                <a:latin typeface="Times New Roman" pitchFamily="18" charset="0"/>
                <a:cs typeface="Times New Roman" pitchFamily="18" charset="0"/>
              </a:rPr>
              <a:t>tuple</a:t>
            </a:r>
            <a:r>
              <a:rPr lang="en-IN" dirty="0" smtClean="0">
                <a:latin typeface="Times New Roman" pitchFamily="18" charset="0"/>
                <a:cs typeface="Times New Roman" pitchFamily="18" charset="0"/>
              </a:rPr>
              <a:t> of integers giving the size of the array along each dimension is known as shape of the array. An array class in </a:t>
            </a:r>
            <a:r>
              <a:rPr lang="en-IN" dirty="0" err="1" smtClean="0">
                <a:latin typeface="Times New Roman" pitchFamily="18" charset="0"/>
                <a:cs typeface="Times New Roman" pitchFamily="18" charset="0"/>
              </a:rPr>
              <a:t>Numpy</a:t>
            </a:r>
            <a:r>
              <a:rPr lang="en-IN" dirty="0" smtClean="0">
                <a:latin typeface="Times New Roman" pitchFamily="18" charset="0"/>
                <a:cs typeface="Times New Roman" pitchFamily="18" charset="0"/>
              </a:rPr>
              <a:t> is called as </a:t>
            </a:r>
            <a:r>
              <a:rPr lang="en-IN" b="1" dirty="0" err="1" smtClean="0">
                <a:latin typeface="Times New Roman" pitchFamily="18" charset="0"/>
                <a:cs typeface="Times New Roman" pitchFamily="18" charset="0"/>
              </a:rPr>
              <a:t>ndarray</a:t>
            </a:r>
            <a:r>
              <a:rPr lang="en-IN" dirty="0" smtClean="0">
                <a:latin typeface="Times New Roman" pitchFamily="18" charset="0"/>
                <a:cs typeface="Times New Roman" pitchFamily="18" charset="0"/>
              </a:rPr>
              <a:t>. </a:t>
            </a:r>
          </a:p>
          <a:p>
            <a:r>
              <a:rPr lang="en-IN" dirty="0" smtClean="0">
                <a:latin typeface="Times New Roman" pitchFamily="18" charset="0"/>
                <a:cs typeface="Times New Roman" pitchFamily="18" charset="0"/>
              </a:rPr>
              <a:t>Elements in </a:t>
            </a:r>
            <a:r>
              <a:rPr lang="en-IN" dirty="0" err="1" smtClean="0">
                <a:latin typeface="Times New Roman" pitchFamily="18" charset="0"/>
                <a:cs typeface="Times New Roman" pitchFamily="18" charset="0"/>
              </a:rPr>
              <a:t>Numpy</a:t>
            </a:r>
            <a:r>
              <a:rPr lang="en-IN" dirty="0" smtClean="0">
                <a:latin typeface="Times New Roman" pitchFamily="18" charset="0"/>
                <a:cs typeface="Times New Roman" pitchFamily="18" charset="0"/>
              </a:rPr>
              <a:t> arrays are accessed by using square brackets and can be initialized by using nested Python Lists. </a:t>
            </a:r>
          </a:p>
          <a:p>
            <a:r>
              <a:rPr lang="en-IN" b="1" dirty="0" smtClean="0">
                <a:latin typeface="Times New Roman" pitchFamily="18" charset="0"/>
                <a:cs typeface="Times New Roman" pitchFamily="18" charset="0"/>
              </a:rPr>
              <a:t>Creating a </a:t>
            </a:r>
            <a:r>
              <a:rPr lang="en-IN" b="1" dirty="0" err="1" smtClean="0">
                <a:latin typeface="Times New Roman" pitchFamily="18" charset="0"/>
                <a:cs typeface="Times New Roman" pitchFamily="18" charset="0"/>
              </a:rPr>
              <a:t>Numpy</a:t>
            </a:r>
            <a:r>
              <a:rPr lang="en-IN" b="1" dirty="0" smtClean="0">
                <a:latin typeface="Times New Roman" pitchFamily="18" charset="0"/>
                <a:cs typeface="Times New Roman" pitchFamily="18" charset="0"/>
              </a:rPr>
              <a:t> Array</a:t>
            </a:r>
            <a:r>
              <a:rPr lang="en-IN" dirty="0" smtClean="0">
                <a:latin typeface="Times New Roman" pitchFamily="18" charset="0"/>
                <a:cs typeface="Times New Roman" pitchFamily="18" charset="0"/>
              </a:rPr>
              <a:t> Arrays in </a:t>
            </a:r>
            <a:r>
              <a:rPr lang="en-IN" dirty="0" err="1" smtClean="0">
                <a:latin typeface="Times New Roman" pitchFamily="18" charset="0"/>
                <a:cs typeface="Times New Roman" pitchFamily="18" charset="0"/>
              </a:rPr>
              <a:t>Numpy</a:t>
            </a:r>
            <a:r>
              <a:rPr lang="en-IN" dirty="0" smtClean="0">
                <a:latin typeface="Times New Roman" pitchFamily="18" charset="0"/>
                <a:cs typeface="Times New Roman" pitchFamily="18" charset="0"/>
              </a:rPr>
              <a:t> can be created by multiple ways, with various number of Ranks, defining the size of the Array. Arrays can also be created with the use of various data types such as lists, </a:t>
            </a:r>
            <a:r>
              <a:rPr lang="en-IN" dirty="0" err="1" smtClean="0">
                <a:latin typeface="Times New Roman" pitchFamily="18" charset="0"/>
                <a:cs typeface="Times New Roman" pitchFamily="18" charset="0"/>
              </a:rPr>
              <a:t>tuples</a:t>
            </a:r>
            <a:r>
              <a:rPr lang="en-IN" dirty="0" smtClean="0">
                <a:latin typeface="Times New Roman" pitchFamily="18" charset="0"/>
                <a:cs typeface="Times New Roman" pitchFamily="18" charset="0"/>
              </a:rPr>
              <a:t>, etc.</a:t>
            </a:r>
            <a:r>
              <a:rPr lang="en-IN" dirty="0" smtClean="0"/>
              <a:t> </a:t>
            </a:r>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Accessing the array Index</a:t>
            </a:r>
            <a:endParaRPr lang="en-IN" dirty="0"/>
          </a:p>
        </p:txBody>
      </p:sp>
      <p:sp>
        <p:nvSpPr>
          <p:cNvPr id="3" name="Content Placeholder 2"/>
          <p:cNvSpPr>
            <a:spLocks noGrp="1"/>
          </p:cNvSpPr>
          <p:nvPr>
            <p:ph idx="1"/>
          </p:nvPr>
        </p:nvSpPr>
        <p:spPr/>
        <p:txBody>
          <a:bodyPr/>
          <a:lstStyle/>
          <a:p>
            <a:pPr>
              <a:lnSpc>
                <a:spcPct val="150000"/>
              </a:lnSpc>
            </a:pPr>
            <a:r>
              <a:rPr lang="en-IN" b="1" dirty="0" smtClean="0">
                <a:latin typeface="Times New Roman" pitchFamily="18" charset="0"/>
                <a:cs typeface="Times New Roman" pitchFamily="18" charset="0"/>
              </a:rPr>
              <a:t>Accessing the array Index</a:t>
            </a:r>
            <a:r>
              <a:rPr lang="en-IN" dirty="0" smtClean="0">
                <a:latin typeface="Times New Roman" pitchFamily="18" charset="0"/>
                <a:cs typeface="Times New Roman" pitchFamily="18" charset="0"/>
              </a:rPr>
              <a:t> In a </a:t>
            </a:r>
            <a:r>
              <a:rPr lang="en-IN" dirty="0" err="1" smtClean="0">
                <a:latin typeface="Times New Roman" pitchFamily="18" charset="0"/>
                <a:cs typeface="Times New Roman" pitchFamily="18" charset="0"/>
              </a:rPr>
              <a:t>numpy</a:t>
            </a:r>
            <a:r>
              <a:rPr lang="en-IN" dirty="0" smtClean="0">
                <a:latin typeface="Times New Roman" pitchFamily="18" charset="0"/>
                <a:cs typeface="Times New Roman" pitchFamily="18" charset="0"/>
              </a:rPr>
              <a:t> array, indexing or accessing the array index can be done in multiple ways. To print a range of an array, slicing is done. </a:t>
            </a:r>
          </a:p>
          <a:p>
            <a:pPr>
              <a:lnSpc>
                <a:spcPct val="150000"/>
              </a:lnSpc>
            </a:pPr>
            <a:r>
              <a:rPr lang="en-IN" dirty="0" smtClean="0">
                <a:latin typeface="Times New Roman" pitchFamily="18" charset="0"/>
                <a:cs typeface="Times New Roman" pitchFamily="18" charset="0"/>
              </a:rPr>
              <a:t>Slicing of an array is defining a range in a new array which is used to print a range of elements from the original array.</a:t>
            </a:r>
          </a:p>
          <a:p>
            <a:pPr>
              <a:lnSpc>
                <a:spcPct val="150000"/>
              </a:lnSpc>
            </a:pPr>
            <a:r>
              <a:rPr lang="en-IN" dirty="0" smtClean="0">
                <a:latin typeface="Times New Roman" pitchFamily="18" charset="0"/>
                <a:cs typeface="Times New Roman" pitchFamily="18" charset="0"/>
              </a:rPr>
              <a:t> sliced array holds a range of elements of the original array, modifying content with the help of sliced array modifies the original array content.</a:t>
            </a:r>
            <a:endParaRPr lang="en-IN"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Pandas Library</a:t>
            </a:r>
            <a:endParaRPr lang="en-IN" dirty="0"/>
          </a:p>
        </p:txBody>
      </p:sp>
      <p:sp>
        <p:nvSpPr>
          <p:cNvPr id="3" name="Content Placeholder 2"/>
          <p:cNvSpPr>
            <a:spLocks noGrp="1"/>
          </p:cNvSpPr>
          <p:nvPr>
            <p:ph idx="1"/>
          </p:nvPr>
        </p:nvSpPr>
        <p:spPr/>
        <p:txBody>
          <a:bodyPr/>
          <a:lstStyle/>
          <a:p>
            <a:r>
              <a:rPr lang="en-IN" b="1" dirty="0" smtClean="0">
                <a:latin typeface="Times New Roman" pitchFamily="18" charset="0"/>
                <a:cs typeface="Times New Roman" pitchFamily="18" charset="0"/>
              </a:rPr>
              <a:t>Pandas </a:t>
            </a:r>
            <a:r>
              <a:rPr lang="en-IN" dirty="0" smtClean="0">
                <a:latin typeface="Times New Roman" pitchFamily="18" charset="0"/>
                <a:cs typeface="Times New Roman" pitchFamily="18" charset="0"/>
              </a:rPr>
              <a:t>is a powerful and versatile library that simplifies tasks of data manipulation in </a:t>
            </a:r>
            <a:r>
              <a:rPr lang="en-IN" u="sng" dirty="0" smtClean="0">
                <a:latin typeface="Times New Roman" pitchFamily="18" charset="0"/>
                <a:cs typeface="Times New Roman" pitchFamily="18" charset="0"/>
                <a:hlinkClick r:id="rId2"/>
              </a:rPr>
              <a:t>Python</a:t>
            </a:r>
            <a:r>
              <a:rPr lang="en-IN" dirty="0" smtClean="0">
                <a:latin typeface="Times New Roman" pitchFamily="18" charset="0"/>
                <a:cs typeface="Times New Roman" pitchFamily="18" charset="0"/>
              </a:rPr>
              <a:t> . Pandas is built on top of the </a:t>
            </a:r>
            <a:r>
              <a:rPr lang="en-IN" dirty="0" err="1" smtClean="0">
                <a:latin typeface="Times New Roman" pitchFamily="18" charset="0"/>
                <a:cs typeface="Times New Roman" pitchFamily="18" charset="0"/>
              </a:rPr>
              <a:t>NumPy</a:t>
            </a:r>
            <a:r>
              <a:rPr lang="en-IN" dirty="0" smtClean="0">
                <a:latin typeface="Times New Roman" pitchFamily="18" charset="0"/>
                <a:cs typeface="Times New Roman" pitchFamily="18" charset="0"/>
              </a:rPr>
              <a:t> library and is particularly well-suited for working with tabular data, such as spreadsheets or SQL tables. Its versatility and ease of use make it an essential tool for data analysts, scientists, and engineers working with structured data in Python.</a:t>
            </a:r>
          </a:p>
          <a:p>
            <a:r>
              <a:rPr lang="en-US" dirty="0" smtClean="0">
                <a:latin typeface="Times New Roman" pitchFamily="18" charset="0"/>
                <a:cs typeface="Times New Roman" pitchFamily="18" charset="0"/>
              </a:rPr>
              <a:t>Pandas do the following </a:t>
            </a:r>
          </a:p>
          <a:p>
            <a:pPr fontAlgn="base"/>
            <a:r>
              <a:rPr lang="en-IN" dirty="0" smtClean="0">
                <a:latin typeface="Times New Roman" pitchFamily="18" charset="0"/>
                <a:cs typeface="Times New Roman" pitchFamily="18" charset="0"/>
              </a:rPr>
              <a:t>Data set cleaning, merging, and joining.</a:t>
            </a:r>
          </a:p>
          <a:p>
            <a:pPr fontAlgn="base"/>
            <a:r>
              <a:rPr lang="en-IN" dirty="0" smtClean="0">
                <a:latin typeface="Times New Roman" pitchFamily="18" charset="0"/>
                <a:cs typeface="Times New Roman" pitchFamily="18" charset="0"/>
              </a:rPr>
              <a:t>Easy handling of missing data (represented as </a:t>
            </a:r>
            <a:r>
              <a:rPr lang="en-IN" dirty="0" err="1" smtClean="0">
                <a:latin typeface="Times New Roman" pitchFamily="18" charset="0"/>
                <a:cs typeface="Times New Roman" pitchFamily="18" charset="0"/>
              </a:rPr>
              <a:t>NaN</a:t>
            </a:r>
            <a:r>
              <a:rPr lang="en-IN" dirty="0" smtClean="0">
                <a:latin typeface="Times New Roman" pitchFamily="18" charset="0"/>
                <a:cs typeface="Times New Roman" pitchFamily="18" charset="0"/>
              </a:rPr>
              <a:t>) in floating point as well as non-floating point data.</a:t>
            </a:r>
          </a:p>
          <a:p>
            <a:pPr fontAlgn="base"/>
            <a:r>
              <a:rPr lang="en-IN" dirty="0" smtClean="0">
                <a:latin typeface="Times New Roman" pitchFamily="18" charset="0"/>
                <a:cs typeface="Times New Roman" pitchFamily="18" charset="0"/>
              </a:rPr>
              <a:t>Columns can be inserted and deleted from </a:t>
            </a:r>
            <a:r>
              <a:rPr lang="en-IN" dirty="0" err="1" smtClean="0">
                <a:latin typeface="Times New Roman" pitchFamily="18" charset="0"/>
                <a:cs typeface="Times New Roman" pitchFamily="18" charset="0"/>
              </a:rPr>
              <a:t>DataFrame</a:t>
            </a:r>
            <a:r>
              <a:rPr lang="en-IN" dirty="0" smtClean="0">
                <a:latin typeface="Times New Roman" pitchFamily="18" charset="0"/>
                <a:cs typeface="Times New Roman" pitchFamily="18" charset="0"/>
              </a:rPr>
              <a:t> and higher dimensional objects.</a:t>
            </a:r>
          </a:p>
          <a:p>
            <a:pPr fontAlgn="base"/>
            <a:r>
              <a:rPr lang="en-IN" dirty="0" smtClean="0">
                <a:latin typeface="Times New Roman" pitchFamily="18" charset="0"/>
                <a:cs typeface="Times New Roman" pitchFamily="18" charset="0"/>
              </a:rPr>
              <a:t>Powerful group by functionality for performing split-apply-combine operations on data sets.</a:t>
            </a:r>
          </a:p>
          <a:p>
            <a:pPr fontAlgn="base"/>
            <a:r>
              <a:rPr lang="en-IN" dirty="0" smtClean="0">
                <a:latin typeface="Times New Roman" pitchFamily="18" charset="0"/>
                <a:cs typeface="Times New Roman" pitchFamily="18" charset="0"/>
              </a:rPr>
              <a:t>Data </a:t>
            </a:r>
            <a:r>
              <a:rPr lang="en-IN" dirty="0" err="1" smtClean="0">
                <a:latin typeface="Times New Roman" pitchFamily="18" charset="0"/>
                <a:cs typeface="Times New Roman" pitchFamily="18" charset="0"/>
              </a:rPr>
              <a:t>Visulaization</a:t>
            </a:r>
            <a:endParaRPr lang="en-IN" dirty="0" smtClean="0">
              <a:latin typeface="Times New Roman" pitchFamily="18" charset="0"/>
              <a:cs typeface="Times New Roman" pitchFamily="18" charset="0"/>
            </a:endParaRPr>
          </a:p>
          <a:p>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Pandas Data Structures</a:t>
            </a:r>
            <a:br>
              <a:rPr lang="en-IN" dirty="0" smtClean="0"/>
            </a:br>
            <a:endParaRPr lang="en-IN" dirty="0"/>
          </a:p>
        </p:txBody>
      </p:sp>
      <p:sp>
        <p:nvSpPr>
          <p:cNvPr id="3" name="Content Placeholder 2"/>
          <p:cNvSpPr>
            <a:spLocks noGrp="1"/>
          </p:cNvSpPr>
          <p:nvPr>
            <p:ph idx="1"/>
          </p:nvPr>
        </p:nvSpPr>
        <p:spPr/>
        <p:txBody>
          <a:bodyPr/>
          <a:lstStyle/>
          <a:p>
            <a:pPr fontAlgn="base"/>
            <a:r>
              <a:rPr lang="en-IN" dirty="0" smtClean="0">
                <a:latin typeface="Times New Roman" pitchFamily="18" charset="0"/>
                <a:cs typeface="Times New Roman" pitchFamily="18" charset="0"/>
              </a:rPr>
              <a:t>Pandas generally provide two data structures for manipulating data, They are: </a:t>
            </a:r>
          </a:p>
          <a:p>
            <a:pPr fontAlgn="base"/>
            <a:r>
              <a:rPr lang="en-IN" b="1" dirty="0" smtClean="0">
                <a:latin typeface="Times New Roman" pitchFamily="18" charset="0"/>
                <a:cs typeface="Times New Roman" pitchFamily="18" charset="0"/>
              </a:rPr>
              <a:t>Pandas Series</a:t>
            </a:r>
          </a:p>
          <a:p>
            <a:pPr fontAlgn="base"/>
            <a:r>
              <a:rPr lang="en-IN" dirty="0" smtClean="0">
                <a:latin typeface="Times New Roman" pitchFamily="18" charset="0"/>
                <a:cs typeface="Times New Roman" pitchFamily="18" charset="0"/>
              </a:rPr>
              <a:t>A </a:t>
            </a:r>
            <a:r>
              <a:rPr lang="en-IN" u="sng" dirty="0" smtClean="0">
                <a:latin typeface="Times New Roman" pitchFamily="18" charset="0"/>
                <a:cs typeface="Times New Roman" pitchFamily="18" charset="0"/>
                <a:hlinkClick r:id="rId2"/>
              </a:rPr>
              <a:t>Pandas Series</a:t>
            </a:r>
            <a:r>
              <a:rPr lang="en-IN" dirty="0" smtClean="0">
                <a:latin typeface="Times New Roman" pitchFamily="18" charset="0"/>
                <a:cs typeface="Times New Roman" pitchFamily="18" charset="0"/>
              </a:rPr>
              <a:t> is a one-dimensional </a:t>
            </a:r>
            <a:r>
              <a:rPr lang="en-IN" dirty="0" err="1" smtClean="0">
                <a:latin typeface="Times New Roman" pitchFamily="18" charset="0"/>
                <a:cs typeface="Times New Roman" pitchFamily="18" charset="0"/>
              </a:rPr>
              <a:t>labeled</a:t>
            </a:r>
            <a:r>
              <a:rPr lang="en-IN" dirty="0" smtClean="0">
                <a:latin typeface="Times New Roman" pitchFamily="18" charset="0"/>
                <a:cs typeface="Times New Roman" pitchFamily="18" charset="0"/>
              </a:rPr>
              <a:t> array capable of holding data of any type (integer, string, float, python objects, etc.). The axis labels are collectively called indexes.</a:t>
            </a:r>
          </a:p>
          <a:p>
            <a:pPr fontAlgn="base"/>
            <a:r>
              <a:rPr lang="en-IN" dirty="0" smtClean="0">
                <a:latin typeface="Times New Roman" pitchFamily="18" charset="0"/>
                <a:cs typeface="Times New Roman" pitchFamily="18" charset="0"/>
              </a:rPr>
              <a:t>Pandas Series is nothing but a column in an Excel sheet. Labels need not be unique but must be a </a:t>
            </a:r>
            <a:r>
              <a:rPr lang="en-IN" dirty="0" err="1" smtClean="0">
                <a:latin typeface="Times New Roman" pitchFamily="18" charset="0"/>
                <a:cs typeface="Times New Roman" pitchFamily="18" charset="0"/>
              </a:rPr>
              <a:t>hashable</a:t>
            </a:r>
            <a:r>
              <a:rPr lang="en-IN" dirty="0" smtClean="0">
                <a:latin typeface="Times New Roman" pitchFamily="18" charset="0"/>
                <a:cs typeface="Times New Roman" pitchFamily="18" charset="0"/>
              </a:rPr>
              <a:t> type. The object supports both integer and label-based indexing and provides a host of methods for performing operations involving the index.</a:t>
            </a:r>
          </a:p>
          <a:p>
            <a:pPr fontAlgn="base"/>
            <a:r>
              <a:rPr lang="en-IN" b="1" dirty="0" err="1" smtClean="0">
                <a:latin typeface="Times New Roman" pitchFamily="18" charset="0"/>
                <a:cs typeface="Times New Roman" pitchFamily="18" charset="0"/>
              </a:rPr>
              <a:t>DataFrame</a:t>
            </a:r>
            <a:endParaRPr lang="en-IN" dirty="0" smtClean="0">
              <a:latin typeface="Times New Roman" pitchFamily="18" charset="0"/>
              <a:cs typeface="Times New Roman" pitchFamily="18" charset="0"/>
            </a:endParaRPr>
          </a:p>
          <a:p>
            <a:pPr fontAlgn="base"/>
            <a:r>
              <a:rPr lang="en-IN" dirty="0" smtClean="0">
                <a:latin typeface="Times New Roman" pitchFamily="18" charset="0"/>
                <a:cs typeface="Times New Roman" pitchFamily="18" charset="0"/>
              </a:rPr>
              <a:t>Data frame is a two-dimensional data structure with </a:t>
            </a:r>
            <a:r>
              <a:rPr lang="en-IN" dirty="0" err="1" smtClean="0">
                <a:latin typeface="Times New Roman" pitchFamily="18" charset="0"/>
                <a:cs typeface="Times New Roman" pitchFamily="18" charset="0"/>
              </a:rPr>
              <a:t>labeled</a:t>
            </a:r>
            <a:r>
              <a:rPr lang="en-IN" dirty="0" smtClean="0">
                <a:latin typeface="Times New Roman" pitchFamily="18" charset="0"/>
                <a:cs typeface="Times New Roman" pitchFamily="18" charset="0"/>
              </a:rPr>
              <a:t> axes (rows and columns).</a:t>
            </a:r>
          </a:p>
          <a:p>
            <a:pPr fontAlgn="base"/>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DateTime</a:t>
            </a:r>
            <a:r>
              <a:rPr lang="en-IN" dirty="0" smtClean="0"/>
              <a:t> Library </a:t>
            </a:r>
            <a:r>
              <a:rPr lang="en-US" dirty="0" smtClean="0"/>
              <a:t> </a:t>
            </a:r>
            <a:endParaRPr lang="en-IN" dirty="0"/>
          </a:p>
        </p:txBody>
      </p:sp>
      <p:sp>
        <p:nvSpPr>
          <p:cNvPr id="3" name="Content Placeholder 2"/>
          <p:cNvSpPr>
            <a:spLocks noGrp="1"/>
          </p:cNvSpPr>
          <p:nvPr>
            <p:ph idx="1"/>
          </p:nvPr>
        </p:nvSpPr>
        <p:spPr/>
        <p:txBody>
          <a:bodyPr/>
          <a:lstStyle/>
          <a:p>
            <a:pPr algn="just">
              <a:lnSpc>
                <a:spcPct val="150000"/>
              </a:lnSpc>
            </a:pPr>
            <a:r>
              <a:rPr lang="en-IN" b="1" dirty="0" smtClean="0">
                <a:latin typeface="Times New Roman" pitchFamily="18" charset="0"/>
                <a:cs typeface="Times New Roman" pitchFamily="18" charset="0"/>
              </a:rPr>
              <a:t>Python </a:t>
            </a:r>
            <a:r>
              <a:rPr lang="en-IN" b="1" dirty="0" err="1" smtClean="0">
                <a:latin typeface="Times New Roman" pitchFamily="18" charset="0"/>
                <a:cs typeface="Times New Roman" pitchFamily="18" charset="0"/>
              </a:rPr>
              <a:t>Datetime</a:t>
            </a:r>
            <a:r>
              <a:rPr lang="en-IN" dirty="0" smtClean="0">
                <a:latin typeface="Times New Roman" pitchFamily="18" charset="0"/>
                <a:cs typeface="Times New Roman" pitchFamily="18" charset="0"/>
              </a:rPr>
              <a:t> module supplies classes to work with date and time. These classes provide several functions to deal with dates, times, and time intervals. Date and </a:t>
            </a:r>
            <a:r>
              <a:rPr lang="en-IN" dirty="0" err="1" smtClean="0">
                <a:latin typeface="Times New Roman" pitchFamily="18" charset="0"/>
                <a:cs typeface="Times New Roman" pitchFamily="18" charset="0"/>
              </a:rPr>
              <a:t>DateTime</a:t>
            </a:r>
            <a:r>
              <a:rPr lang="en-IN" dirty="0" smtClean="0">
                <a:latin typeface="Times New Roman" pitchFamily="18" charset="0"/>
                <a:cs typeface="Times New Roman" pitchFamily="18" charset="0"/>
              </a:rPr>
              <a:t> are an object in Python, so when you manipulate them, you are manipulating objects and not strings or timestamps. </a:t>
            </a:r>
            <a:endParaRPr lang="en-IN" dirty="0">
              <a:latin typeface="Times New Roman" pitchFamily="18" charset="0"/>
              <a:cs typeface="Times New Roman" pitchFamily="18" charset="0"/>
            </a:endParaRPr>
          </a:p>
        </p:txBody>
      </p:sp>
      <p:sp>
        <p:nvSpPr>
          <p:cNvPr id="4" name="Rectangle 3"/>
          <p:cNvSpPr/>
          <p:nvPr/>
        </p:nvSpPr>
        <p:spPr>
          <a:xfrm>
            <a:off x="3048000" y="3105835"/>
            <a:ext cx="6096000" cy="369332"/>
          </a:xfrm>
          <a:prstGeom prst="rect">
            <a:avLst/>
          </a:prstGeom>
        </p:spPr>
        <p:txBody>
          <a:bodyPr>
            <a:spAutoFit/>
          </a:bodyPr>
          <a:lstStyle/>
          <a:p>
            <a:r>
              <a:rPr lang="en-IN" dirty="0" smtClean="0"/>
              <a:t> </a:t>
            </a:r>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a:t>
            </a:r>
            <a:r>
              <a:rPr lang="en-IN" dirty="0" err="1" smtClean="0"/>
              <a:t>DateTime</a:t>
            </a:r>
            <a:r>
              <a:rPr lang="en-IN" dirty="0" smtClean="0"/>
              <a:t> module is categorized into 6 main classes – </a:t>
            </a:r>
            <a:br>
              <a:rPr lang="en-IN" dirty="0" smtClean="0"/>
            </a:br>
            <a:endParaRPr lang="en-IN" dirty="0"/>
          </a:p>
        </p:txBody>
      </p:sp>
      <p:sp>
        <p:nvSpPr>
          <p:cNvPr id="3" name="Content Placeholder 2"/>
          <p:cNvSpPr>
            <a:spLocks noGrp="1"/>
          </p:cNvSpPr>
          <p:nvPr>
            <p:ph idx="1"/>
          </p:nvPr>
        </p:nvSpPr>
        <p:spPr/>
        <p:txBody>
          <a:bodyPr>
            <a:normAutofit/>
          </a:bodyPr>
          <a:lstStyle/>
          <a:p>
            <a:pPr algn="just" fontAlgn="base"/>
            <a:r>
              <a:rPr lang="en-IN" b="1" dirty="0" smtClean="0">
                <a:latin typeface="Times New Roman" pitchFamily="18" charset="0"/>
                <a:cs typeface="Times New Roman" pitchFamily="18" charset="0"/>
              </a:rPr>
              <a:t>date</a:t>
            </a:r>
            <a:r>
              <a:rPr lang="en-IN" dirty="0" smtClean="0">
                <a:latin typeface="Times New Roman" pitchFamily="18" charset="0"/>
                <a:cs typeface="Times New Roman" pitchFamily="18" charset="0"/>
              </a:rPr>
              <a:t> – An idealized naive date, assuming the current Gregorian calendar always was, and always will be, in effect. Its attributes are year, month, and day. you can refer to – </a:t>
            </a:r>
            <a:r>
              <a:rPr lang="en-IN" u="sng" dirty="0" smtClean="0">
                <a:latin typeface="Times New Roman" pitchFamily="18" charset="0"/>
                <a:cs typeface="Times New Roman" pitchFamily="18" charset="0"/>
                <a:hlinkClick r:id="rId2"/>
              </a:rPr>
              <a:t>Python </a:t>
            </a:r>
            <a:r>
              <a:rPr lang="en-IN" u="sng" dirty="0" err="1" smtClean="0">
                <a:latin typeface="Times New Roman" pitchFamily="18" charset="0"/>
                <a:cs typeface="Times New Roman" pitchFamily="18" charset="0"/>
                <a:hlinkClick r:id="rId2"/>
              </a:rPr>
              <a:t>DateTime</a:t>
            </a:r>
            <a:r>
              <a:rPr lang="en-IN" u="sng" dirty="0" smtClean="0">
                <a:latin typeface="Times New Roman" pitchFamily="18" charset="0"/>
                <a:cs typeface="Times New Roman" pitchFamily="18" charset="0"/>
                <a:hlinkClick r:id="rId2"/>
              </a:rPr>
              <a:t> – Date Class</a:t>
            </a:r>
            <a:endParaRPr lang="en-IN" dirty="0" smtClean="0">
              <a:latin typeface="Times New Roman" pitchFamily="18" charset="0"/>
              <a:cs typeface="Times New Roman" pitchFamily="18" charset="0"/>
            </a:endParaRPr>
          </a:p>
          <a:p>
            <a:pPr algn="just" fontAlgn="base"/>
            <a:r>
              <a:rPr lang="en-IN" b="1" dirty="0" smtClean="0">
                <a:latin typeface="Times New Roman" pitchFamily="18" charset="0"/>
                <a:cs typeface="Times New Roman" pitchFamily="18" charset="0"/>
              </a:rPr>
              <a:t>time</a:t>
            </a:r>
            <a:r>
              <a:rPr lang="en-IN" dirty="0" smtClean="0">
                <a:latin typeface="Times New Roman" pitchFamily="18" charset="0"/>
                <a:cs typeface="Times New Roman" pitchFamily="18" charset="0"/>
              </a:rPr>
              <a:t> – An idealized time, independent of any particular day, assuming that every day has exactly 24*60*60 seconds. Its attributes are hour, minute, second, microsecond, and </a:t>
            </a:r>
            <a:r>
              <a:rPr lang="en-IN" dirty="0" err="1" smtClean="0">
                <a:latin typeface="Times New Roman" pitchFamily="18" charset="0"/>
                <a:cs typeface="Times New Roman" pitchFamily="18" charset="0"/>
              </a:rPr>
              <a:t>tzinfo</a:t>
            </a:r>
            <a:r>
              <a:rPr lang="en-IN" dirty="0" smtClean="0">
                <a:latin typeface="Times New Roman" pitchFamily="18" charset="0"/>
                <a:cs typeface="Times New Roman" pitchFamily="18" charset="0"/>
              </a:rPr>
              <a:t>. You can refer to – </a:t>
            </a:r>
            <a:r>
              <a:rPr lang="en-IN" u="sng" dirty="0" smtClean="0">
                <a:latin typeface="Times New Roman" pitchFamily="18" charset="0"/>
                <a:cs typeface="Times New Roman" pitchFamily="18" charset="0"/>
                <a:hlinkClick r:id="rId3"/>
              </a:rPr>
              <a:t>Python </a:t>
            </a:r>
            <a:r>
              <a:rPr lang="en-IN" u="sng" dirty="0" err="1" smtClean="0">
                <a:latin typeface="Times New Roman" pitchFamily="18" charset="0"/>
                <a:cs typeface="Times New Roman" pitchFamily="18" charset="0"/>
                <a:hlinkClick r:id="rId3"/>
              </a:rPr>
              <a:t>DateTime</a:t>
            </a:r>
            <a:r>
              <a:rPr lang="en-IN" u="sng" dirty="0" smtClean="0">
                <a:latin typeface="Times New Roman" pitchFamily="18" charset="0"/>
                <a:cs typeface="Times New Roman" pitchFamily="18" charset="0"/>
                <a:hlinkClick r:id="rId3"/>
              </a:rPr>
              <a:t> – Time Class</a:t>
            </a:r>
            <a:endParaRPr lang="en-IN" dirty="0" smtClean="0">
              <a:latin typeface="Times New Roman" pitchFamily="18" charset="0"/>
              <a:cs typeface="Times New Roman" pitchFamily="18" charset="0"/>
            </a:endParaRPr>
          </a:p>
          <a:p>
            <a:pPr algn="just" fontAlgn="base"/>
            <a:r>
              <a:rPr lang="en-IN" b="1" dirty="0" smtClean="0">
                <a:latin typeface="Times New Roman" pitchFamily="18" charset="0"/>
                <a:cs typeface="Times New Roman" pitchFamily="18" charset="0"/>
              </a:rPr>
              <a:t>date-time</a:t>
            </a:r>
            <a:r>
              <a:rPr lang="en-IN" dirty="0" smtClean="0">
                <a:latin typeface="Times New Roman" pitchFamily="18" charset="0"/>
                <a:cs typeface="Times New Roman" pitchFamily="18" charset="0"/>
              </a:rPr>
              <a:t> – It is a combination of date and time along with the attributes year, month, day, hour, minute, second, microsecond, and </a:t>
            </a:r>
            <a:r>
              <a:rPr lang="en-IN" dirty="0" err="1" smtClean="0">
                <a:latin typeface="Times New Roman" pitchFamily="18" charset="0"/>
                <a:cs typeface="Times New Roman" pitchFamily="18" charset="0"/>
              </a:rPr>
              <a:t>tzinfo</a:t>
            </a:r>
            <a:r>
              <a:rPr lang="en-IN" dirty="0" smtClean="0">
                <a:latin typeface="Times New Roman" pitchFamily="18" charset="0"/>
                <a:cs typeface="Times New Roman" pitchFamily="18" charset="0"/>
              </a:rPr>
              <a:t>. You can refer to – </a:t>
            </a:r>
            <a:r>
              <a:rPr lang="en-IN" u="sng" dirty="0" smtClean="0">
                <a:latin typeface="Times New Roman" pitchFamily="18" charset="0"/>
                <a:cs typeface="Times New Roman" pitchFamily="18" charset="0"/>
                <a:hlinkClick r:id="rId4"/>
              </a:rPr>
              <a:t>Python </a:t>
            </a:r>
            <a:r>
              <a:rPr lang="en-IN" u="sng" dirty="0" err="1" smtClean="0">
                <a:latin typeface="Times New Roman" pitchFamily="18" charset="0"/>
                <a:cs typeface="Times New Roman" pitchFamily="18" charset="0"/>
                <a:hlinkClick r:id="rId4"/>
              </a:rPr>
              <a:t>DateTime</a:t>
            </a:r>
            <a:r>
              <a:rPr lang="en-IN" u="sng" dirty="0" smtClean="0">
                <a:latin typeface="Times New Roman" pitchFamily="18" charset="0"/>
                <a:cs typeface="Times New Roman" pitchFamily="18" charset="0"/>
                <a:hlinkClick r:id="rId4"/>
              </a:rPr>
              <a:t> – </a:t>
            </a:r>
            <a:r>
              <a:rPr lang="en-IN" u="sng" dirty="0" err="1" smtClean="0">
                <a:latin typeface="Times New Roman" pitchFamily="18" charset="0"/>
                <a:cs typeface="Times New Roman" pitchFamily="18" charset="0"/>
                <a:hlinkClick r:id="rId4"/>
              </a:rPr>
              <a:t>DateTime</a:t>
            </a:r>
            <a:r>
              <a:rPr lang="en-IN" u="sng" dirty="0" smtClean="0">
                <a:latin typeface="Times New Roman" pitchFamily="18" charset="0"/>
                <a:cs typeface="Times New Roman" pitchFamily="18" charset="0"/>
                <a:hlinkClick r:id="rId4"/>
              </a:rPr>
              <a:t> Class</a:t>
            </a:r>
            <a:endParaRPr lang="en-IN" dirty="0" smtClean="0">
              <a:latin typeface="Times New Roman" pitchFamily="18" charset="0"/>
              <a:cs typeface="Times New Roman" pitchFamily="18" charset="0"/>
            </a:endParaRPr>
          </a:p>
          <a:p>
            <a:pPr algn="just" fontAlgn="base"/>
            <a:r>
              <a:rPr lang="en-IN" b="1" dirty="0" err="1" smtClean="0">
                <a:latin typeface="Times New Roman" pitchFamily="18" charset="0"/>
                <a:cs typeface="Times New Roman" pitchFamily="18" charset="0"/>
              </a:rPr>
              <a:t>timedelta</a:t>
            </a:r>
            <a:r>
              <a:rPr lang="en-IN" dirty="0" smtClean="0">
                <a:latin typeface="Times New Roman" pitchFamily="18" charset="0"/>
                <a:cs typeface="Times New Roman" pitchFamily="18" charset="0"/>
              </a:rPr>
              <a:t> – A duration expressing the difference between two date, time, or </a:t>
            </a:r>
            <a:r>
              <a:rPr lang="en-IN" dirty="0" err="1" smtClean="0">
                <a:latin typeface="Times New Roman" pitchFamily="18" charset="0"/>
                <a:cs typeface="Times New Roman" pitchFamily="18" charset="0"/>
              </a:rPr>
              <a:t>datetime</a:t>
            </a:r>
            <a:r>
              <a:rPr lang="en-IN" dirty="0" smtClean="0">
                <a:latin typeface="Times New Roman" pitchFamily="18" charset="0"/>
                <a:cs typeface="Times New Roman" pitchFamily="18" charset="0"/>
              </a:rPr>
              <a:t> instances to microsecond resolution. You can refer to – </a:t>
            </a:r>
            <a:r>
              <a:rPr lang="en-IN" u="sng" dirty="0" smtClean="0">
                <a:latin typeface="Times New Roman" pitchFamily="18" charset="0"/>
                <a:cs typeface="Times New Roman" pitchFamily="18" charset="0"/>
                <a:hlinkClick r:id="rId5"/>
              </a:rPr>
              <a:t>Python </a:t>
            </a:r>
            <a:r>
              <a:rPr lang="en-IN" u="sng" dirty="0" err="1" smtClean="0">
                <a:latin typeface="Times New Roman" pitchFamily="18" charset="0"/>
                <a:cs typeface="Times New Roman" pitchFamily="18" charset="0"/>
                <a:hlinkClick r:id="rId5"/>
              </a:rPr>
              <a:t>DateTime</a:t>
            </a:r>
            <a:r>
              <a:rPr lang="en-IN" u="sng" dirty="0" smtClean="0">
                <a:latin typeface="Times New Roman" pitchFamily="18" charset="0"/>
                <a:cs typeface="Times New Roman" pitchFamily="18" charset="0"/>
                <a:hlinkClick r:id="rId5"/>
              </a:rPr>
              <a:t> – </a:t>
            </a:r>
            <a:r>
              <a:rPr lang="en-IN" u="sng" dirty="0" err="1" smtClean="0">
                <a:latin typeface="Times New Roman" pitchFamily="18" charset="0"/>
                <a:cs typeface="Times New Roman" pitchFamily="18" charset="0"/>
                <a:hlinkClick r:id="rId5"/>
              </a:rPr>
              <a:t>Timedelta</a:t>
            </a:r>
            <a:r>
              <a:rPr lang="en-IN" u="sng" dirty="0" smtClean="0">
                <a:latin typeface="Times New Roman" pitchFamily="18" charset="0"/>
                <a:cs typeface="Times New Roman" pitchFamily="18" charset="0"/>
                <a:hlinkClick r:id="rId5"/>
              </a:rPr>
              <a:t> Class</a:t>
            </a:r>
            <a:endParaRPr lang="en-IN" dirty="0" smtClean="0">
              <a:latin typeface="Times New Roman" pitchFamily="18" charset="0"/>
              <a:cs typeface="Times New Roman" pitchFamily="18" charset="0"/>
            </a:endParaRPr>
          </a:p>
          <a:p>
            <a:pPr algn="just" fontAlgn="base"/>
            <a:r>
              <a:rPr lang="en-IN" b="1" dirty="0" err="1" smtClean="0">
                <a:latin typeface="Times New Roman" pitchFamily="18" charset="0"/>
                <a:cs typeface="Times New Roman" pitchFamily="18" charset="0"/>
              </a:rPr>
              <a:t>tzinfo</a:t>
            </a:r>
            <a:r>
              <a:rPr lang="en-IN" dirty="0" smtClean="0">
                <a:latin typeface="Times New Roman" pitchFamily="18" charset="0"/>
                <a:cs typeface="Times New Roman" pitchFamily="18" charset="0"/>
              </a:rPr>
              <a:t> – It provides time zone information objects. You can refer to – </a:t>
            </a:r>
            <a:r>
              <a:rPr lang="en-IN" u="sng" dirty="0" smtClean="0">
                <a:latin typeface="Times New Roman" pitchFamily="18" charset="0"/>
                <a:cs typeface="Times New Roman" pitchFamily="18" charset="0"/>
                <a:hlinkClick r:id="rId6"/>
              </a:rPr>
              <a:t>Python – </a:t>
            </a:r>
            <a:r>
              <a:rPr lang="en-IN" u="sng" dirty="0" err="1" smtClean="0">
                <a:latin typeface="Times New Roman" pitchFamily="18" charset="0"/>
                <a:cs typeface="Times New Roman" pitchFamily="18" charset="0"/>
                <a:hlinkClick r:id="rId6"/>
              </a:rPr>
              <a:t>datetime.tzinfo</a:t>
            </a:r>
            <a:r>
              <a:rPr lang="en-IN" u="sng" dirty="0" smtClean="0">
                <a:latin typeface="Times New Roman" pitchFamily="18" charset="0"/>
                <a:cs typeface="Times New Roman" pitchFamily="18" charset="0"/>
                <a:hlinkClick r:id="rId6"/>
              </a:rPr>
              <a:t>()</a:t>
            </a:r>
            <a:endParaRPr lang="en-IN" dirty="0" smtClean="0">
              <a:latin typeface="Times New Roman" pitchFamily="18" charset="0"/>
              <a:cs typeface="Times New Roman" pitchFamily="18" charset="0"/>
            </a:endParaRPr>
          </a:p>
          <a:p>
            <a:pPr algn="just" fontAlgn="base"/>
            <a:r>
              <a:rPr lang="en-IN" b="1" dirty="0" err="1" smtClean="0">
                <a:latin typeface="Times New Roman" pitchFamily="18" charset="0"/>
                <a:cs typeface="Times New Roman" pitchFamily="18" charset="0"/>
              </a:rPr>
              <a:t>timezone</a:t>
            </a:r>
            <a:r>
              <a:rPr lang="en-IN" dirty="0" smtClean="0">
                <a:latin typeface="Times New Roman" pitchFamily="18" charset="0"/>
                <a:cs typeface="Times New Roman" pitchFamily="18" charset="0"/>
              </a:rPr>
              <a:t> – A class that implements the </a:t>
            </a:r>
            <a:r>
              <a:rPr lang="en-IN" dirty="0" err="1" smtClean="0">
                <a:latin typeface="Times New Roman" pitchFamily="18" charset="0"/>
                <a:cs typeface="Times New Roman" pitchFamily="18" charset="0"/>
              </a:rPr>
              <a:t>tzinfo</a:t>
            </a:r>
            <a:r>
              <a:rPr lang="en-IN" dirty="0" smtClean="0">
                <a:latin typeface="Times New Roman" pitchFamily="18" charset="0"/>
                <a:cs typeface="Times New Roman" pitchFamily="18" charset="0"/>
              </a:rPr>
              <a:t> abstract base class as a fixed offset from the UTC </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36320" y="420054"/>
            <a:ext cx="4599652" cy="584775"/>
          </a:xfrm>
          <a:prstGeom prst="rect">
            <a:avLst/>
          </a:prstGeom>
          <a:noFill/>
        </p:spPr>
        <p:txBody>
          <a:bodyPr wrap="square" lIns="91440" tIns="45720" rIns="91440" bIns="45720">
            <a:spAutoFit/>
          </a:bodyPr>
          <a:lstStyle/>
          <a:p>
            <a:r>
              <a:rPr lang="en-US" sz="3200" b="0" cap="none" spc="0" dirty="0">
                <a:ln w="0"/>
                <a:solidFill>
                  <a:schemeClr val="bg1"/>
                </a:solidFill>
                <a:latin typeface="Metropolis" panose="00000500000000000000" pitchFamily="50" charset="0"/>
                <a:cs typeface="Segoe UI" panose="020B0502040204020203" pitchFamily="34" charset="0"/>
              </a:rPr>
              <a:t> </a:t>
            </a:r>
          </a:p>
        </p:txBody>
      </p:sp>
      <p:pic>
        <p:nvPicPr>
          <p:cNvPr id="8" name="Graphic 7" descr="Target"/>
          <p:cNvPicPr>
            <a:picLocks noChangeAspect="1"/>
          </p:cNvPicPr>
          <p:nvPr/>
        </p:nvPicPr>
        <p:blipFill>
          <a:blip r:embed="rId4">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tretch>
            <a:fillRect/>
          </a:stretch>
        </p:blipFill>
        <p:spPr>
          <a:xfrm>
            <a:off x="1684065" y="2908823"/>
            <a:ext cx="1608725" cy="1608725"/>
          </a:xfrm>
          <a:prstGeom prst="rect">
            <a:avLst/>
          </a:prstGeom>
        </p:spPr>
      </p:pic>
      <p:sp>
        <p:nvSpPr>
          <p:cNvPr id="33" name="Rectangle: Rounded Corners 32"/>
          <p:cNvSpPr/>
          <p:nvPr/>
        </p:nvSpPr>
        <p:spPr>
          <a:xfrm>
            <a:off x="699420" y="2177143"/>
            <a:ext cx="10961535" cy="3161211"/>
          </a:xfrm>
          <a:prstGeom prst="roundRect">
            <a:avLst>
              <a:gd name="adj" fmla="val 1729"/>
            </a:avLst>
          </a:prstGeom>
          <a:noFill/>
          <a:ln>
            <a:solidFill>
              <a:srgbClr val="FDBA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33"/>
          <p:cNvSpPr/>
          <p:nvPr/>
        </p:nvSpPr>
        <p:spPr>
          <a:xfrm>
            <a:off x="3293110" y="2998470"/>
            <a:ext cx="7550785" cy="1198880"/>
          </a:xfrm>
          <a:prstGeom prst="rect">
            <a:avLst/>
          </a:prstGeom>
          <a:noFill/>
        </p:spPr>
        <p:txBody>
          <a:bodyPr wrap="square" lIns="91440" tIns="45720" rIns="91440" bIns="45720">
            <a:spAutoFit/>
          </a:bodyPr>
          <a:lstStyle/>
          <a:p>
            <a:pPr>
              <a:lnSpc>
                <a:spcPct val="150000"/>
              </a:lnSpc>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To equip students in the </a:t>
            </a:r>
            <a:r>
              <a:rPr lang="en-IN" sz="2400" dirty="0">
                <a:latin typeface="Times New Roman" panose="02020603050405020304" pitchFamily="18" charset="0"/>
                <a:ea typeface="Times New Roman" panose="02020603050405020304" pitchFamily="18" charset="0"/>
                <a:cs typeface="Times New Roman" panose="02020603050405020304" pitchFamily="18" charset="0"/>
              </a:rPr>
              <a:t>concepts and mechanisms in the Artificial Intelligence technology and its introduction.</a:t>
            </a:r>
            <a:endParaRPr lang="en-US" sz="2400" cap="none" spc="0" dirty="0">
              <a:ln w="0"/>
              <a:solidFill>
                <a:schemeClr val="tx1"/>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Aim</a:t>
            </a:r>
            <a:endParaRPr lang="en-IN" dirty="0">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smtClean="0"/>
              <a:t>Following is a structure of a basic data-cleaning essential steps:</a:t>
            </a:r>
            <a:endParaRPr lang="en-IN" dirty="0"/>
          </a:p>
        </p:txBody>
      </p:sp>
      <p:sp>
        <p:nvSpPr>
          <p:cNvPr id="3" name="Content Placeholder 2"/>
          <p:cNvSpPr>
            <a:spLocks noGrp="1"/>
          </p:cNvSpPr>
          <p:nvPr>
            <p:ph idx="1"/>
          </p:nvPr>
        </p:nvSpPr>
        <p:spPr/>
        <p:txBody>
          <a:bodyPr/>
          <a:lstStyle/>
          <a:p>
            <a:pPr fontAlgn="base"/>
            <a:r>
              <a:rPr lang="en-IN" b="1" dirty="0" smtClean="0">
                <a:latin typeface="Times New Roman" pitchFamily="18" charset="0"/>
                <a:cs typeface="Times New Roman" pitchFamily="18" charset="0"/>
              </a:rPr>
              <a:t>Loading the CSV file: </a:t>
            </a:r>
            <a:r>
              <a:rPr lang="en-IN" dirty="0" smtClean="0">
                <a:latin typeface="Times New Roman" pitchFamily="18" charset="0"/>
                <a:cs typeface="Times New Roman" pitchFamily="18" charset="0"/>
              </a:rPr>
              <a:t>The CSV file is loaded as a data frame using the pandas module in Python.</a:t>
            </a:r>
          </a:p>
          <a:p>
            <a:pPr fontAlgn="base"/>
            <a:r>
              <a:rPr lang="en-IN" b="1" dirty="0" err="1" smtClean="0">
                <a:latin typeface="Times New Roman" pitchFamily="18" charset="0"/>
                <a:cs typeface="Times New Roman" pitchFamily="18" charset="0"/>
              </a:rPr>
              <a:t>Preprocessing</a:t>
            </a:r>
            <a:r>
              <a:rPr lang="en-IN" b="1" dirty="0" smtClean="0">
                <a:latin typeface="Times New Roman" pitchFamily="18" charset="0"/>
                <a:cs typeface="Times New Roman" pitchFamily="18" charset="0"/>
              </a:rPr>
              <a:t> the Data: </a:t>
            </a:r>
            <a:r>
              <a:rPr lang="en-IN" dirty="0" smtClean="0">
                <a:latin typeface="Times New Roman" pitchFamily="18" charset="0"/>
                <a:cs typeface="Times New Roman" pitchFamily="18" charset="0"/>
              </a:rPr>
              <a:t>The data has multiple attributes and mostly these are not in a format that Machine Learning modules can understand. Hence following key </a:t>
            </a:r>
            <a:r>
              <a:rPr lang="en-IN" dirty="0" err="1" smtClean="0">
                <a:latin typeface="Times New Roman" pitchFamily="18" charset="0"/>
                <a:cs typeface="Times New Roman" pitchFamily="18" charset="0"/>
              </a:rPr>
              <a:t>preprocessing</a:t>
            </a:r>
            <a:r>
              <a:rPr lang="en-IN" dirty="0" smtClean="0">
                <a:latin typeface="Times New Roman" pitchFamily="18" charset="0"/>
                <a:cs typeface="Times New Roman" pitchFamily="18" charset="0"/>
              </a:rPr>
              <a:t> steps can be applied:</a:t>
            </a:r>
          </a:p>
          <a:p>
            <a:pPr lvl="1" fontAlgn="base"/>
            <a:r>
              <a:rPr lang="en-IN" dirty="0" smtClean="0">
                <a:latin typeface="Times New Roman" pitchFamily="18" charset="0"/>
                <a:cs typeface="Times New Roman" pitchFamily="18" charset="0"/>
              </a:rPr>
              <a:t>Removing duplicates: Duplicate rows in a dataset can cause errors or bias in analysis, so it’s important to remove them.</a:t>
            </a:r>
          </a:p>
          <a:p>
            <a:pPr lvl="1" fontAlgn="base"/>
            <a:r>
              <a:rPr lang="en-IN" dirty="0" smtClean="0">
                <a:latin typeface="Times New Roman" pitchFamily="18" charset="0"/>
                <a:cs typeface="Times New Roman" pitchFamily="18" charset="0"/>
              </a:rPr>
              <a:t>Correcting inconsistent data: Inconsistent data can arise due to errors in data entry or data integration. </a:t>
            </a:r>
          </a:p>
          <a:p>
            <a:pPr lvl="1" fontAlgn="base"/>
            <a:r>
              <a:rPr lang="en-IN" dirty="0" smtClean="0">
                <a:latin typeface="Times New Roman" pitchFamily="18" charset="0"/>
                <a:cs typeface="Times New Roman" pitchFamily="18" charset="0"/>
              </a:rPr>
              <a:t>Handling outliers: Outliers can skew analysis, so it’s important to handle them appropriately. </a:t>
            </a:r>
          </a:p>
          <a:p>
            <a:pPr lvl="1" fontAlgn="base"/>
            <a:r>
              <a:rPr lang="en-IN" dirty="0" smtClean="0">
                <a:latin typeface="Times New Roman" pitchFamily="18" charset="0"/>
                <a:cs typeface="Times New Roman" pitchFamily="18" charset="0"/>
              </a:rPr>
              <a:t>Formatting data: Data may need to be formatted to meet the requirements of the analysis. </a:t>
            </a:r>
          </a:p>
          <a:p>
            <a:endParaRPr lang="en-IN" dirty="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Manipulation and Cleaning using python. </a:t>
            </a:r>
            <a:endParaRPr lang="en-IN" dirty="0"/>
          </a:p>
        </p:txBody>
      </p:sp>
      <p:pic>
        <p:nvPicPr>
          <p:cNvPr id="47106" name="Picture 2"/>
          <p:cNvPicPr>
            <a:picLocks noGrp="1" noChangeAspect="1" noChangeArrowheads="1"/>
          </p:cNvPicPr>
          <p:nvPr>
            <p:ph idx="1"/>
          </p:nvPr>
        </p:nvPicPr>
        <p:blipFill>
          <a:blip r:embed="rId3"/>
          <a:srcRect/>
          <a:stretch>
            <a:fillRect/>
          </a:stretch>
        </p:blipFill>
        <p:spPr bwMode="auto">
          <a:xfrm>
            <a:off x="2776537" y="1366837"/>
            <a:ext cx="6638925" cy="4276725"/>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Manipulation and Cleaning using python</a:t>
            </a:r>
            <a:endParaRPr lang="en-IN" dirty="0"/>
          </a:p>
        </p:txBody>
      </p:sp>
      <p:pic>
        <p:nvPicPr>
          <p:cNvPr id="48130" name="Picture 2"/>
          <p:cNvPicPr>
            <a:picLocks noGrp="1" noChangeAspect="1" noChangeArrowheads="1"/>
          </p:cNvPicPr>
          <p:nvPr>
            <p:ph idx="1"/>
          </p:nvPr>
        </p:nvPicPr>
        <p:blipFill>
          <a:blip r:embed="rId2"/>
          <a:srcRect/>
          <a:stretch>
            <a:fillRect/>
          </a:stretch>
        </p:blipFill>
        <p:spPr bwMode="auto">
          <a:xfrm>
            <a:off x="2733675" y="1390650"/>
            <a:ext cx="6724650" cy="4229100"/>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Manipulation and Cleaning using python</a:t>
            </a:r>
            <a:endParaRPr lang="en-IN" dirty="0"/>
          </a:p>
        </p:txBody>
      </p:sp>
      <p:pic>
        <p:nvPicPr>
          <p:cNvPr id="49154" name="Picture 2"/>
          <p:cNvPicPr>
            <a:picLocks noGrp="1" noChangeAspect="1" noChangeArrowheads="1"/>
          </p:cNvPicPr>
          <p:nvPr>
            <p:ph idx="1"/>
          </p:nvPr>
        </p:nvPicPr>
        <p:blipFill>
          <a:blip r:embed="rId2"/>
          <a:srcRect/>
          <a:stretch>
            <a:fillRect/>
          </a:stretch>
        </p:blipFill>
        <p:spPr bwMode="auto">
          <a:xfrm>
            <a:off x="2738437" y="1643062"/>
            <a:ext cx="6715125" cy="3724275"/>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Manipulation and Cleaning using python</a:t>
            </a:r>
            <a:endParaRPr lang="en-IN" dirty="0"/>
          </a:p>
        </p:txBody>
      </p:sp>
      <p:pic>
        <p:nvPicPr>
          <p:cNvPr id="50178" name="Picture 2"/>
          <p:cNvPicPr>
            <a:picLocks noGrp="1" noChangeAspect="1" noChangeArrowheads="1"/>
          </p:cNvPicPr>
          <p:nvPr>
            <p:ph idx="1"/>
          </p:nvPr>
        </p:nvPicPr>
        <p:blipFill>
          <a:blip r:embed="rId2"/>
          <a:srcRect/>
          <a:stretch>
            <a:fillRect/>
          </a:stretch>
        </p:blipFill>
        <p:spPr bwMode="auto">
          <a:xfrm>
            <a:off x="2738437" y="1609725"/>
            <a:ext cx="6715125" cy="379095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EEC8BA1E-FD7C-9DA2-0C83-32EB66BF0902}"/>
              </a:ext>
            </a:extLst>
          </p:cNvPr>
          <p:cNvSpPr/>
          <p:nvPr/>
        </p:nvSpPr>
        <p:spPr>
          <a:xfrm>
            <a:off x="2617941" y="587828"/>
            <a:ext cx="7260913" cy="461665"/>
          </a:xfrm>
          <a:prstGeom prst="rect">
            <a:avLst/>
          </a:prstGeom>
          <a:noFill/>
        </p:spPr>
        <p:txBody>
          <a:bodyPr wrap="square" lIns="91440" tIns="45720" rIns="91440" bIns="45720">
            <a:spAutoFit/>
          </a:bodyPr>
          <a:lstStyle/>
          <a:p>
            <a:r>
              <a:rPr lang="en-GB" sz="2400" b="1" dirty="0">
                <a:latin typeface="Metropolis" panose="00000500000000000000"/>
                <a:ea typeface="+mj-ea"/>
                <a:cs typeface="+mj-cs"/>
              </a:rPr>
              <a:t>Self Assessments and Activities</a:t>
            </a:r>
            <a:endParaRPr lang="en-US" sz="2400" b="1" dirty="0">
              <a:latin typeface="Metropolis" panose="00000500000000000000"/>
              <a:ea typeface="+mj-ea"/>
              <a:cs typeface="+mj-cs"/>
            </a:endParaRPr>
          </a:p>
        </p:txBody>
      </p:sp>
      <p:sp>
        <p:nvSpPr>
          <p:cNvPr id="3" name="Rectangle 2">
            <a:extLst>
              <a:ext uri="{FF2B5EF4-FFF2-40B4-BE49-F238E27FC236}">
                <a16:creationId xmlns="" xmlns:a16="http://schemas.microsoft.com/office/drawing/2014/main" id="{49E938F7-7857-5447-E603-F7274198C6AF}"/>
              </a:ext>
            </a:extLst>
          </p:cNvPr>
          <p:cNvSpPr/>
          <p:nvPr/>
        </p:nvSpPr>
        <p:spPr>
          <a:xfrm>
            <a:off x="304799" y="1301196"/>
            <a:ext cx="11887199" cy="2308324"/>
          </a:xfrm>
          <a:prstGeom prst="rect">
            <a:avLst/>
          </a:prstGeom>
          <a:noFill/>
        </p:spPr>
        <p:txBody>
          <a:bodyPr wrap="square" lIns="91440" tIns="45720" rIns="91440" bIns="45720">
            <a:spAutoFit/>
          </a:bodyPr>
          <a:lstStyle/>
          <a:p>
            <a:pPr>
              <a:lnSpc>
                <a:spcPct val="200000"/>
              </a:lnSpc>
            </a:pPr>
            <a:r>
              <a:rPr lang="en-US" dirty="0">
                <a:latin typeface="Times New Roman" panose="02020603050405020304" pitchFamily="18" charset="0"/>
                <a:cs typeface="Times New Roman" panose="02020603050405020304" pitchFamily="18" charset="0"/>
              </a:rPr>
              <a:t>Here are some assessments you can use to evaluate </a:t>
            </a:r>
            <a:r>
              <a:rPr lang="en-US" dirty="0" smtClean="0">
                <a:latin typeface="Times New Roman" panose="02020603050405020304" pitchFamily="18" charset="0"/>
                <a:cs typeface="Times New Roman" panose="02020603050405020304" pitchFamily="18" charset="0"/>
              </a:rPr>
              <a:t>students understanding </a:t>
            </a:r>
            <a:r>
              <a:rPr lang="en-US" dirty="0">
                <a:latin typeface="Times New Roman" panose="02020603050405020304" pitchFamily="18" charset="0"/>
                <a:cs typeface="Times New Roman" panose="02020603050405020304" pitchFamily="18" charset="0"/>
              </a:rPr>
              <a:t>of </a:t>
            </a:r>
            <a:r>
              <a:rPr lang="en-US" dirty="0" smtClean="0">
                <a:latin typeface="Times New Roman" panose="02020603050405020304" pitchFamily="18" charset="0"/>
                <a:cs typeface="Times New Roman" panose="02020603050405020304" pitchFamily="18" charset="0"/>
              </a:rPr>
              <a:t>Data cleaning process</a:t>
            </a:r>
            <a:endParaRPr lang="en-US" dirty="0">
              <a:latin typeface="Times New Roman" panose="02020603050405020304" pitchFamily="18" charset="0"/>
              <a:cs typeface="Times New Roman" panose="02020603050405020304" pitchFamily="18" charset="0"/>
            </a:endParaRPr>
          </a:p>
          <a:p>
            <a:pPr marL="1085850" lvl="2" indent="-171450">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Quizzes</a:t>
            </a:r>
          </a:p>
          <a:p>
            <a:pPr marL="1085850" lvl="2" indent="-171450">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 class Participation </a:t>
            </a:r>
          </a:p>
          <a:p>
            <a:pPr marL="1085850" lvl="2" indent="-171450">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Programming assessments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39218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917DAAD8-DF21-1945-15C7-0A491AE5425E}"/>
              </a:ext>
            </a:extLst>
          </p:cNvPr>
          <p:cNvSpPr>
            <a:spLocks noGrp="1"/>
          </p:cNvSpPr>
          <p:nvPr>
            <p:ph type="title"/>
          </p:nvPr>
        </p:nvSpPr>
        <p:spPr>
          <a:xfrm>
            <a:off x="838200" y="386771"/>
            <a:ext cx="10515600" cy="463550"/>
          </a:xfrm>
        </p:spPr>
        <p:txBody>
          <a:bodyPr/>
          <a:lstStyle/>
          <a:p>
            <a:r>
              <a:rPr lang="en-US" sz="2400" dirty="0">
                <a:ln w="0"/>
                <a:latin typeface="Metropolis" panose="00000500000000000000" pitchFamily="50" charset="0"/>
                <a:cs typeface="Segoe UI" panose="020B0502040204020203" pitchFamily="34" charset="0"/>
              </a:rPr>
              <a:t>Did You Know?</a:t>
            </a:r>
            <a:endParaRPr lang="en-IN" dirty="0"/>
          </a:p>
        </p:txBody>
      </p:sp>
      <p:pic>
        <p:nvPicPr>
          <p:cNvPr id="11" name="Picture 10">
            <a:extLst>
              <a:ext uri="{FF2B5EF4-FFF2-40B4-BE49-F238E27FC236}">
                <a16:creationId xmlns="" xmlns:a16="http://schemas.microsoft.com/office/drawing/2014/main" id="{F447326F-F05A-D8C3-7443-9B1974F3BF35}"/>
              </a:ext>
            </a:extLst>
          </p:cNvPr>
          <p:cNvPicPr>
            <a:picLocks noChangeAspect="1"/>
          </p:cNvPicPr>
          <p:nvPr/>
        </p:nvPicPr>
        <p:blipFill>
          <a:blip r:embed="rId4"/>
          <a:stretch>
            <a:fillRect/>
          </a:stretch>
        </p:blipFill>
        <p:spPr>
          <a:xfrm>
            <a:off x="565682" y="887155"/>
            <a:ext cx="11152910" cy="5195386"/>
          </a:xfrm>
          <a:prstGeom prst="rect">
            <a:avLst/>
          </a:prstGeom>
        </p:spPr>
      </p:pic>
      <p:sp>
        <p:nvSpPr>
          <p:cNvPr id="12" name="TextBox 11">
            <a:extLst>
              <a:ext uri="{FF2B5EF4-FFF2-40B4-BE49-F238E27FC236}">
                <a16:creationId xmlns="" xmlns:a16="http://schemas.microsoft.com/office/drawing/2014/main" id="{93FC3F01-D916-EE83-00BE-E6F50E74FB2F}"/>
              </a:ext>
            </a:extLst>
          </p:cNvPr>
          <p:cNvSpPr txBox="1"/>
          <p:nvPr/>
        </p:nvSpPr>
        <p:spPr>
          <a:xfrm>
            <a:off x="748146" y="4910020"/>
            <a:ext cx="7135090" cy="1015663"/>
          </a:xfrm>
          <a:prstGeom prst="rect">
            <a:avLst/>
          </a:prstGeom>
          <a:noFill/>
        </p:spPr>
        <p:txBody>
          <a:bodyPr wrap="square" rtlCol="0">
            <a:spAutoFit/>
          </a:bodyPr>
          <a:lstStyle/>
          <a:p>
            <a:r>
              <a:rPr lang="en-US" sz="2000" dirty="0">
                <a:solidFill>
                  <a:schemeClr val="bg1"/>
                </a:solidFill>
                <a:latin typeface="Metropolis" panose="00000500000000000000"/>
              </a:rPr>
              <a:t>A statistician and data scientist known for creating several widely used R packages for data analysis and visualization</a:t>
            </a:r>
          </a:p>
        </p:txBody>
      </p:sp>
      <p:sp>
        <p:nvSpPr>
          <p:cNvPr id="5" name="TextBox 4">
            <a:extLst>
              <a:ext uri="{FF2B5EF4-FFF2-40B4-BE49-F238E27FC236}">
                <a16:creationId xmlns="" xmlns:a16="http://schemas.microsoft.com/office/drawing/2014/main" id="{FFFC61FE-3FF3-A9D7-C758-40533AC2D703}"/>
              </a:ext>
            </a:extLst>
          </p:cNvPr>
          <p:cNvSpPr txBox="1"/>
          <p:nvPr/>
        </p:nvSpPr>
        <p:spPr>
          <a:xfrm>
            <a:off x="8295363" y="4910020"/>
            <a:ext cx="3090719" cy="954107"/>
          </a:xfrm>
          <a:prstGeom prst="rect">
            <a:avLst/>
          </a:prstGeom>
          <a:noFill/>
        </p:spPr>
        <p:txBody>
          <a:bodyPr wrap="square">
            <a:spAutoFit/>
          </a:bodyPr>
          <a:lstStyle/>
          <a:p>
            <a:r>
              <a:rPr lang="en-US" sz="2800" dirty="0">
                <a:solidFill>
                  <a:srgbClr val="FF0000"/>
                </a:solidFill>
                <a:latin typeface="Algerian" pitchFamily="82" charset="0"/>
              </a:rPr>
              <a:t>Hadley Wickham</a:t>
            </a:r>
            <a:endParaRPr lang="en-US" sz="2800" i="0" dirty="0">
              <a:solidFill>
                <a:srgbClr val="FF0000"/>
              </a:solidFill>
              <a:effectLst/>
              <a:latin typeface="Algerian" pitchFamily="82" charset="0"/>
              <a:cs typeface="Times New Roman" panose="02020603050405020304" pitchFamily="18" charset="0"/>
            </a:endParaRPr>
          </a:p>
        </p:txBody>
      </p:sp>
    </p:spTree>
    <p:custDataLst>
      <p:tags r:id="rId1"/>
    </p:custData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flipV="1">
            <a:off x="0" y="0"/>
            <a:ext cx="87984"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762000" y="385218"/>
            <a:ext cx="4325332" cy="584775"/>
          </a:xfrm>
          <a:prstGeom prst="rect">
            <a:avLst/>
          </a:prstGeom>
          <a:noFill/>
        </p:spPr>
        <p:txBody>
          <a:bodyPr wrap="square" lIns="91440" tIns="45720" rIns="91440" bIns="45720">
            <a:spAutoFit/>
          </a:bodyPr>
          <a:lstStyle/>
          <a:p>
            <a:r>
              <a:rPr lang="en-US" sz="3200" b="0" cap="none" spc="0" dirty="0">
                <a:ln w="0"/>
                <a:solidFill>
                  <a:schemeClr val="bg1"/>
                </a:solidFill>
                <a:latin typeface="Metropolis" panose="00000500000000000000" pitchFamily="50" charset="0"/>
                <a:cs typeface="Segoe UI" panose="020B0502040204020203" pitchFamily="34" charset="0"/>
              </a:rPr>
              <a:t> </a:t>
            </a:r>
          </a:p>
        </p:txBody>
      </p:sp>
      <p:sp>
        <p:nvSpPr>
          <p:cNvPr id="33" name="Rectangle: Rounded Corners 32"/>
          <p:cNvSpPr/>
          <p:nvPr/>
        </p:nvSpPr>
        <p:spPr>
          <a:xfrm>
            <a:off x="838200" y="1596642"/>
            <a:ext cx="10476464" cy="3767812"/>
          </a:xfrm>
          <a:prstGeom prst="roundRect">
            <a:avLst>
              <a:gd name="adj" fmla="val 1729"/>
            </a:avLst>
          </a:prstGeom>
          <a:noFill/>
          <a:ln>
            <a:solidFill>
              <a:srgbClr val="FDBA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33"/>
          <p:cNvSpPr/>
          <p:nvPr/>
        </p:nvSpPr>
        <p:spPr>
          <a:xfrm>
            <a:off x="2709687" y="2203275"/>
            <a:ext cx="8604977" cy="646331"/>
          </a:xfrm>
          <a:prstGeom prst="rect">
            <a:avLst/>
          </a:prstGeom>
          <a:noFill/>
        </p:spPr>
        <p:txBody>
          <a:bodyPr wrap="square" lIns="91440" tIns="45720" rIns="91440" bIns="45720">
            <a:spAutoFit/>
          </a:bodyPr>
          <a:lstStyle/>
          <a:p>
            <a:r>
              <a:rPr lang="en-US" b="1" dirty="0">
                <a:latin typeface="Metropolis" panose="00000500000000000000" pitchFamily="50" charset="0"/>
                <a:cs typeface="Segoe UI" panose="020B0502040204020203" pitchFamily="34" charset="0"/>
              </a:rPr>
              <a:t>Outcomes</a:t>
            </a:r>
            <a:r>
              <a:rPr lang="en-US" b="1" dirty="0" smtClean="0">
                <a:latin typeface="Metropolis" panose="00000500000000000000" pitchFamily="50" charset="0"/>
                <a:cs typeface="Segoe UI" panose="020B0502040204020203" pitchFamily="34" charset="0"/>
              </a:rPr>
              <a:t>: students able to</a:t>
            </a:r>
            <a:endParaRPr lang="en-IN" b="1" dirty="0">
              <a:latin typeface="Metropolis" panose="00000500000000000000" pitchFamily="50" charset="0"/>
              <a:cs typeface="Segoe UI" panose="020B0502040204020203" pitchFamily="34" charset="0"/>
            </a:endParaRPr>
          </a:p>
          <a:p>
            <a:pPr lvl="1"/>
            <a:r>
              <a:rPr lang="en-IN" dirty="0">
                <a:latin typeface="Metropolis" panose="00000500000000000000" pitchFamily="50" charset="0"/>
                <a:cs typeface="Segoe UI" panose="020B0502040204020203" pitchFamily="34" charset="0"/>
              </a:rPr>
              <a:t>	</a:t>
            </a:r>
          </a:p>
        </p:txBody>
      </p:sp>
      <p:pic>
        <p:nvPicPr>
          <p:cNvPr id="17" name="Graphic 16" descr="Document"/>
          <p:cNvPicPr>
            <a:picLocks noChangeAspect="1"/>
          </p:cNvPicPr>
          <p:nvPr/>
        </p:nvPicPr>
        <p:blipFill>
          <a:blip r:embed="rId4">
            <a:extLst>
              <a:ext uri="{28A0092B-C50C-407E-A947-70E740481C1C}">
                <a14:useLocalDpi xmlns:a14="http://schemas.microsoft.com/office/drawing/2010/main" xmlns="" val="0"/>
              </a:ext>
              <a:ext uri="{96DAC541-7B7A-43D3-8B79-37D633B846F1}">
                <asvg:svgBlip xmlns="" xmlns:asvg="http://schemas.microsoft.com/office/drawing/2016/SVG/main" r:embed="rId5"/>
              </a:ext>
            </a:extLst>
          </a:blip>
          <a:stretch>
            <a:fillRect/>
          </a:stretch>
        </p:blipFill>
        <p:spPr>
          <a:xfrm>
            <a:off x="1304991" y="2726652"/>
            <a:ext cx="1404696" cy="1404696"/>
          </a:xfrm>
          <a:prstGeom prst="rect">
            <a:avLst/>
          </a:prstGeom>
        </p:spPr>
      </p:pic>
      <p:sp>
        <p:nvSpPr>
          <p:cNvPr id="8" name="Title 7">
            <a:extLst>
              <a:ext uri="{FF2B5EF4-FFF2-40B4-BE49-F238E27FC236}">
                <a16:creationId xmlns="" xmlns:a16="http://schemas.microsoft.com/office/drawing/2014/main" id="{993C3D8B-0B19-8C09-73D5-A11840D7B7E8}"/>
              </a:ext>
            </a:extLst>
          </p:cNvPr>
          <p:cNvSpPr>
            <a:spLocks noGrp="1"/>
          </p:cNvSpPr>
          <p:nvPr>
            <p:ph type="title"/>
          </p:nvPr>
        </p:nvSpPr>
        <p:spPr/>
        <p:txBody>
          <a:bodyPr/>
          <a:lstStyle/>
          <a:p>
            <a:r>
              <a:rPr lang="en-US" dirty="0"/>
              <a:t>Summary</a:t>
            </a:r>
            <a:endParaRPr lang="en-IN" dirty="0"/>
          </a:p>
        </p:txBody>
      </p:sp>
      <p:sp>
        <p:nvSpPr>
          <p:cNvPr id="11" name="Rectangle 10"/>
          <p:cNvSpPr/>
          <p:nvPr/>
        </p:nvSpPr>
        <p:spPr>
          <a:xfrm>
            <a:off x="2970202" y="2543352"/>
            <a:ext cx="8344461" cy="646331"/>
          </a:xfrm>
          <a:prstGeom prst="rect">
            <a:avLst/>
          </a:prstGeom>
          <a:noFill/>
        </p:spPr>
        <p:txBody>
          <a:bodyPr wrap="square" lIns="91440" tIns="45720" rIns="91440" bIns="45720">
            <a:spAutoFit/>
          </a:bodyPr>
          <a:lstStyle/>
          <a:p>
            <a:pPr marL="742950" lvl="1" indent="-285750">
              <a:buFont typeface="+mj-lt"/>
              <a:buAutoNum type="alphaLcPeriod"/>
            </a:pPr>
            <a:r>
              <a:rPr lang="en-US" dirty="0" smtClean="0">
                <a:latin typeface="Metropolis" panose="00000500000000000000" pitchFamily="50" charset="0"/>
                <a:ea typeface="Calibri" panose="020F0502020204030204" pitchFamily="34" charset="0"/>
                <a:cs typeface="Segoe UI" panose="020B0502040204020203" pitchFamily="34" charset="0"/>
              </a:rPr>
              <a:t>Able to implement data cleaning process </a:t>
            </a:r>
            <a:endParaRPr lang="en-IN" dirty="0" smtClean="0">
              <a:latin typeface="Metropolis" panose="00000500000000000000" pitchFamily="50" charset="0"/>
              <a:ea typeface="Calibri" panose="020F0502020204030204" pitchFamily="34" charset="0"/>
              <a:cs typeface="Segoe UI" panose="020B0502040204020203" pitchFamily="34" charset="0"/>
            </a:endParaRPr>
          </a:p>
          <a:p>
            <a:pPr marL="742950" lvl="1" indent="-285750">
              <a:buFont typeface="+mj-lt"/>
              <a:buAutoNum type="alphaLcPeriod"/>
            </a:pPr>
            <a:endParaRPr lang="en-IN" dirty="0">
              <a:latin typeface="Metropolis" panose="00000500000000000000" pitchFamily="50" charset="0"/>
              <a:ea typeface="Calibri" panose="020F0502020204030204" pitchFamily="34" charset="0"/>
              <a:cs typeface="Segoe UI" panose="020B0502040204020203" pitchFamily="34" charset="0"/>
            </a:endParaRPr>
          </a:p>
        </p:txBody>
      </p:sp>
    </p:spTree>
    <p:custDataLst>
      <p:tags r:id="rId1"/>
    </p:custData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latin typeface="Metropolis" panose="00000500000000000000"/>
              </a:rPr>
              <a:t>Thank you</a:t>
            </a:r>
            <a:endParaRPr lang="en-GB"/>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flipV="1">
            <a:off x="-1" y="0"/>
            <a:ext cx="3856893" cy="685800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1173482" y="3275418"/>
            <a:ext cx="2083711" cy="460375"/>
          </a:xfrm>
          <a:prstGeom prst="rect">
            <a:avLst/>
          </a:prstGeom>
          <a:noFill/>
        </p:spPr>
        <p:txBody>
          <a:bodyPr wrap="square" lIns="91440" tIns="45720" rIns="91440" bIns="45720">
            <a:spAutoFit/>
          </a:bodyPr>
          <a:lstStyle/>
          <a:p>
            <a:r>
              <a:rPr lang="en-US" sz="2400" b="0" cap="none" spc="0" dirty="0">
                <a:ln w="0"/>
                <a:solidFill>
                  <a:schemeClr val="bg1"/>
                </a:solidFill>
                <a:latin typeface="Metropolis" panose="00000500000000000000" pitchFamily="50" charset="0"/>
                <a:cs typeface="Segoe UI" panose="020B0502040204020203" pitchFamily="34" charset="0"/>
              </a:rPr>
              <a:t>Objective</a:t>
            </a:r>
          </a:p>
        </p:txBody>
      </p:sp>
      <p:sp>
        <p:nvSpPr>
          <p:cNvPr id="2" name="Rectangle 1"/>
          <p:cNvSpPr/>
          <p:nvPr/>
        </p:nvSpPr>
        <p:spPr>
          <a:xfrm>
            <a:off x="4431665" y="1599565"/>
            <a:ext cx="7325995" cy="4247317"/>
          </a:xfrm>
          <a:prstGeom prst="rect">
            <a:avLst/>
          </a:prstGeom>
          <a:noFill/>
        </p:spPr>
        <p:txBody>
          <a:bodyPr wrap="square" lIns="91440" tIns="45720" rIns="91440" bIns="45720">
            <a:spAutoFit/>
          </a:bodyPr>
          <a:lstStyle/>
          <a:p>
            <a:pPr algn="just"/>
            <a:r>
              <a:rPr lang="en-GB" dirty="0">
                <a:effectLst/>
                <a:latin typeface="Times New Roman" panose="02020603050405020304" pitchFamily="18" charset="0"/>
                <a:cs typeface="Times New Roman" panose="02020603050405020304" pitchFamily="18" charset="0"/>
              </a:rPr>
              <a:t>• </a:t>
            </a:r>
            <a:r>
              <a:rPr lang="en-IN" dirty="0" smtClean="0"/>
              <a:t>Identify key steps in data exploration and preparation such as data cleaning, data wrangling. data transformation and data integration. </a:t>
            </a:r>
          </a:p>
          <a:p>
            <a:pPr algn="just"/>
            <a:r>
              <a:rPr lang="en-IN" dirty="0" smtClean="0"/>
              <a:t>• Ability to code in a scalable environment to automate data cleaning and processing tasks. </a:t>
            </a:r>
          </a:p>
          <a:p>
            <a:pPr algn="just"/>
            <a:r>
              <a:rPr lang="en-IN" dirty="0" smtClean="0"/>
              <a:t>• Understand the sources of data quality issues. different types of data, how data is stored and accessed. </a:t>
            </a:r>
          </a:p>
          <a:p>
            <a:pPr algn="just"/>
            <a:r>
              <a:rPr lang="en-IN" dirty="0" smtClean="0"/>
              <a:t>• Explore data visually and statistically and identify patterns and abnormalities that require further investigation. </a:t>
            </a:r>
          </a:p>
          <a:p>
            <a:pPr algn="just"/>
            <a:r>
              <a:rPr lang="en-IN" dirty="0" smtClean="0"/>
              <a:t>• Able to clean and transform data, identify missing or incorrect values, and merge or join datasets as needed. </a:t>
            </a:r>
          </a:p>
          <a:p>
            <a:pPr algn="just"/>
            <a:r>
              <a:rPr lang="en-IN" dirty="0" smtClean="0"/>
              <a:t>• Evaluate the effectiveness and efficiency of data exploration and preparation methods in terms of their impact on downstream analysis and modelling. </a:t>
            </a:r>
          </a:p>
          <a:p>
            <a:pPr algn="just">
              <a:lnSpc>
                <a:spcPct val="200000"/>
              </a:lnSpc>
            </a:pPr>
            <a:endParaRPr lang="en-IN" dirty="0">
              <a:effectLst/>
              <a:latin typeface="Times New Roman" panose="02020603050405020304" pitchFamily="18" charset="0"/>
              <a:cs typeface="Times New Roman" panose="02020603050405020304" pitchFamily="18" charset="0"/>
            </a:endParaRPr>
          </a:p>
        </p:txBody>
      </p:sp>
      <p:sp>
        <p:nvSpPr>
          <p:cNvPr id="13" name="Rectangle 12"/>
          <p:cNvSpPr/>
          <p:nvPr/>
        </p:nvSpPr>
        <p:spPr>
          <a:xfrm>
            <a:off x="598529" y="789204"/>
            <a:ext cx="2477534" cy="2333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Graphic 6" descr="Bullseye"/>
          <p:cNvPicPr>
            <a:picLocks noChangeAspect="1"/>
          </p:cNvPicPr>
          <p:nvPr/>
        </p:nvPicPr>
        <p:blipFill>
          <a:blip r:embed="rId4">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tretch>
            <a:fillRect/>
          </a:stretch>
        </p:blipFill>
        <p:spPr>
          <a:xfrm>
            <a:off x="1173482" y="1367306"/>
            <a:ext cx="1230354" cy="1230354"/>
          </a:xfrm>
          <a:prstGeom prst="rect">
            <a:avLst/>
          </a:prstGeom>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40971" y="1029715"/>
            <a:ext cx="7850777" cy="1120820"/>
          </a:xfrm>
          <a:prstGeom prst="rect">
            <a:avLst/>
          </a:prstGeom>
        </p:spPr>
        <p:txBody>
          <a:bodyPr vert="horz" wrap="square" lIns="0" tIns="12700" rIns="0" bIns="0" rtlCol="0">
            <a:spAutoFit/>
          </a:bodyPr>
          <a:lstStyle/>
          <a:p>
            <a:pPr marL="12700">
              <a:lnSpc>
                <a:spcPct val="100000"/>
              </a:lnSpc>
              <a:spcBef>
                <a:spcPts val="100"/>
              </a:spcBef>
            </a:pPr>
            <a:r>
              <a:rPr lang="en-IN" sz="3600" dirty="0" smtClean="0"/>
              <a:t> Data clean(s)</a:t>
            </a:r>
            <a:r>
              <a:rPr lang="en-IN" sz="3600" dirty="0" err="1" smtClean="0"/>
              <a:t>ing</a:t>
            </a:r>
            <a:r>
              <a:rPr lang="en-IN" sz="3600" dirty="0" smtClean="0"/>
              <a:t/>
            </a:r>
            <a:br>
              <a:rPr lang="en-IN" sz="3600" dirty="0" smtClean="0"/>
            </a:br>
            <a:endParaRPr sz="3600">
              <a:latin typeface="Verdana"/>
              <a:cs typeface="Verdana"/>
            </a:endParaRPr>
          </a:p>
        </p:txBody>
      </p:sp>
      <p:sp>
        <p:nvSpPr>
          <p:cNvPr id="4" name="object 4"/>
          <p:cNvSpPr txBox="1"/>
          <p:nvPr/>
        </p:nvSpPr>
        <p:spPr>
          <a:xfrm>
            <a:off x="1069339" y="2298902"/>
            <a:ext cx="10034090" cy="2523127"/>
          </a:xfrm>
          <a:prstGeom prst="rect">
            <a:avLst/>
          </a:prstGeom>
        </p:spPr>
        <p:txBody>
          <a:bodyPr vert="horz" wrap="square" lIns="0" tIns="12065" rIns="0" bIns="0" rtlCol="0">
            <a:spAutoFit/>
          </a:bodyPr>
          <a:lstStyle/>
          <a:p>
            <a:pPr marL="12700" algn="just">
              <a:spcBef>
                <a:spcPts val="95"/>
              </a:spcBef>
              <a:buFont typeface="Arial" pitchFamily="34" charset="0"/>
              <a:buChar char="•"/>
              <a:tabLst>
                <a:tab pos="355600" algn="l"/>
              </a:tabLst>
            </a:pPr>
            <a:r>
              <a:rPr lang="en-IN" sz="2000" dirty="0" smtClean="0">
                <a:latin typeface="Times New Roman" pitchFamily="18" charset="0"/>
                <a:cs typeface="Times New Roman" pitchFamily="18" charset="0"/>
              </a:rPr>
              <a:t>Data cleansing, also referred to as data cleaning or data scrubbing, is the process of fixing incorrect, incomplete, duplicate or otherwise erroneous data in a data set.</a:t>
            </a:r>
          </a:p>
          <a:p>
            <a:pPr marL="12700" algn="just">
              <a:spcBef>
                <a:spcPts val="95"/>
              </a:spcBef>
              <a:buFont typeface="Arial" pitchFamily="34" charset="0"/>
              <a:buChar char="•"/>
              <a:tabLst>
                <a:tab pos="355600" algn="l"/>
              </a:tabLst>
            </a:pPr>
            <a:endParaRPr lang="en-IN" sz="2000" dirty="0" smtClean="0">
              <a:latin typeface="Times New Roman" pitchFamily="18" charset="0"/>
              <a:cs typeface="Times New Roman" pitchFamily="18" charset="0"/>
            </a:endParaRPr>
          </a:p>
          <a:p>
            <a:pPr marL="12700" algn="just">
              <a:spcBef>
                <a:spcPts val="95"/>
              </a:spcBef>
              <a:buFont typeface="Arial" pitchFamily="34" charset="0"/>
              <a:buChar char="•"/>
              <a:tabLst>
                <a:tab pos="355600" algn="l"/>
              </a:tabLst>
            </a:pPr>
            <a:r>
              <a:rPr lang="en-IN" sz="2000" dirty="0" smtClean="0">
                <a:latin typeface="Times New Roman" pitchFamily="18" charset="0"/>
                <a:cs typeface="Times New Roman" pitchFamily="18" charset="0"/>
              </a:rPr>
              <a:t> It involves identifying data errors and then changing, updating or removing data to correct them</a:t>
            </a:r>
          </a:p>
          <a:p>
            <a:pPr marL="12700" algn="just">
              <a:spcBef>
                <a:spcPts val="95"/>
              </a:spcBef>
              <a:tabLst>
                <a:tab pos="355600" algn="l"/>
              </a:tabLst>
            </a:pPr>
            <a:r>
              <a:rPr lang="en-IN" sz="2000" dirty="0" smtClean="0">
                <a:latin typeface="Times New Roman" pitchFamily="18" charset="0"/>
                <a:cs typeface="Times New Roman" pitchFamily="18" charset="0"/>
              </a:rPr>
              <a:t> </a:t>
            </a:r>
          </a:p>
          <a:p>
            <a:pPr marL="12700" algn="just">
              <a:spcBef>
                <a:spcPts val="95"/>
              </a:spcBef>
              <a:buFont typeface="Arial" pitchFamily="34" charset="0"/>
              <a:buChar char="•"/>
              <a:tabLst>
                <a:tab pos="355600" algn="l"/>
              </a:tabLst>
            </a:pPr>
            <a:r>
              <a:rPr lang="en-IN" sz="2000" dirty="0" smtClean="0">
                <a:latin typeface="Times New Roman" pitchFamily="18" charset="0"/>
                <a:cs typeface="Times New Roman" pitchFamily="18" charset="0"/>
              </a:rPr>
              <a:t>Data cleansing improves data quality and helps provide more accurate, consistent and reliable information for decision-making in an organization.</a:t>
            </a:r>
          </a:p>
          <a:p>
            <a:pPr marL="12700" algn="just">
              <a:lnSpc>
                <a:spcPct val="100000"/>
              </a:lnSpc>
              <a:spcBef>
                <a:spcPts val="95"/>
              </a:spcBef>
              <a:tabLst>
                <a:tab pos="355600" algn="l"/>
              </a:tabLst>
            </a:pPr>
            <a:endParaRPr sz="1900">
              <a:latin typeface="Times New Roman"/>
              <a:cs typeface="Times New Roma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Why is clean data important?</a:t>
            </a:r>
            <a:br>
              <a:rPr lang="en-IN" dirty="0" smtClean="0"/>
            </a:br>
            <a:endParaRPr lang="en-IN" dirty="0"/>
          </a:p>
        </p:txBody>
      </p:sp>
      <p:sp>
        <p:nvSpPr>
          <p:cNvPr id="3" name="Content Placeholder 2"/>
          <p:cNvSpPr>
            <a:spLocks noGrp="1"/>
          </p:cNvSpPr>
          <p:nvPr>
            <p:ph idx="1"/>
          </p:nvPr>
        </p:nvSpPr>
        <p:spPr/>
        <p:txBody>
          <a:bodyPr/>
          <a:lstStyle/>
          <a:p>
            <a:pPr algn="just"/>
            <a:r>
              <a:rPr lang="en-IN" dirty="0" smtClean="0">
                <a:latin typeface="Times New Roman" pitchFamily="18" charset="0"/>
                <a:cs typeface="Times New Roman" pitchFamily="18" charset="0"/>
              </a:rPr>
              <a:t>Business operations and decision-making are increasingly data-driven, as organizations look to use data analytics to help improve business performance and gain competitive advantages over rivals. </a:t>
            </a:r>
          </a:p>
          <a:p>
            <a:pPr algn="just"/>
            <a:r>
              <a:rPr lang="en-IN" dirty="0" smtClean="0">
                <a:latin typeface="Times New Roman" pitchFamily="18" charset="0"/>
                <a:cs typeface="Times New Roman" pitchFamily="18" charset="0"/>
              </a:rPr>
              <a:t>As a result, clean data is a must for BI and data science teams, business executives, marketing managers, sales reps and operational workers.</a:t>
            </a:r>
          </a:p>
          <a:p>
            <a:pPr algn="just"/>
            <a:r>
              <a:rPr lang="en-IN" dirty="0" smtClean="0">
                <a:latin typeface="Times New Roman" pitchFamily="18" charset="0"/>
                <a:cs typeface="Times New Roman" pitchFamily="18" charset="0"/>
              </a:rPr>
              <a:t> It applies to organizations across the board, both large and small.</a:t>
            </a:r>
          </a:p>
          <a:p>
            <a:pPr algn="just"/>
            <a:r>
              <a:rPr lang="en-IN" dirty="0" smtClean="0">
                <a:latin typeface="Times New Roman" pitchFamily="18" charset="0"/>
                <a:cs typeface="Times New Roman" pitchFamily="18" charset="0"/>
              </a:rPr>
              <a:t>If data isn't properly cleansed, customer records and other business data may not be accurate and analytics applications may provide faulty information.</a:t>
            </a:r>
          </a:p>
          <a:p>
            <a:pPr algn="just"/>
            <a:r>
              <a:rPr lang="en-IN" dirty="0" smtClean="0">
                <a:latin typeface="Times New Roman" pitchFamily="18" charset="0"/>
                <a:cs typeface="Times New Roman" pitchFamily="18" charset="0"/>
              </a:rPr>
              <a:t> That can lead to flawed business decisions, misguided strategies, missed opportunities and operational problems, which ultimately may increase costs and reduce revenue and profits</a:t>
            </a:r>
          </a:p>
          <a:p>
            <a:pPr algn="just"/>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ISSUES</a:t>
            </a:r>
            <a:endParaRPr lang="en-IN" dirty="0"/>
          </a:p>
        </p:txBody>
      </p:sp>
      <p:sp>
        <p:nvSpPr>
          <p:cNvPr id="3" name="Content Placeholder 2"/>
          <p:cNvSpPr>
            <a:spLocks noGrp="1"/>
          </p:cNvSpPr>
          <p:nvPr>
            <p:ph idx="1"/>
          </p:nvPr>
        </p:nvSpPr>
        <p:spPr>
          <a:xfrm>
            <a:off x="838200" y="1079863"/>
            <a:ext cx="10515600" cy="4876799"/>
          </a:xfrm>
        </p:spPr>
        <p:txBody>
          <a:bodyPr>
            <a:normAutofit/>
          </a:bodyPr>
          <a:lstStyle/>
          <a:p>
            <a:pPr algn="just"/>
            <a:r>
              <a:rPr lang="en-IN" dirty="0" smtClean="0">
                <a:latin typeface="Times New Roman" pitchFamily="18" charset="0"/>
                <a:cs typeface="Times New Roman" pitchFamily="18" charset="0"/>
              </a:rPr>
              <a:t>The types of issues that are commonly fixed as part of data cleansing projects include the following:</a:t>
            </a:r>
          </a:p>
          <a:p>
            <a:pPr lvl="0" algn="just"/>
            <a:r>
              <a:rPr lang="en-IN" b="1" dirty="0" smtClean="0">
                <a:latin typeface="Times New Roman" pitchFamily="18" charset="0"/>
                <a:cs typeface="Times New Roman" pitchFamily="18" charset="0"/>
              </a:rPr>
              <a:t>Typos and invalid or missing data. </a:t>
            </a:r>
            <a:r>
              <a:rPr lang="en-IN" dirty="0" smtClean="0">
                <a:latin typeface="Times New Roman" pitchFamily="18" charset="0"/>
                <a:cs typeface="Times New Roman" pitchFamily="18" charset="0"/>
              </a:rPr>
              <a:t>Data cleansing corrects various structural errors in data sets. For example, that includes misspellings and other typographical errors, wrong numerical entries, syntax errors and missing values, such as blank or null fields that should contain data.</a:t>
            </a:r>
          </a:p>
          <a:p>
            <a:pPr lvl="0" algn="just"/>
            <a:r>
              <a:rPr lang="en-IN" b="1" dirty="0" smtClean="0">
                <a:latin typeface="Times New Roman" pitchFamily="18" charset="0"/>
                <a:cs typeface="Times New Roman" pitchFamily="18" charset="0"/>
              </a:rPr>
              <a:t>Inconsistent data. </a:t>
            </a:r>
            <a:r>
              <a:rPr lang="en-IN" dirty="0" smtClean="0">
                <a:latin typeface="Times New Roman" pitchFamily="18" charset="0"/>
                <a:cs typeface="Times New Roman" pitchFamily="18" charset="0"/>
              </a:rPr>
              <a:t>Names, addresses and other attributes are often formatted differently from system to system. For example, one data set might include a customer's middle initial, while another doesn't. Data elements such as terms and identifiers may also vary. Data cleansing helps ensure that data is consistent so it can be analyzed accurately.</a:t>
            </a:r>
          </a:p>
          <a:p>
            <a:pPr algn="just"/>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lgn="just">
              <a:lnSpc>
                <a:spcPct val="150000"/>
              </a:lnSpc>
            </a:pPr>
            <a:r>
              <a:rPr lang="en-IN" b="1" dirty="0" smtClean="0">
                <a:latin typeface="Times New Roman" pitchFamily="18" charset="0"/>
                <a:cs typeface="Times New Roman" pitchFamily="18" charset="0"/>
              </a:rPr>
              <a:t>Duplicate data. </a:t>
            </a:r>
            <a:r>
              <a:rPr lang="en-IN" dirty="0" smtClean="0">
                <a:latin typeface="Times New Roman" pitchFamily="18" charset="0"/>
                <a:cs typeface="Times New Roman" pitchFamily="18" charset="0"/>
              </a:rPr>
              <a:t>Data cleansing identifies duplicate records in data sets and either removes or merges them through the use of </a:t>
            </a:r>
            <a:r>
              <a:rPr lang="en-IN" dirty="0" err="1" smtClean="0">
                <a:latin typeface="Times New Roman" pitchFamily="18" charset="0"/>
                <a:cs typeface="Times New Roman" pitchFamily="18" charset="0"/>
              </a:rPr>
              <a:t>deduplication</a:t>
            </a:r>
            <a:r>
              <a:rPr lang="en-IN" dirty="0" smtClean="0">
                <a:latin typeface="Times New Roman" pitchFamily="18" charset="0"/>
                <a:cs typeface="Times New Roman" pitchFamily="18" charset="0"/>
              </a:rPr>
              <a:t> measures. For example, when data from two systems is combined, duplicate data entries can be reconciled  to create single records.</a:t>
            </a:r>
          </a:p>
          <a:p>
            <a:pPr lvl="0" algn="just">
              <a:lnSpc>
                <a:spcPct val="150000"/>
              </a:lnSpc>
            </a:pPr>
            <a:r>
              <a:rPr lang="en-IN" b="1" dirty="0" smtClean="0">
                <a:latin typeface="Times New Roman" pitchFamily="18" charset="0"/>
                <a:cs typeface="Times New Roman" pitchFamily="18" charset="0"/>
              </a:rPr>
              <a:t>Irrelevant data. </a:t>
            </a:r>
            <a:r>
              <a:rPr lang="en-IN" dirty="0" smtClean="0">
                <a:latin typeface="Times New Roman" pitchFamily="18" charset="0"/>
                <a:cs typeface="Times New Roman" pitchFamily="18" charset="0"/>
              </a:rPr>
              <a:t>Some data -- outliers or out-of-date entries, for example -- may not be relevant to analytics applications and could skew their results. Data cleansing removes redundant data from data set ,which streamlines data preparation and reduces the required amount of data processing and storage resources.</a:t>
            </a:r>
          </a:p>
          <a:p>
            <a:pPr algn="just">
              <a:lnSpc>
                <a:spcPct val="150000"/>
              </a:lnSpc>
            </a:pP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updated_OOP_JAVA_module_3_ID-reviewed"/>
  <p:tag name="ISPRING_FIRST_PUBLISH" val="1"/>
  <p:tag name="ISPRING-SUITE_ISPRING_PLAYERS_CUSTOMIZATION_2" val="{&quot;universal&quot;:{&quot;skinSettings&quot;:{&quot;borderRadius&quot;:20,&quot;colors&quot;:{&quot;asideBackground&quot;:{&quot;color&quot;:&quot;#353535&quot;,&quot;opacity&quot;:1,&quot;type&quot;:&quot;SOLID&quot;},&quot;asideElementBackgroundActive&quot;:{&quot;color&quot;:&quot;#9F834B&quot;,&quot;opacity&quot;:1,&quot;type&quot;:&quot;SOLID&quot;},&quot;asideElementBackgroundHover&quot;:{&quot;color&quot;:&quot;#F4C567&quot;,&quot;opacity&quot;:1,&quot;type&quot;:&quot;SOLID&quot;},&quot;asideElementText&quot;:{&quot;color&quot;:&quot;#D8D8D8&quot;,&quot;opacity&quot;:1,&quot;type&quot;:&quot;SOLID&quot;},&quot;asideElementTextActive&quot;:{&quot;color&quot;:&quot;#F4F4F4&quot;,&quot;opacity&quot;:1,&quot;type&quot;:&quot;SOLID&quot;},&quot;asideElementTextHover&quot;:{&quot;color&quot;:&quot;#D8D8D8&quot;,&quot;opacity&quot;:1,&quot;type&quot;:&quot;SOLID&quot;},&quot;asideLogoBackground&quot;:{&quot;color&quot;:&quot;#353535&quot;,&quot;opacity&quot;:1,&quot;type&quot;:&quot;SOLID&quot;},&quot;pageBackground&quot;:{&quot;color&quot;:&quot;#DCDEE0&quot;,&quot;opacity&quot;:1,&quot;type&quot;:&quot;SOLID&quot;},&quot;playerBackground&quot;:{&quot;color&quot;:&quot;#FFFFFF&quot;,&quot;opacity&quot;:1,&quot;type&quot;:&quot;SOLID&quot;},&quot;playerText&quot;:{&quot;color&quot;:&quot;#000000&quot;,&quot;opacity&quot;:1,&quot;type&quot;:&quot;SOLID&quot;},&quot;primaryButtonBackground&quot;:{&quot;color&quot;:&quot;#F4C567&quot;,&quot;opacity&quot;:1,&quot;type&quot;:&quot;SOLID&quot;},&quot;primaryButtonBackgroundHover&quot;:{&quot;color&quot;:&quot;#000000&quot;,&quot;opacity&quot;:1,&quot;type&quot;:&quot;SOLID&quot;},&quot;primaryButtonBorder&quot;:{&quot;color&quot;:&quot;#FFFFFF&quot;,&quot;opacity&quot;:1,&quot;type&quot;:&quot;SOLID&quot;},&quot;primaryButtonBorderHover&quot;:{&quot;color&quot;:&quot;#FFFFFF&quot;,&quot;opacity&quot;:1,&quot;type&quot;:&quot;SOLID&quot;},&quot;primaryButtonText&quot;:{&quot;color&quot;:&quot;#000000&quot;,&quot;opacity&quot;:1,&quot;type&quot;:&quot;SOLID&quot;},&quot;primaryButtonTextHover&quot;:{&quot;color&quot;:&quot;#F4C567&quot;,&quot;opacity&quot;:1,&quot;type&quot;:&quot;SOLID&quot;},&quot;secondaryButtonBackground&quot;:{&quot;color&quot;:&quot;#F4C567&quot;,&quot;opacity&quot;:1,&quot;type&quot;:&quot;SOLID&quot;},&quot;secondaryButtonBackgroundHover&quot;:{&quot;color&quot;:&quot;#000000&quot;,&quot;opacity&quot;:1,&quot;type&quot;:&quot;SOLID&quot;},&quot;secondaryButtonBorder&quot;:{&quot;color&quot;:&quot;#FFFFFF&quot;,&quot;opacity&quot;:1,&quot;type&quot;:&quot;SOLID&quot;},&quot;secondaryButtonBorderHover&quot;:{&quot;color&quot;:&quot;#000000&quot;,&quot;opacity&quot;:1,&quot;type&quot;:&quot;SOLID&quot;},&quot;secondaryButtonText&quot;:{&quot;color&quot;:&quot;#000000&quot;,&quot;opacity&quot;:1,&quot;type&quot;:&quot;SOLID&quot;},&quot;secondaryButtonTextHover&quot;:{&quot;color&quot;:&quot;#F4C567&quot;,&quot;opacity&quot;:1,&quot;type&quot;:&quot;SOLID&quot;}},&quot;controlPanel&quot;:{&quot;navigationMode&quot;:&quot;bySlides&quot;,&quot;progressBar&quot;:{&quot;enabled&quot;:true,&quot;mode&quot;:&quot;presentationTimeline&quot;,&quot;showLabels&quot;:true,&quot;visible&quot;:true},&quot;showCCButton&quot;:true,&quot;showNextButton&quot;:true,&quot;showOutline&quot;:false,&quot;showPlayPause&quot;:true,&quot;showPlaybackRateButton&quot;:true,&quot;showPrevButton&quot;:true,&quot;showRewind&quot;:true,&quot;showSlideNumbers&quot;:true,&quot;showSlideOnlyButton&quot;:true,&quot;showVolumeControl&quot;:true,&quot;visible&quot;:true},&quot;fontFamily&quot;:&quot;Arial&quot;,&quot;miniskinCustomizationEnabled&quot;:true,&quot;outlinePanel&quot;:{&quot;highlightViewedEntries&quot;:false,&quot;multilevel&quot;:true,&quot;numberEntries&quot;:true,&quot;search&quot;:true,&quot;thumbnails&quot;:true},&quot;sidePanel&quot;:{&quot;showAtLeft&quot;:false,&quot;showLogo&quot;:false,&quot;showNotes&quot;:false,&quot;showOutline&quot;:false,&quot;showPresenterInfo&quot;:false,&quot;showPresenterVideo&quot;:false,&quot;visible&quot;:false},&quot;titlePanel&quot;:{&quot;buttons&quot;:[&quot;attachments&quot;,&quot;markerTools&quot;,&quot;presenterInfo&quot;,&quot;outline&quot;],&quot;buttonsAtLeft&quot;:false,&quot;courseTitleVisible&quot;:true,&quot;showLogo&quot;:false,&quot;visible&quot;:true},&quot;version&quot;:&quot;1.0&quot;},&quot;skinMessages&quot;:{&quot;PB_ACCESSIBLE_ARIA_LABEL_BACK_TO_BEGIN&quot;:&quot;Go to the beginning of the slide&quot;,&quot;PB_ACCESSIBLE_ARIA_LABEL_BOTTOM_PANEL&quot;:&quot;Bottom Bar&quot;,&quot;PB_ACCESSIBLE_ARIA_LABEL_NAVIGATION_BUTTONS&quot;:&quot;Navigation buttons&quot;,&quot;PB_ACCESSIBLE_ARIA_LABEL_SETTINGS&quot;:&quot;Accessibility Settings&quot;,&quot;PB_ACCESSIBLE_ARIA_LABEL_SLIDE&quot;:&quot;Slide&quot;,&quot;PB_ACCESSIBLE_ARIA_LABEL_TOP_PANEL&quot;:&quot;Top Bar&quot;,&quot;PB_ACCESSIBLE_AUDIO_NARRATION_LABEL&quot;:&quot;Audio narration&quot;,&quot;PB_ACCESSIBLE_NAVIGATION_NEXT_BUTTON&quot;:&quot;Next&quot;,&quot;PB_ACCESSIBLE_NAVIGATION_PREV_BUTTON&quot;:&quot;Previous&quot;,&quot;PB_ACCESSIBLE_SKIN_ENABLE_ACCESSIBILITY_MODE&quot;:&quot;Turn on accessibility mode&quot;,&quot;PB_ACCESSIBLE_SKIN_ENABLE_NORMAL_MODE&quot;:&quot;Turn off accessibility mode&quot;,&quot;PB_ACCESSIBLE_SKIN_PRESENTER_PHOTO&quot;:&quot;Presenter photo&quot;,&quot;PB_ACCESSIBLE_SLIDE_N_OF_COUNT&quot;:&quot;Slide %SLIDE_NUMBER% of %TOTAL_SLIDES%&quot;,&quot;PB_ACCESSIBLE_VIDEO_NARRATION_LABEL&quot;:&quot;Video narration&quot;,&quot;PB_ACCESSIBLE_WATERMARK_SKIN_CREATED_WITH&quot;:&quot;Created with iSpring evaluation version&quot;,&quot;PB_ATTACHMENT_DOCUMENT_SUBTITLE&quot;:&quot;Document&quot;,&quot;PB_ATTACHMENT_FILE_SUBTITLE&quot;:&quot;File&quot;,&quot;PB_ATTACHMENT_IMAGE_SUBTITLE&quot;:&quot;Picture&quot;,&quot;PB_ATTACHMENT_LINK_SUBTITLE&quot;:&quot;Link&quot;,&quot;PB_ATTACHMENT_VIDEO_SUBTITLE&quot;:&quot;Video&quot;,&quot;PB_BACK_TO_APP_BUTTON_LABEL&quot;:&quot;Go back&quot;,&quot;PB_CC_MENU_OFF&quot;:&quot;Off&quot;,&quot;PB_CC_MENU_ON&quot;:&quot;On&quot;,&quot;PB_CC_MENU_TITLE&quot;:&quot;Notes&quot;,&quot;PB_CONTROL_PANEL_EXIT_FULL_SCREEN&quot;:&quot;Exit full screen&quot;,&quot;PB_CONTROL_PANEL_FULL_SCREEN&quot;:&quot;Full screen&quot;,&quot;PB_CONTROL_PANEL_NEXT&quot;:&quot;Next&quot;,&quot;PB_CONTROL_PANEL_OUTLINE&quot;:&quot;Outline&quot;,&quot;PB_CONTROL_PANEL_PREV&quot;:&quot;&quot;,&quot;PB_CONTROL_PANEL_REPLAY&quot;:&quot;Replay&quot;,&quot;PB_CONTROL_PANEL_SLIDE_COUNTER&quot;:&quot;%SLIDE_NUMBER% of %TOTAL_SLIDES%&quot;,&quot;PB_CONTROL_PANEL_VOLUME_CONTROL&quot;:&quot;Volume&quot;,&quot;PB_CURRENT_SLIDE_IS_NOT_COMPLETED&quot;:&quot;Complete the slide to go to the next one.&quot;,&quot;PB_DOMAIN_RESTRICTION&quot;:&quot;Sorry, the content author has prohibited sharing the presentation on this domain.&quot;,&quot;PB_DRAWING_TOOLS_END_DRAWING&quot;:&quot;Finish drawing&quot;,&quot;PB_DRAWING_TOOLS_ERASER&quot;:&quot;Eraser&quot;,&quot;PB_DRAWING_TOOLS_ERASE_ALL&quot;:&quot;Erase all&quot;,&quot;PB_DRAWING_TOOLS_HIGHLIGHTER&quot;:&quot;Highlighter&quot;,&quot;PB_DRAWING_TOOLS_PEN&quot;:&quot;Pen&quot;,&quot;PB_ENTER_PASSWORD&quot;:&quot;Enter the password to view this presentation.&quot;,&quot;PB_INCORRECT_PASSWORD&quot;:&quot;Incorrect password.&quot;,&quot;PB_INTERACTION_SLIDE_WINDOW_TEXT&quot;:&quot;To advance to the next slide, complete this interaction.&quot;,&quot;PB_MESSAGE_BOX_NO&quot;:&quot;No&quot;,&quot;PB_MESSAGE_BOX_OK&quot;:&quot;OK&quot;,&quot;PB_MESSAGE_BOX_YES&quot;:&quot;Yes&quot;,&quot;PB_NAVIGATION_IS_RESTRICTED&quot;:&quot;You can only view slides in order.&quot;,&quot;PB_NAVIGATION_IS_SEQUENTIAL&quot;:&quot;You can only view slides in order.&quot;,&quot;PB_PLAYBACK_RATE_MENU_CAPTION&quot;:&quot;Speed&quot;,&quot;PB_PRECEDING_QUIZ_FAILED_WINDOW_TEXT&quot;:&quot;You haven't passed the quiz on slide %SLIDE_INDEX% and can't advance to the next slide.&quot;,&quot;PB_PRECEDING_QUIZ_NOT_COMPLETED_WINDOW_TEXT&quot;:&quot;To advance to this slide, complete the quiz on slide %SLIDE_INDEX%.&quot;,&quot;PB_PRECEDING_QUIZ_NOT_PASSED_WINDOW_TEXT&quot;:&quot;To advance to this slide, you need to pass the quiz on slide %SLIDE_INDEX%.&quot;,&quot;PB_PRECEDING_SCENARIO_FAILED_WINDOW_TEXT&quot;:&quot;You haven't passed the role-play on slide %SLIDE_INDEX% and can't advance to the next slide.&quot;,&quot;PB_PRECEDING_SCENARIO_NOT_COMPLETED_WINDOW_TEXT&quot;:&quot;To advance to this slide, complete the role-play on slide %SLIDE_INDEX%.&quot;,&quot;PB_PRECEDING_SCENARIO_NOT_PASSED_WINDOW_TEXT&quot;:&quot;To advance to this slide, you need to pass the role-play on slide %SLIDE_INDEX%.&quot;,&quot;PB_PRESENTER_COLLAPSE_BIO&quot;:&quot;Show less&quot;,&quot;PB_PRESENTER_EMAIL&quot;:&quot;Email&quot;,&quot;PB_PRESENTER_EXPAND_BIO&quot;:&quot;Show more&quot;,&quot;PB_PRESENTER_NO_INFO&quot;:&quot;No presenter info.&quot;,&quot;PB_PRESENTER_WEBSITE&quot;:&quot;Website&quot;,&quot;PB_QUIZ_SLIDE_WINDOW_TEXT&quot;:&quot;To advance to the next slide, complete this quiz.&quot;,&quot;PB_RATE_MENU_CAPTION&quot;:&quot;Speed&quot;,&quot;PB_RATE_MENU_DEFAULT_RATE&quot;:&quot;Normal&quot;,&quot;PB_RESUME_PRESENTATION_WINDOW_TEXT&quot;:&quot;Do you want to resume where you left off?&quot;,&quot;PB_SCENARIO_SLIDE_WINDOW_TEXT&quot;:&quot;To advance to the next slide, complete this role-play.&quot;,&quot;PB_SEARCH_CANCEL&quot;:&quot;Cancel&quot;,&quot;PB_SEARCH_NO_RESULTS_LABEL&quot;:&quot;No matches found.&quot;,&quot;PB_SEARCH_PANEL_DEFAULT_TEXT&quot;:&quot;Search…&quot;,&quot;PB_SEARCH_RESULTS_LABEL&quot;:&quot;Search results&quot;,&quot;PB_SEARCH_RESULT_IN_NOTES&quot;:&quot;in notes&quot;,&quot;PB_SEARCH_RESULT_IN_TEXT_LABEL&quot;:&quot;in slide&quot;,&quot;PB_SUBTITLES_MENU_CAPTION&quot;:&quot;Subtitles&quot;,&quot;PB_SUBTITLES_OFF&quot;:&quot;Off&quot;,&quot;PB_TAB_NOTES_LABEL&quot;:&quot;Notes&quot;,&quot;PB_TAB_OUTLINE_LABEL&quot;:&quot;Slides&quot;,&quot;PB_TIME_RESTRICTION&quot;:&quot;Sorry, the content author has prohibited viewing the presentation at this time.&quot;,&quot;PB_TITLE_PANEL_ATTACHMENTS&quot;:&quot;Resources&quot;,&quot;PB_TITLE_PANEL_MARKER_TOOLS&quot;:&quot;Drawing&quot;,&quot;PB_TITLE_PANEL_NOTES&quot;:&quot;Notes&quot;,&quot;PB_TITLE_PANEL_OUTLINE&quot;:&quot;Outline&quot;,&quot;PB_TITLE_PANEL_PRESENTER_INFO&quot;:&quot;Presenter Info&quot;,&quot;PB_TREE_CONTROL_LOADING&quot;:&quot;Loading…&quot;,&quot;PB_VIDEO_WINDOW_NO_VIDEO_LABEL&quot;:&quot;No video&quot;},&quot;playbackAndNavigationSettings&quot;:{&quot;autoStart&quot;:true,&quot;saveAnimationStates&quot;:true,&quot;loopPresentation&quot;:false,&quot;autoPlayAnimations&quot;:false,&quot;autoPlayAnimationsTime&quot;:1,&quot;navigationType&quot;:&quot;FREE&quot;,&quot;resumeMode&quot;:&quot;PROMPT&quot;,&quot;enableKeyboardNavigation&quot;:true},&quot;keyboardSettings&quot;:&quot;&quot;,&quot;skinVersion&quot;:2,&quot;skinCompatibleVersion&quot;:0,&quot;publishSettings&quot;:{&quot;backgroundColor&quot;:&quot;#DCDEE0&quot;,&quot;playerDimensions&quot;:{&quot;height&quot;:144,&quot;width&quot;:16},&quot;playerModule&quot;:&quot;UniversalHtml&quot;,&quot;presentationContent&quot;:{&quot;metadata&quot;:{&quot;references&quot;:true,&quot;texts&quot;:[&quot;DT_COURSE_TITLE&quot;,&quot;DT_REFERENCE_URL&quot;,&quot;DT_REFERENCE_TITLE&quot;,&quot;DT_PRESENTER_BIO&quot;,&quot;DT_PRESENTER_EMAIL&quot;,&quot;DT_PRESENTER_WEBSITE&quot;,&quot;DT_PRESENTER_PHONE&quot;,&quot;DT_PRESENTER_TITLE&quot;,&quot;DT_PRESENTER_NAME&quot;,&quot;DT_SLIDE_NOTES_HTML&quot;,&quot;DT_SLIDE_NOTES_TEXT&quot;,&quot;DT_SLIDE_TITLE&quot;,&quot;DT_SLIDE_NOTES_TEXT&quot;,&quot;DT_SLIDE_TEXT&quot;,&quot;DT_HYPERLINK_TOOLTIP&quot;]},&quot;resources&quot;:{&quot;attachments&quot;:true,&quot;fonts&quot;:[{&quot;charsets&quot;:{&quot;dynamicFormatted&quot;:[&quot;DCT_SLIDE_NOTES_TEXT&quot;,&quot;DCT_INTERACTIVITY_TEXT&quot;,&quot;DCT_INTERACTIVITY_SEMIBOLD_TEXT&quot;],&quot;dynamicPlain&quot;:[&quot;DCT_COURSE_TITLE&quot;,&quot;DCT_REFERENCE_URL&quot;,&quot;DCT_REFERENCE_TITLE&quot;,&quot;DCT_PRESENTER_BIO&quot;,&quot;DCT_PRESENTER_EMAIL&quot;,&quot;DCT_PRESENTER_WEBSITE&quot;,&quot;DCT_PRESENTER_PHONE&quot;,&quot;DCT_PRESENTER_TITLE&quot;,&quot;DCT_PRESENTER_NAME&quot;,&quot;DCT_SLIDE_TITLE&quot;,&quot;DCT_SLIDE_NOTES_TEXT&quot;,&quot;DCT_SLIDE_TEXT&quot;,&quot;DCT_HYPERLINK_TOOLTIP&quot;],&quot;static&quot;:[&quot;Resources&quot;,&quot;Link&quot;,&quot;Picture&quot;,&quot;Video&quot;,&quot;Document&quot;,&quot;File&quot;,&quot;Drawing&quot;,&quot;Pen&quot;,&quot;Highlighter&quot;,&quot;Eraser&quot;,&quot;Erase all&quot;,&quot;Finish drawing&quot;,&quot;Email&quot;,&quot;Website&quot;,&quot;Show more&quot;,&quot;Show less&quot;,&quot;Presenter Info&quot;,&quot;Slides&quot;,&quot;Outline&quot;,&quot;Search…&quot;,&quot;in slide&quot;,&quot;Search results&quot;,&quot;No matches found.&quot;,&quot;in notes&quot;,&quot;Cancel&quot;,&quot;Next&quot;,&quot;Full screen&quot;,&quot;Exit full screen&quot;,&quot;0123456789.,x&quot;,&quot;Speed&quot;,&quot;Normal&quot;,&quot;Volume&quot;,&quot;Replay&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quot;,&quot;fontFamily&quot;:&quot;Arial&quot;,&quot;isBold&quot;:false,&quot;isItalic&quot;:false,&quot;isSemibold&quot;:false,&quot;substituteFontFamily&quot;:&quot;Arial&quot;},{&quot;charsets&quot;:{&quot;dynamicFormatted&quot;:[&quot;DCT_SLIDE_NOTES_TEXT&quot;,&quot;DCT_INTERACTIVITY_TEXT&quot;,&quot;DCT_INTERACTIVITY_SEMIBOLD_TEXT&quot;],&quot;dynamicPlain&quot;:[&quot;DCT_COURSE_TITLE&quot;,&quot;DCT_REFERENCE_URL&quot;,&quot;DCT_REFERENCE_TITLE&quot;,&quot;DCT_PRESENTER_BIO&quot;,&quot;DCT_PRESENTER_EMAIL&quot;,&quot;DCT_PRESENTER_WEBSITE&quot;,&quot;DCT_PRESENTER_PHONE&quot;,&quot;DCT_PRESENTER_TITLE&quot;,&quot;DCT_PRESENTER_NAME&quot;,&quot;DCT_SLIDE_TITLE&quot;,&quot;DCT_SLIDE_NOTES_TEXT&quot;,&quot;DCT_SLIDE_TEXT&quot;,&quot;DCT_HYPERLINK_TOOLTIP&quot;],&quot;static&quot;:[&quot;Resources&quot;,&quot;Link&quot;,&quot;Picture&quot;,&quot;Video&quot;,&quot;Document&quot;,&quot;File&quot;,&quot;Drawing&quot;,&quot;Pen&quot;,&quot;Highlighter&quot;,&quot;Eraser&quot;,&quot;Erase all&quot;,&quot;Finish drawing&quot;,&quot;Email&quot;,&quot;Website&quot;,&quot;Show more&quot;,&quot;Show less&quot;,&quot;Presenter Info&quot;,&quot;Slides&quot;,&quot;Outline&quot;,&quot;Search…&quot;,&quot;in slide&quot;,&quot;Search results&quot;,&quot;No matches found.&quot;,&quot;in notes&quot;,&quot;Cancel&quot;,&quot;Next&quot;,&quot;Full screen&quot;,&quot;Exit full screen&quot;,&quot;0123456789.,x&quot;,&quot;Speed&quot;,&quot;Normal&quot;,&quot;Volume&quot;,&quot;Replay&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b&quot;,&quot;fontFamily&quot;:&quot;Arial&quot;,&quot;isBold&quot;:true,&quot;isItalic&quot;:false,&quot;isSemibold&quot;:false,&quot;substituteFontFamily&quot;:&quot;Arial&quot;},{&quot;charsets&quot;:{&quot;dynamicFormatted&quot;:[&quot;DCT_SLIDE_NOTES_TEXT&quot;,&quot;DCT_INTERACTIVITY_TEXT&quot;,&quot;DCT_INTERACTIVITY_SEMIBOLD_TEXT&quot;],&quot;dynamicPlain&quot;:[&quot;DCT_COURSE_TITLE&quot;,&quot;DCT_REFERENCE_URL&quot;,&quot;DCT_REFERENCE_TITLE&quot;,&quot;DCT_PRESENTER_BIO&quot;,&quot;DCT_PRESENTER_EMAIL&quot;,&quot;DCT_PRESENTER_WEBSITE&quot;,&quot;DCT_PRESENTER_PHONE&quot;,&quot;DCT_PRESENTER_TITLE&quot;,&quot;DCT_PRESENTER_NAME&quot;,&quot;DCT_SLIDE_TITLE&quot;,&quot;DCT_SLIDE_NOTES_TEXT&quot;,&quot;DCT_SLIDE_TEXT&quot;,&quot;DCT_HYPERLINK_TOOLTIP&quot;],&quot;static&quot;:[&quot;Resources&quot;,&quot;Link&quot;,&quot;Picture&quot;,&quot;Video&quot;,&quot;Document&quot;,&quot;File&quot;,&quot;Drawing&quot;,&quot;Pen&quot;,&quot;Highlighter&quot;,&quot;Eraser&quot;,&quot;Erase all&quot;,&quot;Finish drawing&quot;,&quot;Email&quot;,&quot;Website&quot;,&quot;Show more&quot;,&quot;Show less&quot;,&quot;Presenter Info&quot;,&quot;Slides&quot;,&quot;Outline&quot;,&quot;Search…&quot;,&quot;in slide&quot;,&quot;Search results&quot;,&quot;No matches found.&quot;,&quot;in notes&quot;,&quot;Cancel&quot;,&quot;Next&quot;,&quot;Full screen&quot;,&quot;Exit full screen&quot;,&quot;0123456789.,x&quot;,&quot;Speed&quot;,&quot;Normal&quot;,&quot;Volume&quot;,&quot;Replay&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i&quot;,&quot;fontFamily&quot;:&quot;Arial&quot;,&quot;isBold&quot;:false,&quot;isItalic&quot;:true,&quot;isSemibold&quot;:false,&quot;substituteFontFamily&quot;:&quot;Arial&quot;},{&quot;charsets&quot;:{&quot;dynamicFormatted&quot;:[&quot;DCT_SLIDE_NOTES_TEXT&quot;,&quot;DCT_INTERACTIVITY_TEXT&quot;,&quot;DCT_INTERACTIVITY_SEMIBOLD_TEXT&quot;],&quot;dynamicPlain&quot;:[&quot;DCT_COURSE_TITLE&quot;,&quot;DCT_REFERENCE_URL&quot;,&quot;DCT_REFERENCE_TITLE&quot;,&quot;DCT_PRESENTER_BIO&quot;,&quot;DCT_PRESENTER_EMAIL&quot;,&quot;DCT_PRESENTER_WEBSITE&quot;,&quot;DCT_PRESENTER_PHONE&quot;,&quot;DCT_PRESENTER_TITLE&quot;,&quot;DCT_PRESENTER_NAME&quot;,&quot;DCT_SLIDE_TITLE&quot;,&quot;DCT_SLIDE_NOTES_TEXT&quot;,&quot;DCT_SLIDE_TEXT&quot;,&quot;DCT_HYPERLINK_TOOLTIP&quot;],&quot;static&quot;:[&quot;Resources&quot;,&quot;Link&quot;,&quot;Picture&quot;,&quot;Video&quot;,&quot;Document&quot;,&quot;File&quot;,&quot;Drawing&quot;,&quot;Pen&quot;,&quot;Highlighter&quot;,&quot;Eraser&quot;,&quot;Erase all&quot;,&quot;Finish drawing&quot;,&quot;Email&quot;,&quot;Website&quot;,&quot;Show more&quot;,&quot;Show less&quot;,&quot;Presenter Info&quot;,&quot;Slides&quot;,&quot;Outline&quot;,&quot;Search…&quot;,&quot;in slide&quot;,&quot;Search results&quot;,&quot;No matches found.&quot;,&quot;in notes&quot;,&quot;Cancel&quot;,&quot;Next&quot;,&quot;Full screen&quot;,&quot;Exit full screen&quot;,&quot;0123456789.,x&quot;,&quot;Speed&quot;,&quot;Normal&quot;,&quot;Volume&quot;,&quot;Replay&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bi&quot;,&quot;fontFamily&quot;:&quot;Arial&quot;,&quot;isBold&quot;:true,&quot;isItalic&quot;:true,&quot;isSemibold&quot;:false,&quot;substituteFontFamily&quot;:&quot;Arial&quot;},{&quot;charsets&quot;:{&quot;dynamicFormatted&quot;:[&quot;DCT_SLIDE_NOTES_TEXT&quot;,&quot;DCT_INTERACTIVITY_TEXT&quot;,&quot;DCT_INTERACTIVITY_SEMIBOLD_TEXT&quot;],&quot;dynamicPlain&quot;:[&quot;DCT_COURSE_TITLE&quot;,&quot;DCT_REFERENCE_URL&quot;,&quot;DCT_REFERENCE_TITLE&quot;,&quot;DCT_PRESENTER_BIO&quot;,&quot;DCT_PRESENTER_EMAIL&quot;,&quot;DCT_PRESENTER_WEBSITE&quot;,&quot;DCT_PRESENTER_PHONE&quot;,&quot;DCT_PRESENTER_TITLE&quot;,&quot;DCT_PRESENTER_NAME&quot;,&quot;DCT_SLIDE_TITLE&quot;,&quot;DCT_SLIDE_NOTES_TEXT&quot;,&quot;DCT_SLIDE_TEXT&quot;,&quot;DCT_HYPERLINK_TOOLTIP&quot;],&quot;static&quot;:[&quot;Resources&quot;,&quot;Link&quot;,&quot;Picture&quot;,&quot;Video&quot;,&quot;Document&quot;,&quot;File&quot;,&quot;Drawing&quot;,&quot;Pen&quot;,&quot;Highlighter&quot;,&quot;Eraser&quot;,&quot;Erase all&quot;,&quot;Finish drawing&quot;,&quot;Email&quot;,&quot;Website&quot;,&quot;Show more&quot;,&quot;Show less&quot;,&quot;Presenter Info&quot;,&quot;Slides&quot;,&quot;Outline&quot;,&quot;Search…&quot;,&quot;in slide&quot;,&quot;Search results&quot;,&quot;No matches found.&quot;,&quot;in notes&quot;,&quot;Cancel&quot;,&quot;Next&quot;,&quot;Full screen&quot;,&quot;Exit full screen&quot;,&quot;0123456789.,x&quot;,&quot;Speed&quot;,&quot;Normal&quot;,&quot;Volume&quot;,&quot;Replay&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sb&quot;,&quot;fontFamily&quot;:&quot;Arial&quot;,&quot;isBold&quot;:false,&quot;isItalic&quot;:false,&quot;isSemibold&quot;:true,&quot;substituteFontFamily&quot;:&quot;Arial&quot;},{&quot;charsets&quot;:{&quot;dynamicFormatted&quot;:[&quot;DCT_SLIDE_NOTES_TEXT&quot;,&quot;DCT_INTERACTIVITY_TEXT&quot;,&quot;DCT_INTERACTIVITY_SEMIBOLD_TEXT&quot;],&quot;dynamicPlain&quot;:[&quot;DCT_COURSE_TITLE&quot;,&quot;DCT_REFERENCE_URL&quot;,&quot;DCT_REFERENCE_TITLE&quot;,&quot;DCT_PRESENTER_BIO&quot;,&quot;DCT_PRESENTER_EMAIL&quot;,&quot;DCT_PRESENTER_WEBSITE&quot;,&quot;DCT_PRESENTER_PHONE&quot;,&quot;DCT_PRESENTER_TITLE&quot;,&quot;DCT_PRESENTER_NAME&quot;,&quot;DCT_SLIDE_TITLE&quot;,&quot;DCT_SLIDE_NOTES_TEXT&quot;,&quot;DCT_SLIDE_TEXT&quot;,&quot;DCT_HYPERLINK_TOOLTIP&quot;],&quot;static&quot;:[&quot;Resources&quot;,&quot;Link&quot;,&quot;Picture&quot;,&quot;Video&quot;,&quot;Document&quot;,&quot;File&quot;,&quot;Drawing&quot;,&quot;Pen&quot;,&quot;Highlighter&quot;,&quot;Eraser&quot;,&quot;Erase all&quot;,&quot;Finish drawing&quot;,&quot;Email&quot;,&quot;Website&quot;,&quot;Show more&quot;,&quot;Show less&quot;,&quot;Presenter Info&quot;,&quot;Slides&quot;,&quot;Outline&quot;,&quot;Search…&quot;,&quot;in slide&quot;,&quot;Search results&quot;,&quot;No matches found.&quot;,&quot;in notes&quot;,&quot;Cancel&quot;,&quot;Next&quot;,&quot;Full screen&quot;,&quot;Exit full screen&quot;,&quot;0123456789.,x&quot;,&quot;Speed&quot;,&quot;Normal&quot;,&quot;Volume&quot;,&quot;Replay&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sbi&quot;,&quot;fontFamily&quot;:&quot;Arial&quot;,&quot;isBold&quot;:false,&quot;isItalic&quot;:true,&quot;isSemibold&quot;:true,&quot;substituteFontFamily&quot;:&quot;Arial&quot;}],&quot;interactivity&quot;:{&quot;fullSupport&quot;:true},&quot;presenterPhotos&quot;:{&quot;enlargeToFit&quot;:false,&quot;height&quot;:105,&quot;jpegQuality&quot;:100,&quot;keepAspectRatio&quot;:true,&quot;width&quot;:94},&quot;slideThumbnails&quot;:{&quot;enlargeToFit&quot;:false,&quot;height&quot;:59,&quot;jpegQuality&quot;:100,&quot;keepAspectRatio&quot;:true,&quot;width&quot;:78}}}},&quot;ceipData&quot;:{&quot;enableMiniSkinCustomization&quot;:true,&quot;playerLayout&quot;:&quot;builtin.fullPlayer&quot;,&quot;playerLayoutFooter&quot;:&quot;playAndPause,acceleration,notes,replay,fullscreen,volumeControl,slideNumber,goToPrev,goToNext&quot;,&quot;playerLayoutHeader&quot;:&quot;resources,markerTools,presenterInfo,outline,title&quot;,&quot;playerLayoutHeaderButtonsPosition&quot;:&quot;right&quot;,&quot;playerLayoutOutline&quot;:&quot;enableSearch,showThumbnails,showSlideNumber,enableMultilevel&quot;,&quot;playerLayoutProgress&quot;:&quot;enabledNavigation,showLabels&quot;,&quot;playerLayoutProgressMode&quot;:&quot;presentationTimeline&quot;,&quot;playerLayoutSidebar&quot;:&quot;&quot;,&quot;playerLayoutSidebarPosition&quot;:&quot;&quot;,&quot;playerMessages&quot;:&quot;builtin.en&quot;,&quot;playerNavigationAutoStart&quot;:true,&quot;playerNavigationEnableKeyboardNavigation&quot;:true,&quot;playerNavigationMode&quot;:&quot;bySlides&quot;,&quot;playerNavigationOnRestart&quot;:&quot;prompt&quot;,&quot;playerNavigationSaveAnimationStates&quot;:true,&quot;playerNavigationType&quot;:&quot;free&quot;,&quot;playerTheme&quot;:&quot;custom&quot;,&quot;playerThemeBorderRadius&quot;:20,&quot;playerThemeColorScheme&quot;:&quot;custom&quot;,&quot;playerThemeFont&quot;:&quot;Arial&quot;}}}"/>
  <p:tag name="ISPRING-SUITE_ISPRING_CURRENT_PLAYER_ID" val="universal"/>
  <p:tag name="ISPRING_PRESENTATION_COURSE_TITLE" val="updated_OOP_JAVA_module_3_ID-reviewed"/>
  <p:tag name="ISPRING_LMS_API_VERSION" val="SCORM 2004 (4th edition)"/>
  <p:tag name="ISPRING_ULTRA_SCORM_COURSE_ID" val="EC8DB6B2-6AEF-4492-8F89-D621FAD2E256"/>
  <p:tag name="ISPRING_CMI5_LAUNCH_METHOD" val="any window"/>
  <p:tag name="ISPRINGCLOUDFOLDERID" val="1"/>
  <p:tag name="ISPRINGONLINEFOLDERID" val="1"/>
  <p:tag name="ISPRING_OUTPUT_FOLDER" val="[[&quot;\u001F\uFFFD\uFFFD\uFFFD{DC750210-F06D-47A7-AF73-282E12EA7E23}&quot;,&quot;C:\\Users\\Miles\\OneDrive - FUTURENSE TECHNOLOGIES PRIVATE LIMITED\\Documents\\April 3 - 7\\PPTs\\OOPS&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ORIGINAL_SIZ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quot;studioSettings&quot;:{&quot;onlineDestinationFolderId&quot;:&quot;0&quot;}}"/>
  <p:tag name="ISPRING_SCORM_RATE_SLIDES" val="0"/>
  <p:tag name="ISPRING_SCORM_PASSING_SCORE" val="0.000000"/>
  <p:tag name="ISPRING_SCORM_ENDPOINT" val="&lt;endpoint&gt;&lt;enable&gt;0&lt;/enable&gt;&lt;lrs&gt;https://&lt;/lrs&gt;&lt;auth&gt;0&lt;/auth&gt;&lt;login&gt;&lt;/login&gt;&lt;password&gt;&lt;/password&gt;&lt;key&gt;&lt;/key&gt;&lt;name&gt;&lt;/name&gt;&lt;email&gt;&lt;/email&gt;&lt;/endpoint&gt;&#10;"/>
  <p:tag name="ISPRING_SCORM_RATE_QUIZZES" val="0"/>
</p:tagLst>
</file>

<file path=ppt/tags/tag2.xml><?xml version="1.0" encoding="utf-8"?>
<p:tagLst xmlns:a="http://schemas.openxmlformats.org/drawingml/2006/main" xmlns:r="http://schemas.openxmlformats.org/officeDocument/2006/relationships" xmlns:p="http://schemas.openxmlformats.org/presentationml/2006/main">
  <p:tag name="GENSWF_SLIDE_UID" val="{647972E5-C509-4B73-BE6F-12807FC490A7}:256"/>
</p:tagLst>
</file>

<file path=ppt/tags/tag3.xml><?xml version="1.0" encoding="utf-8"?>
<p:tagLst xmlns:a="http://schemas.openxmlformats.org/drawingml/2006/main" xmlns:r="http://schemas.openxmlformats.org/officeDocument/2006/relationships" xmlns:p="http://schemas.openxmlformats.org/presentationml/2006/main">
  <p:tag name="GENSWF_SLIDE_UID" val="{52DBCC4B-8E1E-4A18-A44D-F8FDFCDADF0A}:258"/>
</p:tagLst>
</file>

<file path=ppt/tags/tag4.xml><?xml version="1.0" encoding="utf-8"?>
<p:tagLst xmlns:a="http://schemas.openxmlformats.org/drawingml/2006/main" xmlns:r="http://schemas.openxmlformats.org/officeDocument/2006/relationships" xmlns:p="http://schemas.openxmlformats.org/presentationml/2006/main">
  <p:tag name="GENSWF_SLIDE_UID" val="{AAFE9028-58D3-4D9F-9F04-7AA591271D8E}:4581"/>
</p:tagLst>
</file>

<file path=ppt/tags/tag5.xml><?xml version="1.0" encoding="utf-8"?>
<p:tagLst xmlns:a="http://schemas.openxmlformats.org/drawingml/2006/main" xmlns:r="http://schemas.openxmlformats.org/officeDocument/2006/relationships" xmlns:p="http://schemas.openxmlformats.org/presentationml/2006/main">
  <p:tag name="GENSWF_SLIDE_UID" val="{D1368603-C440-4632-B53D-4EE01E6ACFEC}:4582"/>
</p:tagLst>
</file>

<file path=ppt/tags/tag6.xml><?xml version="1.0" encoding="utf-8"?>
<p:tagLst xmlns:a="http://schemas.openxmlformats.org/drawingml/2006/main" xmlns:r="http://schemas.openxmlformats.org/officeDocument/2006/relationships" xmlns:p="http://schemas.openxmlformats.org/presentationml/2006/main">
  <p:tag name="GENSWF_SLIDE_UID" val="{B95A03C6-688C-4D0E-9D4F-85DF48298F21}:4592"/>
</p:tagLst>
</file>

<file path=ppt/tags/tag7.xml><?xml version="1.0" encoding="utf-8"?>
<p:tagLst xmlns:a="http://schemas.openxmlformats.org/drawingml/2006/main" xmlns:r="http://schemas.openxmlformats.org/officeDocument/2006/relationships" xmlns:p="http://schemas.openxmlformats.org/presentationml/2006/main">
  <p:tag name="GENSWF_SLIDE_UID" val="{80F44B66-AAE4-4191-A702-D66C71859C00}:4619"/>
</p:tagLst>
</file>

<file path=ppt/tags/tag8.xml><?xml version="1.0" encoding="utf-8"?>
<p:tagLst xmlns:a="http://schemas.openxmlformats.org/drawingml/2006/main" xmlns:r="http://schemas.openxmlformats.org/officeDocument/2006/relationships" xmlns:p="http://schemas.openxmlformats.org/presentationml/2006/main">
  <p:tag name="GENSWF_SLIDE_UID" val="{0B24B4FE-6FD4-4358-B82B-E615A28F4D79}:4596"/>
</p:tagLst>
</file>

<file path=ppt/theme/theme1.xml><?xml version="1.0" encoding="utf-8"?>
<a:theme xmlns:a="http://schemas.openxmlformats.org/drawingml/2006/main" name="Office Theme">
  <a:themeElements>
    <a:clrScheme name="Godfather of Talent | Futurense">
      <a:dk1>
        <a:srgbClr val="000000"/>
      </a:dk1>
      <a:lt1>
        <a:srgbClr val="FFFFFF"/>
      </a:lt1>
      <a:dk2>
        <a:srgbClr val="1F1B24"/>
      </a:dk2>
      <a:lt2>
        <a:srgbClr val="E7E6E6"/>
      </a:lt2>
      <a:accent1>
        <a:srgbClr val="F5A725"/>
      </a:accent1>
      <a:accent2>
        <a:srgbClr val="ED7A00"/>
      </a:accent2>
      <a:accent3>
        <a:srgbClr val="A5A5A5"/>
      </a:accent3>
      <a:accent4>
        <a:srgbClr val="6A5DFE"/>
      </a:accent4>
      <a:accent5>
        <a:srgbClr val="E223D5"/>
      </a:accent5>
      <a:accent6>
        <a:srgbClr val="70AD47"/>
      </a:accent6>
      <a:hlink>
        <a:srgbClr val="0563C1"/>
      </a:hlink>
      <a:folHlink>
        <a:srgbClr val="981D10"/>
      </a:folHlink>
    </a:clrScheme>
    <a:fontScheme name="Franklin Gothic">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2BC1B890511254D865826FEFDF7970E" ma:contentTypeVersion="7" ma:contentTypeDescription="Create a new document." ma:contentTypeScope="" ma:versionID="34059d4175d8b1a21b3899fc228eeed5">
  <xsd:schema xmlns:xsd="http://www.w3.org/2001/XMLSchema" xmlns:xs="http://www.w3.org/2001/XMLSchema" xmlns:p="http://schemas.microsoft.com/office/2006/metadata/properties" xmlns:ns2="9eda679c-5b4d-46fc-8b6f-417acde0ac58" targetNamespace="http://schemas.microsoft.com/office/2006/metadata/properties" ma:root="true" ma:fieldsID="93e62b884903fe6e3df20a06205271b1" ns2:_="">
    <xsd:import namespace="9eda679c-5b4d-46fc-8b6f-417acde0ac5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da679c-5b4d-46fc-8b6f-417acde0ac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4967dff1-80c2-47c4-a5c3-31ef26c72796" ma:termSetId="09814cd3-568e-fe90-9814-8d621ff8fb84" ma:anchorId="fba54fb3-c3e1-fe81-a776-ca4b69148c4d" ma:open="true" ma:isKeyword="false">
      <xsd:complexType>
        <xsd:sequence>
          <xsd:element ref="pc:Terms" minOccurs="0" maxOccurs="1"/>
        </xsd:sequence>
      </xsd:complex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eda679c-5b4d-46fc-8b6f-417acde0ac5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8C36FA10-50DF-45F9-877B-AFA29459D7D7}">
  <ds:schemaRefs>
    <ds:schemaRef ds:uri="http://schemas.microsoft.com/sharepoint/v3/contenttype/forms"/>
  </ds:schemaRefs>
</ds:datastoreItem>
</file>

<file path=customXml/itemProps2.xml><?xml version="1.0" encoding="utf-8"?>
<ds:datastoreItem xmlns:ds="http://schemas.openxmlformats.org/officeDocument/2006/customXml" ds:itemID="{6ECFCEE1-4C4A-4D87-B8F8-C4BE02F2CF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eda679c-5b4d-46fc-8b6f-417acde0ac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5076D13-3D3C-431F-B67A-2315786B581B}">
  <ds:schemaRefs>
    <ds:schemaRef ds:uri="http://schemas.microsoft.com/office/2006/metadata/properties"/>
    <ds:schemaRef ds:uri="http://schemas.microsoft.com/office/infopath/2007/PartnerControls"/>
    <ds:schemaRef ds:uri="9eda679c-5b4d-46fc-8b6f-417acde0ac58"/>
  </ds:schemaRefs>
</ds:datastoreItem>
</file>

<file path=docProps/app.xml><?xml version="1.0" encoding="utf-8"?>
<Properties xmlns="http://schemas.openxmlformats.org/officeDocument/2006/extended-properties" xmlns:vt="http://schemas.openxmlformats.org/officeDocument/2006/docPropsVTypes">
  <TotalTime>6905</TotalTime>
  <Words>2550</Words>
  <Application>Microsoft Office PowerPoint</Application>
  <PresentationFormat>Custom</PresentationFormat>
  <Paragraphs>287</Paragraphs>
  <Slides>48</Slides>
  <Notes>9</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Slide 1</vt:lpstr>
      <vt:lpstr>    Module 2: Data Cleaning </vt:lpstr>
      <vt:lpstr>Table of Content </vt:lpstr>
      <vt:lpstr>Aim</vt:lpstr>
      <vt:lpstr>Slide 5</vt:lpstr>
      <vt:lpstr> Data clean(s)ing </vt:lpstr>
      <vt:lpstr>            Why is clean data important? </vt:lpstr>
      <vt:lpstr>TYPES OF ISSUES</vt:lpstr>
      <vt:lpstr>Slide 9</vt:lpstr>
      <vt:lpstr>Steps to Perform Data Cleanliness </vt:lpstr>
      <vt:lpstr>Slide 11</vt:lpstr>
      <vt:lpstr>Slide 12</vt:lpstr>
      <vt:lpstr>Incomplete (Missing) Data</vt:lpstr>
      <vt:lpstr>How to Handle Missing Data?</vt:lpstr>
      <vt:lpstr>Characteristics of clean data </vt:lpstr>
      <vt:lpstr>What is Outlier? </vt:lpstr>
      <vt:lpstr>Reasons for outliers in data </vt:lpstr>
      <vt:lpstr>Methods to identify outliers in the data </vt:lpstr>
      <vt:lpstr>Slide 19</vt:lpstr>
      <vt:lpstr>Slide 20</vt:lpstr>
      <vt:lpstr>Data Transformation </vt:lpstr>
      <vt:lpstr>Data Transformation techniques </vt:lpstr>
      <vt:lpstr>Slide 23</vt:lpstr>
      <vt:lpstr>Slide 24</vt:lpstr>
      <vt:lpstr>Advantages of Data transformation</vt:lpstr>
      <vt:lpstr>Challenges of data transformation </vt:lpstr>
      <vt:lpstr> Data Normalization </vt:lpstr>
      <vt:lpstr>              Z-score or Zero Mean (Standardisation):   Using the mean and standard deviation of the data, values are normalised in this technique to create a standard normal distribution (mean: 0, standard deviation: 1).   The equation that is applied is: </vt:lpstr>
      <vt:lpstr>Data Normalization Techniques</vt:lpstr>
      <vt:lpstr>Difference Between Normalization and Standardization </vt:lpstr>
      <vt:lpstr>Advantages of Data Normalization </vt:lpstr>
      <vt:lpstr>Disadvantages of Data Normalization </vt:lpstr>
      <vt:lpstr>Data Cleaning Tools and Libraries </vt:lpstr>
      <vt:lpstr>Array in Numpy</vt:lpstr>
      <vt:lpstr>Accessing the array Index</vt:lpstr>
      <vt:lpstr>Pandas Library</vt:lpstr>
      <vt:lpstr>Pandas Data Structures </vt:lpstr>
      <vt:lpstr>DateTime Library  </vt:lpstr>
      <vt:lpstr>The DateTime module is categorized into 6 main classes –  </vt:lpstr>
      <vt:lpstr>Following is a structure of a basic data-cleaning essential steps:</vt:lpstr>
      <vt:lpstr>Data Manipulation and Cleaning using python. </vt:lpstr>
      <vt:lpstr>Data Manipulation and Cleaning using python</vt:lpstr>
      <vt:lpstr>Data Manipulation and Cleaning using python</vt:lpstr>
      <vt:lpstr>Data Manipulation and Cleaning using python</vt:lpstr>
      <vt:lpstr>Slide 45</vt:lpstr>
      <vt:lpstr>Did You Know?</vt:lpstr>
      <vt:lpstr>Summary</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updated_OOP_JAVA_module_3_ID-reviewed</dc:title>
  <dc:creator>atharva kantak</dc:creator>
  <cp:lastModifiedBy>Renukadevi</cp:lastModifiedBy>
  <cp:revision>361</cp:revision>
  <dcterms:created xsi:type="dcterms:W3CDTF">2022-06-18T13:20:00Z</dcterms:created>
  <dcterms:modified xsi:type="dcterms:W3CDTF">2024-03-02T07:59:43Z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B8CDD5A95ED7477595AD0C651D276AA5</vt:lpwstr>
  </property>
  <property fmtid="{D5CDD505-2E9C-101B-9397-08002B2CF9AE}" pid="3" name="KSOProductBuildVer">
    <vt:lpwstr>1033-11.2.0.11498</vt:lpwstr>
  </property>
  <property fmtid="{D5CDD505-2E9C-101B-9397-08002B2CF9AE}" pid="4" name="ContentTypeId">
    <vt:lpwstr>0x01010032BC1B890511254D865826FEFDF7970E</vt:lpwstr>
  </property>
</Properties>
</file>