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xen\OneDrive\Desktop\Exercise%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v>Average likes per post</c:v>
          </c:tx>
          <c:spPr>
            <a:ln w="38100" cap="rnd">
              <a:solidFill>
                <a:schemeClr val="accent1"/>
              </a:solidFill>
              <a:round/>
            </a:ln>
            <a:effectLst/>
          </c:spPr>
          <c:marker>
            <c:symbol val="none"/>
          </c:marker>
          <c:cat>
            <c:strRef>
              <c:f>Sheet1!$A$4:$A$13</c:f>
              <c:strCache>
                <c:ptCount val="10"/>
                <c:pt idx="0">
                  <c:v>Clothing</c:v>
                </c:pt>
                <c:pt idx="1">
                  <c:v>Government Organization</c:v>
                </c:pt>
                <c:pt idx="2">
                  <c:v>Health/Medical/Pharmaceuticals</c:v>
                </c:pt>
                <c:pt idx="3">
                  <c:v>Hospital/Clinic</c:v>
                </c:pt>
                <c:pt idx="4">
                  <c:v>Media/News/Publishing</c:v>
                </c:pt>
                <c:pt idx="5">
                  <c:v>Politician</c:v>
                </c:pt>
                <c:pt idx="6">
                  <c:v>Product/Service</c:v>
                </c:pt>
                <c:pt idx="7">
                  <c:v>Retail and Consumer Merchandise</c:v>
                </c:pt>
                <c:pt idx="8">
                  <c:v>Telecommunication</c:v>
                </c:pt>
                <c:pt idx="9">
                  <c:v>Website</c:v>
                </c:pt>
              </c:strCache>
            </c:strRef>
          </c:cat>
          <c:val>
            <c:numRef>
              <c:f>Sheet1!$D$4:$D$13</c:f>
              <c:numCache>
                <c:formatCode>0</c:formatCode>
                <c:ptCount val="10"/>
                <c:pt idx="0">
                  <c:v>0.70793199230792703</c:v>
                </c:pt>
                <c:pt idx="1">
                  <c:v>5.1993284811399608E-2</c:v>
                </c:pt>
                <c:pt idx="2">
                  <c:v>9.850717200968688E-2</c:v>
                </c:pt>
                <c:pt idx="3">
                  <c:v>0.2094548920103437</c:v>
                </c:pt>
                <c:pt idx="4">
                  <c:v>18.577302499281814</c:v>
                </c:pt>
                <c:pt idx="5">
                  <c:v>40.267936591475035</c:v>
                </c:pt>
                <c:pt idx="6">
                  <c:v>1.7206650950723208</c:v>
                </c:pt>
                <c:pt idx="7">
                  <c:v>0.56576774859088641</c:v>
                </c:pt>
                <c:pt idx="8">
                  <c:v>3.5145541699376306</c:v>
                </c:pt>
                <c:pt idx="9">
                  <c:v>3.0900576481026976</c:v>
                </c:pt>
              </c:numCache>
            </c:numRef>
          </c:val>
          <c:smooth val="0"/>
          <c:extLst>
            <c:ext xmlns:c16="http://schemas.microsoft.com/office/drawing/2014/chart" uri="{C3380CC4-5D6E-409C-BE32-E72D297353CC}">
              <c16:uniqueId val="{00000000-F416-4136-B652-1B2D66219BEC}"/>
            </c:ext>
          </c:extLst>
        </c:ser>
        <c:dLbls>
          <c:showLegendKey val="0"/>
          <c:showVal val="0"/>
          <c:showCatName val="0"/>
          <c:showSerName val="0"/>
          <c:showPercent val="0"/>
          <c:showBubbleSize val="0"/>
        </c:dLbls>
        <c:smooth val="0"/>
        <c:axId val="1042510560"/>
        <c:axId val="1042509904"/>
      </c:lineChart>
      <c:catAx>
        <c:axId val="1042510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042509904"/>
        <c:crosses val="autoZero"/>
        <c:auto val="1"/>
        <c:lblAlgn val="ctr"/>
        <c:lblOffset val="100"/>
        <c:noMultiLvlLbl val="0"/>
      </c:catAx>
      <c:valAx>
        <c:axId val="10425099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2510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0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897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907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838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747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912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457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972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53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453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397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4686859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0" r:id="rId6"/>
    <p:sldLayoutId id="2147483686" r:id="rId7"/>
    <p:sldLayoutId id="2147483687" r:id="rId8"/>
    <p:sldLayoutId id="2147483688" r:id="rId9"/>
    <p:sldLayoutId id="2147483689" r:id="rId10"/>
    <p:sldLayoutId id="2147483691"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CF4DC03-550E-4CCE-A3B6-691E57B723C8}"/>
              </a:ext>
            </a:extLst>
          </p:cNvPr>
          <p:cNvPicPr>
            <a:picLocks noChangeAspect="1"/>
          </p:cNvPicPr>
          <p:nvPr/>
        </p:nvPicPr>
        <p:blipFill rotWithShape="1">
          <a:blip r:embed="rId2">
            <a:alphaModFix amt="40000"/>
          </a:blip>
          <a:srcRect t="16419" b="555"/>
          <a:stretch/>
        </p:blipFill>
        <p:spPr>
          <a:xfrm>
            <a:off x="20" y="10"/>
            <a:ext cx="12191980" cy="6857990"/>
          </a:xfrm>
          <a:prstGeom prst="rect">
            <a:avLst/>
          </a:prstGeom>
        </p:spPr>
      </p:pic>
      <p:sp>
        <p:nvSpPr>
          <p:cNvPr id="2" name="Title 1">
            <a:extLst>
              <a:ext uri="{FF2B5EF4-FFF2-40B4-BE49-F238E27FC236}">
                <a16:creationId xmlns:a16="http://schemas.microsoft.com/office/drawing/2014/main" id="{87298655-EC1C-4749-9AD2-29CA6B7329B9}"/>
              </a:ext>
            </a:extLst>
          </p:cNvPr>
          <p:cNvSpPr>
            <a:spLocks noGrp="1"/>
          </p:cNvSpPr>
          <p:nvPr>
            <p:ph type="ctrTitle"/>
          </p:nvPr>
        </p:nvSpPr>
        <p:spPr>
          <a:xfrm>
            <a:off x="965201" y="1020431"/>
            <a:ext cx="10225530" cy="1475013"/>
          </a:xfrm>
        </p:spPr>
        <p:txBody>
          <a:bodyPr>
            <a:normAutofit/>
          </a:bodyPr>
          <a:lstStyle/>
          <a:p>
            <a:r>
              <a:rPr lang="en-IN" sz="4000" b="1" u="sng">
                <a:solidFill>
                  <a:schemeClr val="tx1"/>
                </a:solidFill>
              </a:rPr>
              <a:t>Best time to post in Social Networks</a:t>
            </a:r>
          </a:p>
        </p:txBody>
      </p:sp>
      <p:sp>
        <p:nvSpPr>
          <p:cNvPr id="3" name="Subtitle 2">
            <a:extLst>
              <a:ext uri="{FF2B5EF4-FFF2-40B4-BE49-F238E27FC236}">
                <a16:creationId xmlns:a16="http://schemas.microsoft.com/office/drawing/2014/main" id="{58CEDA00-4158-42D0-BE7C-5CAF8820244A}"/>
              </a:ext>
            </a:extLst>
          </p:cNvPr>
          <p:cNvSpPr>
            <a:spLocks noGrp="1"/>
          </p:cNvSpPr>
          <p:nvPr>
            <p:ph type="subTitle" idx="1"/>
          </p:nvPr>
        </p:nvSpPr>
        <p:spPr>
          <a:xfrm>
            <a:off x="965200" y="2495445"/>
            <a:ext cx="10225530" cy="590321"/>
          </a:xfrm>
        </p:spPr>
        <p:txBody>
          <a:bodyPr>
            <a:normAutofit/>
          </a:bodyPr>
          <a:lstStyle/>
          <a:p>
            <a:r>
              <a:rPr lang="en-IN" dirty="0">
                <a:solidFill>
                  <a:schemeClr val="tx1"/>
                </a:solidFill>
              </a:rPr>
              <a:t>Created by: Rohit </a:t>
            </a:r>
            <a:r>
              <a:rPr lang="en-IN" dirty="0" err="1">
                <a:solidFill>
                  <a:schemeClr val="tx1"/>
                </a:solidFill>
              </a:rPr>
              <a:t>saxena</a:t>
            </a:r>
            <a:endParaRPr lang="en-IN" dirty="0">
              <a:solidFill>
                <a:schemeClr val="tx1"/>
              </a:solidFill>
            </a:endParaRPr>
          </a:p>
        </p:txBody>
      </p:sp>
    </p:spTree>
    <p:extLst>
      <p:ext uri="{BB962C8B-B14F-4D97-AF65-F5344CB8AC3E}">
        <p14:creationId xmlns:p14="http://schemas.microsoft.com/office/powerpoint/2010/main" val="17621466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8649-ABAA-4D85-A444-2BE0515989A7}"/>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BC6AF4F0-6E46-4208-81A6-37C463D58FEC}"/>
              </a:ext>
            </a:extLst>
          </p:cNvPr>
          <p:cNvSpPr>
            <a:spLocks noGrp="1"/>
          </p:cNvSpPr>
          <p:nvPr>
            <p:ph idx="1"/>
          </p:nvPr>
        </p:nvSpPr>
        <p:spPr/>
        <p:txBody>
          <a:bodyPr>
            <a:normAutofit fontScale="92500" lnSpcReduction="10000"/>
          </a:bodyPr>
          <a:lstStyle/>
          <a:p>
            <a:r>
              <a:rPr lang="en-IN" dirty="0"/>
              <a:t>Here, we have two Datasets. </a:t>
            </a:r>
          </a:p>
          <a:p>
            <a:pPr marL="0" indent="0">
              <a:buNone/>
            </a:pPr>
            <a:r>
              <a:rPr lang="en-IN" dirty="0"/>
              <a:t>        First one is named as “Post Summary”. This contains details about various kinds of messages about different organisations such as flipkart, myntra, Bengaluru traffic police, kokilaben hospital etc. And along with that, we have no. of likes which each of those posts got on facebook.</a:t>
            </a:r>
          </a:p>
          <a:p>
            <a:pPr marL="0" indent="0">
              <a:buNone/>
            </a:pPr>
            <a:endParaRPr lang="en-IN" dirty="0"/>
          </a:p>
          <a:p>
            <a:pPr marL="0" indent="0">
              <a:buNone/>
            </a:pPr>
            <a:r>
              <a:rPr lang="en-IN" dirty="0"/>
              <a:t>The second dataset is “Post comments”. It has data about the comments which different posts received. </a:t>
            </a:r>
          </a:p>
          <a:p>
            <a:pPr marL="0" indent="0">
              <a:buNone/>
            </a:pPr>
            <a:endParaRPr lang="en-IN" dirty="0"/>
          </a:p>
          <a:p>
            <a:pPr marL="0" indent="0">
              <a:buNone/>
            </a:pPr>
            <a:r>
              <a:rPr lang="en-IN" dirty="0"/>
              <a:t>Both the datasets have one column in common i.e. ‘</a:t>
            </a:r>
            <a:r>
              <a:rPr lang="en-IN" dirty="0" err="1"/>
              <a:t>pid</a:t>
            </a:r>
            <a:r>
              <a:rPr lang="en-IN" dirty="0"/>
              <a:t>’ which resembles to the unique post id’s given to all the posts in different datasets</a:t>
            </a:r>
          </a:p>
        </p:txBody>
      </p:sp>
      <p:sp>
        <p:nvSpPr>
          <p:cNvPr id="4" name="Text Placeholder 3">
            <a:extLst>
              <a:ext uri="{FF2B5EF4-FFF2-40B4-BE49-F238E27FC236}">
                <a16:creationId xmlns:a16="http://schemas.microsoft.com/office/drawing/2014/main" id="{7DDA9340-2B79-41A8-B998-2EDA2A0197E3}"/>
              </a:ext>
            </a:extLst>
          </p:cNvPr>
          <p:cNvSpPr>
            <a:spLocks noGrp="1"/>
          </p:cNvSpPr>
          <p:nvPr>
            <p:ph type="body" sz="half" idx="2"/>
          </p:nvPr>
        </p:nvSpPr>
        <p:spPr/>
        <p:txBody>
          <a:bodyPr>
            <a:normAutofit fontScale="92500"/>
          </a:bodyPr>
          <a:lstStyle/>
          <a:p>
            <a:pPr marL="285750" indent="-285750">
              <a:buClr>
                <a:schemeClr val="bg1"/>
              </a:buClr>
              <a:buFont typeface="Wingdings" panose="05000000000000000000" pitchFamily="2" charset="2"/>
              <a:buChar char="q"/>
            </a:pPr>
            <a:r>
              <a:rPr lang="en-IN" dirty="0">
                <a:solidFill>
                  <a:schemeClr val="bg1"/>
                </a:solidFill>
              </a:rPr>
              <a:t>To analyse people posting about traffic in different cities such as Bengaluru, Kolkata and Hyderabad</a:t>
            </a:r>
          </a:p>
          <a:p>
            <a:pPr marL="285750" indent="-285750">
              <a:buClr>
                <a:schemeClr val="bg1"/>
              </a:buClr>
              <a:buFont typeface="Wingdings" panose="05000000000000000000" pitchFamily="2" charset="2"/>
              <a:buChar char="q"/>
            </a:pPr>
            <a:r>
              <a:rPr lang="en-IN" dirty="0">
                <a:solidFill>
                  <a:schemeClr val="bg1"/>
                </a:solidFill>
              </a:rPr>
              <a:t>To observe that posts about which categories gets most no. of likes on facebook</a:t>
            </a:r>
          </a:p>
          <a:p>
            <a:pPr marL="285750" indent="-285750">
              <a:buClr>
                <a:schemeClr val="bg1"/>
              </a:buClr>
              <a:buFont typeface="Wingdings" panose="05000000000000000000" pitchFamily="2" charset="2"/>
              <a:buChar char="q"/>
            </a:pPr>
            <a:r>
              <a:rPr lang="en-IN" dirty="0">
                <a:solidFill>
                  <a:schemeClr val="bg1"/>
                </a:solidFill>
              </a:rPr>
              <a:t>Have a word cloud depicting different key words which comes up during a day on facebook</a:t>
            </a:r>
          </a:p>
        </p:txBody>
      </p:sp>
    </p:spTree>
    <p:extLst>
      <p:ext uri="{BB962C8B-B14F-4D97-AF65-F5344CB8AC3E}">
        <p14:creationId xmlns:p14="http://schemas.microsoft.com/office/powerpoint/2010/main" val="359105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508EFB-3939-4B32-A3C1-EF130732229D}"/>
              </a:ext>
            </a:extLst>
          </p:cNvPr>
          <p:cNvSpPr>
            <a:spLocks noGrp="1"/>
          </p:cNvSpPr>
          <p:nvPr>
            <p:ph type="title"/>
          </p:nvPr>
        </p:nvSpPr>
        <p:spPr>
          <a:xfrm>
            <a:off x="609906" y="702155"/>
            <a:ext cx="3568661" cy="1269713"/>
          </a:xfrm>
        </p:spPr>
        <p:txBody>
          <a:bodyPr vert="horz" lIns="91440" tIns="45720" rIns="91440" bIns="45720" rtlCol="0" anchor="b">
            <a:normAutofit/>
          </a:bodyPr>
          <a:lstStyle/>
          <a:p>
            <a:r>
              <a:rPr lang="en-US" sz="2800"/>
              <a:t>Analysis of traffic pages</a:t>
            </a:r>
          </a:p>
        </p:txBody>
      </p:sp>
      <p:sp>
        <p:nvSpPr>
          <p:cNvPr id="52" name="Rectangle 5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380B60F5-F6D3-44F4-B550-67E7036607C3}"/>
              </a:ext>
            </a:extLst>
          </p:cNvPr>
          <p:cNvSpPr>
            <a:spLocks noGrp="1"/>
          </p:cNvSpPr>
          <p:nvPr>
            <p:ph type="body" sz="half" idx="2"/>
          </p:nvPr>
        </p:nvSpPr>
        <p:spPr>
          <a:xfrm>
            <a:off x="609906" y="2340864"/>
            <a:ext cx="3568661" cy="3634486"/>
          </a:xfrm>
        </p:spPr>
        <p:txBody>
          <a:bodyPr vert="horz" lIns="91440" tIns="45720" rIns="91440" bIns="45720" rtlCol="0" anchor="ctr">
            <a:normAutofit fontScale="92500"/>
          </a:bodyPr>
          <a:lstStyle/>
          <a:p>
            <a:pPr>
              <a:lnSpc>
                <a:spcPct val="100000"/>
              </a:lnSpc>
              <a:buFont typeface="Wingdings 2" panose="05020102010507070707" pitchFamily="18" charset="2"/>
              <a:buChar char=""/>
            </a:pPr>
            <a:r>
              <a:rPr lang="en-US" sz="1500" dirty="0"/>
              <a:t>From the dataset, I have plotted a graph (on the right-hand side of the page) which shows us about people posting about traffic of three different metropolitan cities of India.</a:t>
            </a:r>
          </a:p>
          <a:p>
            <a:pPr>
              <a:lnSpc>
                <a:spcPct val="100000"/>
              </a:lnSpc>
              <a:buFont typeface="Wingdings 2" panose="05020102010507070707" pitchFamily="18" charset="2"/>
              <a:buChar char=""/>
            </a:pPr>
            <a:r>
              <a:rPr lang="en-US" sz="1500" dirty="0"/>
              <a:t>From this we can clearly see that people are suffering from traffic more in cities of Bengaluru and Hyderabad as compared to Kolkata especially in the peak hours in morning and evening which can be quoted as the </a:t>
            </a:r>
            <a:r>
              <a:rPr lang="en-US" sz="1500" i="1" dirty="0"/>
              <a:t>“best time to post in social networks”</a:t>
            </a:r>
            <a:r>
              <a:rPr lang="en-US" sz="1500" dirty="0"/>
              <a:t>.</a:t>
            </a:r>
          </a:p>
          <a:p>
            <a:pPr>
              <a:lnSpc>
                <a:spcPct val="100000"/>
              </a:lnSpc>
              <a:buFont typeface="Wingdings 2" panose="05020102010507070707" pitchFamily="18" charset="2"/>
              <a:buChar char=""/>
            </a:pPr>
            <a:r>
              <a:rPr lang="en-US" sz="1500" dirty="0"/>
              <a:t>As the new report came few days back stating Bengaluru is 2</a:t>
            </a:r>
            <a:r>
              <a:rPr lang="en-US" sz="1500" baseline="30000" dirty="0"/>
              <a:t>nd</a:t>
            </a:r>
            <a:r>
              <a:rPr lang="en-US" sz="1500" dirty="0"/>
              <a:t> most traffic affected city in the entire globe and 1</a:t>
            </a:r>
            <a:r>
              <a:rPr lang="en-US" sz="1500" baseline="30000" dirty="0"/>
              <a:t>st </a:t>
            </a:r>
            <a:r>
              <a:rPr lang="en-US" sz="1500" dirty="0"/>
              <a:t>when it comes to traffic congestion, this report proves that quite conveniently.</a:t>
            </a:r>
          </a:p>
          <a:p>
            <a:pPr>
              <a:lnSpc>
                <a:spcPct val="100000"/>
              </a:lnSpc>
              <a:buFont typeface="Wingdings 2" panose="05020102010507070707" pitchFamily="18" charset="2"/>
              <a:buChar char=""/>
            </a:pPr>
            <a:endParaRPr lang="en-US" sz="1500" baseline="30000" dirty="0"/>
          </a:p>
        </p:txBody>
      </p:sp>
      <p:pic>
        <p:nvPicPr>
          <p:cNvPr id="10" name="Picture 9">
            <a:extLst>
              <a:ext uri="{FF2B5EF4-FFF2-40B4-BE49-F238E27FC236}">
                <a16:creationId xmlns:a16="http://schemas.microsoft.com/office/drawing/2014/main" id="{1D29D549-6B6D-4D71-8127-8A6A878DA1B2}"/>
              </a:ext>
            </a:extLst>
          </p:cNvPr>
          <p:cNvPicPr>
            <a:picLocks noChangeAspect="1"/>
          </p:cNvPicPr>
          <p:nvPr/>
        </p:nvPicPr>
        <p:blipFill>
          <a:blip r:embed="rId2"/>
          <a:stretch>
            <a:fillRect/>
          </a:stretch>
        </p:blipFill>
        <p:spPr>
          <a:xfrm>
            <a:off x="4654296" y="1326590"/>
            <a:ext cx="6735272" cy="4024325"/>
          </a:xfrm>
          <a:prstGeom prst="rect">
            <a:avLst/>
          </a:prstGeom>
        </p:spPr>
      </p:pic>
    </p:spTree>
    <p:extLst>
      <p:ext uri="{BB962C8B-B14F-4D97-AF65-F5344CB8AC3E}">
        <p14:creationId xmlns:p14="http://schemas.microsoft.com/office/powerpoint/2010/main" val="388528184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E2BE-6A44-4632-9787-3316E587D6E0}"/>
              </a:ext>
            </a:extLst>
          </p:cNvPr>
          <p:cNvSpPr>
            <a:spLocks noGrp="1"/>
          </p:cNvSpPr>
          <p:nvPr>
            <p:ph type="title"/>
          </p:nvPr>
        </p:nvSpPr>
        <p:spPr/>
        <p:txBody>
          <a:bodyPr/>
          <a:lstStyle/>
          <a:p>
            <a:r>
              <a:rPr lang="en-IN" dirty="0"/>
              <a:t>Average number of likes per post for each category</a:t>
            </a:r>
          </a:p>
        </p:txBody>
      </p:sp>
      <p:sp>
        <p:nvSpPr>
          <p:cNvPr id="4" name="Text Placeholder 3">
            <a:extLst>
              <a:ext uri="{FF2B5EF4-FFF2-40B4-BE49-F238E27FC236}">
                <a16:creationId xmlns:a16="http://schemas.microsoft.com/office/drawing/2014/main" id="{5C65DE5D-48C4-4A4C-A976-238B73F93595}"/>
              </a:ext>
            </a:extLst>
          </p:cNvPr>
          <p:cNvSpPr>
            <a:spLocks noGrp="1"/>
          </p:cNvSpPr>
          <p:nvPr>
            <p:ph type="body" sz="half" idx="2"/>
          </p:nvPr>
        </p:nvSpPr>
        <p:spPr/>
        <p:txBody>
          <a:bodyPr/>
          <a:lstStyle/>
          <a:p>
            <a:r>
              <a:rPr lang="en-IN" dirty="0"/>
              <a:t>Here, we tried to find out the average no. of likes which each post gets with respect to different categories. As we can see from the chart, the posts about </a:t>
            </a:r>
            <a:r>
              <a:rPr lang="en-IN" i="1" dirty="0">
                <a:solidFill>
                  <a:srgbClr val="FF0000"/>
                </a:solidFill>
              </a:rPr>
              <a:t>politicians</a:t>
            </a:r>
            <a:r>
              <a:rPr lang="en-IN" i="1" dirty="0"/>
              <a:t> </a:t>
            </a:r>
            <a:r>
              <a:rPr lang="en-IN" dirty="0"/>
              <a:t>gets most number of likes followed by </a:t>
            </a:r>
            <a:r>
              <a:rPr lang="en-IN" i="1" dirty="0">
                <a:solidFill>
                  <a:srgbClr val="FF0000"/>
                </a:solidFill>
              </a:rPr>
              <a:t>Media</a:t>
            </a:r>
            <a:r>
              <a:rPr lang="en-IN" dirty="0"/>
              <a:t> while posts about </a:t>
            </a:r>
            <a:r>
              <a:rPr lang="en-IN" i="1" dirty="0">
                <a:solidFill>
                  <a:srgbClr val="FF0000"/>
                </a:solidFill>
              </a:rPr>
              <a:t>pharmaceuticals</a:t>
            </a:r>
            <a:r>
              <a:rPr lang="en-IN" i="1" dirty="0">
                <a:solidFill>
                  <a:schemeClr val="tx1"/>
                </a:solidFill>
              </a:rPr>
              <a:t>,</a:t>
            </a:r>
            <a:r>
              <a:rPr lang="en-IN" dirty="0">
                <a:solidFill>
                  <a:srgbClr val="FF0000"/>
                </a:solidFill>
              </a:rPr>
              <a:t> </a:t>
            </a:r>
            <a:r>
              <a:rPr lang="en-IN" i="1" dirty="0">
                <a:solidFill>
                  <a:srgbClr val="FF0000"/>
                </a:solidFill>
              </a:rPr>
              <a:t>Hospitals</a:t>
            </a:r>
            <a:r>
              <a:rPr lang="en-IN" dirty="0"/>
              <a:t> and </a:t>
            </a:r>
            <a:r>
              <a:rPr lang="en-IN" i="1" dirty="0">
                <a:solidFill>
                  <a:srgbClr val="FF0000"/>
                </a:solidFill>
              </a:rPr>
              <a:t>Government</a:t>
            </a:r>
            <a:r>
              <a:rPr lang="en-IN" dirty="0"/>
              <a:t> </a:t>
            </a:r>
            <a:r>
              <a:rPr lang="en-IN" i="1" dirty="0">
                <a:solidFill>
                  <a:srgbClr val="FF0000"/>
                </a:solidFill>
              </a:rPr>
              <a:t>Organizations</a:t>
            </a:r>
            <a:r>
              <a:rPr lang="en-IN" dirty="0"/>
              <a:t> receive least no of likes which depicts the popularity of the politicians around the country.</a:t>
            </a:r>
          </a:p>
        </p:txBody>
      </p:sp>
      <p:graphicFrame>
        <p:nvGraphicFramePr>
          <p:cNvPr id="5" name="Chart 4">
            <a:extLst>
              <a:ext uri="{FF2B5EF4-FFF2-40B4-BE49-F238E27FC236}">
                <a16:creationId xmlns:a16="http://schemas.microsoft.com/office/drawing/2014/main" id="{5121A339-B783-4D94-90AC-1979616D344B}"/>
              </a:ext>
            </a:extLst>
          </p:cNvPr>
          <p:cNvGraphicFramePr>
            <a:graphicFrameLocks/>
          </p:cNvGraphicFramePr>
          <p:nvPr>
            <p:extLst>
              <p:ext uri="{D42A27DB-BD31-4B8C-83A1-F6EECF244321}">
                <p14:modId xmlns:p14="http://schemas.microsoft.com/office/powerpoint/2010/main" val="3274955022"/>
              </p:ext>
            </p:extLst>
          </p:nvPr>
        </p:nvGraphicFramePr>
        <p:xfrm>
          <a:off x="3807246" y="833119"/>
          <a:ext cx="4572000" cy="3459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247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08EFB-3939-4B32-A3C1-EF130732229D}"/>
              </a:ext>
            </a:extLst>
          </p:cNvPr>
          <p:cNvSpPr>
            <a:spLocks noGrp="1"/>
          </p:cNvSpPr>
          <p:nvPr>
            <p:ph type="title"/>
          </p:nvPr>
        </p:nvSpPr>
        <p:spPr/>
        <p:txBody>
          <a:bodyPr/>
          <a:lstStyle/>
          <a:p>
            <a:r>
              <a:rPr lang="en-IN" dirty="0"/>
              <a:t>Word Cloud</a:t>
            </a:r>
          </a:p>
        </p:txBody>
      </p:sp>
      <p:sp>
        <p:nvSpPr>
          <p:cNvPr id="4" name="Text Placeholder 3">
            <a:extLst>
              <a:ext uri="{FF2B5EF4-FFF2-40B4-BE49-F238E27FC236}">
                <a16:creationId xmlns:a16="http://schemas.microsoft.com/office/drawing/2014/main" id="{380B60F5-F6D3-44F4-B550-67E7036607C3}"/>
              </a:ext>
            </a:extLst>
          </p:cNvPr>
          <p:cNvSpPr>
            <a:spLocks noGrp="1"/>
          </p:cNvSpPr>
          <p:nvPr>
            <p:ph type="body" sz="half" idx="2"/>
          </p:nvPr>
        </p:nvSpPr>
        <p:spPr/>
        <p:txBody>
          <a:bodyPr>
            <a:normAutofit fontScale="92500" lnSpcReduction="20000"/>
          </a:bodyPr>
          <a:lstStyle/>
          <a:p>
            <a:r>
              <a:rPr lang="en-IN" dirty="0"/>
              <a:t>Here is a pictorial representation of the names of different organizations about which people have posted on fb. From this, we can summarize that a lot of people are posting about traffic of Bengaluru and Hyderabad  along with different famous medical centres around the country like Fortis and Apollo Hospitals. Along with that, you can see the popularity of various e-commerce websites such as Myntra, Snapdeal and Amazon which gives a clear indication of increase in online shopping and inclination of people towards it.</a:t>
            </a:r>
          </a:p>
          <a:p>
            <a:endParaRPr lang="en-IN" dirty="0"/>
          </a:p>
        </p:txBody>
      </p:sp>
      <p:sp>
        <p:nvSpPr>
          <p:cNvPr id="5" name="Picture Placeholder 4">
            <a:extLst>
              <a:ext uri="{FF2B5EF4-FFF2-40B4-BE49-F238E27FC236}">
                <a16:creationId xmlns:a16="http://schemas.microsoft.com/office/drawing/2014/main" id="{0AF7E7DA-3A83-4F36-B994-ACDCC482B98C}"/>
              </a:ext>
            </a:extLst>
          </p:cNvPr>
          <p:cNvSpPr>
            <a:spLocks noGrp="1"/>
          </p:cNvSpPr>
          <p:nvPr>
            <p:ph type="pic" idx="1"/>
          </p:nvPr>
        </p:nvSpPr>
        <p:spPr/>
      </p:sp>
      <p:pic>
        <p:nvPicPr>
          <p:cNvPr id="7" name="Picture 6">
            <a:extLst>
              <a:ext uri="{FF2B5EF4-FFF2-40B4-BE49-F238E27FC236}">
                <a16:creationId xmlns:a16="http://schemas.microsoft.com/office/drawing/2014/main" id="{BCCC0B3B-3E97-415C-91EC-604E1D7E97FA}"/>
              </a:ext>
            </a:extLst>
          </p:cNvPr>
          <p:cNvPicPr>
            <a:picLocks noChangeAspect="1"/>
          </p:cNvPicPr>
          <p:nvPr/>
        </p:nvPicPr>
        <p:blipFill>
          <a:blip r:embed="rId2"/>
          <a:stretch>
            <a:fillRect/>
          </a:stretch>
        </p:blipFill>
        <p:spPr>
          <a:xfrm>
            <a:off x="391765" y="641350"/>
            <a:ext cx="11290859" cy="3651249"/>
          </a:xfrm>
          <a:prstGeom prst="rect">
            <a:avLst/>
          </a:prstGeom>
        </p:spPr>
      </p:pic>
    </p:spTree>
    <p:extLst>
      <p:ext uri="{BB962C8B-B14F-4D97-AF65-F5344CB8AC3E}">
        <p14:creationId xmlns:p14="http://schemas.microsoft.com/office/powerpoint/2010/main" val="40405525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8</TotalTime>
  <Words>465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Tw Cen MT</vt:lpstr>
      <vt:lpstr>Wingdings</vt:lpstr>
      <vt:lpstr>Wingdings 2</vt:lpstr>
      <vt:lpstr>DividendVTI</vt:lpstr>
      <vt:lpstr>Best time to post in Social Networks</vt:lpstr>
      <vt:lpstr>Objectives</vt:lpstr>
      <vt:lpstr>Analysis of traffic pages</vt:lpstr>
      <vt:lpstr>Average number of likes per post for each category</vt:lpstr>
      <vt:lpstr>Word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time to post in Social Networks</dc:title>
  <dc:creator>Rohit Saxena</dc:creator>
  <cp:lastModifiedBy>Rohit Saxena</cp:lastModifiedBy>
  <cp:revision>4</cp:revision>
  <dcterms:created xsi:type="dcterms:W3CDTF">2020-02-19T18:18:20Z</dcterms:created>
  <dcterms:modified xsi:type="dcterms:W3CDTF">2020-02-20T06:13:33Z</dcterms:modified>
</cp:coreProperties>
</file>