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74" r:id="rId5"/>
    <p:sldId id="275" r:id="rId6"/>
    <p:sldId id="276" r:id="rId7"/>
    <p:sldId id="286" r:id="rId8"/>
    <p:sldId id="265" r:id="rId9"/>
    <p:sldId id="277" r:id="rId10"/>
    <p:sldId id="278" r:id="rId11"/>
    <p:sldId id="279" r:id="rId12"/>
    <p:sldId id="280" r:id="rId13"/>
    <p:sldId id="281" r:id="rId14"/>
    <p:sldId id="263" r:id="rId15"/>
    <p:sldId id="273" r:id="rId16"/>
    <p:sldId id="283" r:id="rId17"/>
    <p:sldId id="284" r:id="rId18"/>
    <p:sldId id="262" r:id="rId19"/>
    <p:sldId id="285" r:id="rId20"/>
    <p:sldId id="292" r:id="rId21"/>
    <p:sldId id="289" r:id="rId22"/>
    <p:sldId id="290" r:id="rId23"/>
    <p:sldId id="291" r:id="rId24"/>
    <p:sldId id="271"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mw" initials="w" lastIdx="1" clrIdx="0">
    <p:extLst>
      <p:ext uri="{19B8F6BF-5375-455C-9EA6-DF929625EA0E}">
        <p15:presenceInfo xmlns:p15="http://schemas.microsoft.com/office/powerpoint/2012/main" userId="weim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C2E"/>
    <a:srgbClr val="EA9B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93" autoAdjust="0"/>
  </p:normalViewPr>
  <p:slideViewPr>
    <p:cSldViewPr>
      <p:cViewPr varScale="1">
        <p:scale>
          <a:sx n="63" d="100"/>
          <a:sy n="63" d="100"/>
        </p:scale>
        <p:origin x="1596"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emf"/><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81541A-1A92-4B64-920C-55F5509D39A6}" type="datetimeFigureOut">
              <a:rPr lang="zh-CN" altLang="en-US" smtClean="0"/>
              <a:t>2015/10/8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13E4F-FB06-4C71-B62B-7F4399832489}" type="slidenum">
              <a:rPr lang="zh-CN" altLang="en-US" smtClean="0"/>
              <a:t>‹#›</a:t>
            </a:fld>
            <a:endParaRPr lang="zh-CN" altLang="en-US"/>
          </a:p>
        </p:txBody>
      </p:sp>
    </p:spTree>
    <p:extLst>
      <p:ext uri="{BB962C8B-B14F-4D97-AF65-F5344CB8AC3E}">
        <p14:creationId xmlns:p14="http://schemas.microsoft.com/office/powerpoint/2010/main" val="2136384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1</a:t>
            </a:fld>
            <a:endParaRPr lang="zh-CN" altLang="en-US"/>
          </a:p>
        </p:txBody>
      </p:sp>
    </p:spTree>
    <p:extLst>
      <p:ext uri="{BB962C8B-B14F-4D97-AF65-F5344CB8AC3E}">
        <p14:creationId xmlns:p14="http://schemas.microsoft.com/office/powerpoint/2010/main" val="58351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为了方便描述和方便编码实现，我们将</a:t>
            </a:r>
            <a:r>
              <a:rPr lang="en-US" altLang="zh-CN" dirty="0" smtClean="0"/>
              <a:t>SSL</a:t>
            </a:r>
            <a:r>
              <a:rPr lang="zh-CN" altLang="en-US" dirty="0" smtClean="0"/>
              <a:t>协议的消息类型赋予对应的编号，这些编号是人为设定的。</a:t>
            </a:r>
            <a:endParaRPr lang="en-US" altLang="zh-CN" dirty="0" smtClean="0"/>
          </a:p>
          <a:p>
            <a:r>
              <a:rPr lang="zh-CN" altLang="en-US" dirty="0" smtClean="0"/>
              <a:t>比如这里的</a:t>
            </a:r>
            <a:r>
              <a:rPr lang="en-US" altLang="zh-CN" dirty="0" smtClean="0"/>
              <a:t>23</a:t>
            </a:r>
            <a:r>
              <a:rPr lang="zh-CN" altLang="en-US" dirty="0" smtClean="0"/>
              <a:t>代表应用数据，</a:t>
            </a:r>
            <a:r>
              <a:rPr lang="en-US" altLang="zh-CN" dirty="0" smtClean="0"/>
              <a:t>22:13</a:t>
            </a:r>
            <a:r>
              <a:rPr lang="zh-CN" altLang="en-US" dirty="0" smtClean="0"/>
              <a:t>代码握手过程中的证书请求消息。</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10</a:t>
            </a:fld>
            <a:endParaRPr lang="zh-CN" altLang="en-US"/>
          </a:p>
        </p:txBody>
      </p:sp>
    </p:spTree>
    <p:extLst>
      <p:ext uri="{BB962C8B-B14F-4D97-AF65-F5344CB8AC3E}">
        <p14:creationId xmlns:p14="http://schemas.microsoft.com/office/powerpoint/2010/main" val="1069847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举个例子，这里我们监测到三条流，这三条流来自同一应用，我们来计算从</a:t>
            </a:r>
            <a:r>
              <a:rPr lang="en-US" altLang="zh-CN" dirty="0" smtClean="0"/>
              <a:t>23</a:t>
            </a:r>
            <a:r>
              <a:rPr lang="zh-CN" altLang="en-US" dirty="0" smtClean="0"/>
              <a:t>状态转移到</a:t>
            </a:r>
            <a:r>
              <a:rPr lang="en-US" altLang="zh-CN" dirty="0" smtClean="0"/>
              <a:t>23</a:t>
            </a:r>
            <a:r>
              <a:rPr lang="zh-CN" altLang="en-US" dirty="0" smtClean="0"/>
              <a:t>状态的概率。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11</a:t>
            </a:fld>
            <a:endParaRPr lang="zh-CN" altLang="en-US"/>
          </a:p>
        </p:txBody>
      </p:sp>
    </p:spTree>
    <p:extLst>
      <p:ext uri="{BB962C8B-B14F-4D97-AF65-F5344CB8AC3E}">
        <p14:creationId xmlns:p14="http://schemas.microsoft.com/office/powerpoint/2010/main" val="4159578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同样的方法我们可以计算其他状态的转移概率，比如</a:t>
            </a:r>
            <a:r>
              <a:rPr lang="en-US" altLang="zh-CN" dirty="0" smtClean="0"/>
              <a:t>22:2</a:t>
            </a:r>
            <a:r>
              <a:rPr lang="zh-CN" altLang="en-US" dirty="0" smtClean="0"/>
              <a:t>到</a:t>
            </a:r>
            <a:r>
              <a:rPr lang="en-US" altLang="zh-CN" dirty="0" smtClean="0"/>
              <a:t>22</a:t>
            </a:r>
            <a:r>
              <a:rPr lang="zh-CN" altLang="en-US" dirty="0" smtClean="0"/>
              <a:t>：</a:t>
            </a:r>
            <a:r>
              <a:rPr lang="en-US" altLang="zh-CN" dirty="0" smtClean="0"/>
              <a:t>11,22:14</a:t>
            </a:r>
            <a:r>
              <a:rPr lang="zh-CN" altLang="en-US" dirty="0" smtClean="0"/>
              <a:t>的概率是</a:t>
            </a:r>
            <a:r>
              <a:rPr lang="en-US" altLang="zh-CN" dirty="0" smtClean="0"/>
              <a:t>1</a:t>
            </a:r>
            <a:r>
              <a:rPr lang="zh-CN" altLang="en-US" baseline="0" dirty="0" smtClean="0"/>
              <a:t>。另外还有开始状态的概率和结束状态的概率。</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12</a:t>
            </a:fld>
            <a:endParaRPr lang="zh-CN" altLang="en-US"/>
          </a:p>
        </p:txBody>
      </p:sp>
    </p:spTree>
    <p:extLst>
      <p:ext uri="{BB962C8B-B14F-4D97-AF65-F5344CB8AC3E}">
        <p14:creationId xmlns:p14="http://schemas.microsoft.com/office/powerpoint/2010/main" val="508168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华文仿宋" panose="02010600040101010101" pitchFamily="2" charset="-122"/>
                <a:ea typeface="华文仿宋" panose="02010600040101010101" pitchFamily="2" charset="-122"/>
              </a:rPr>
              <a:t>根据上述的概率，我们可以建立马尔科夫模型。</a:t>
            </a:r>
            <a:endParaRPr lang="en-US" altLang="zh-CN" dirty="0" smtClean="0">
              <a:latin typeface="华文仿宋" panose="02010600040101010101" pitchFamily="2" charset="-122"/>
              <a:ea typeface="华文仿宋" panose="02010600040101010101" pitchFamily="2" charset="-122"/>
            </a:endParaRPr>
          </a:p>
          <a:p>
            <a:r>
              <a:rPr lang="zh-CN" altLang="en-US" dirty="0" smtClean="0">
                <a:latin typeface="华文仿宋" panose="02010600040101010101" pitchFamily="2" charset="-122"/>
                <a:ea typeface="华文仿宋" panose="02010600040101010101" pitchFamily="2" charset="-122"/>
              </a:rPr>
              <a:t>根据这样的模型，我们将新监测到的流去匹配它，比如这条流，开始状态是</a:t>
            </a:r>
            <a:r>
              <a:rPr lang="en-US" altLang="zh-CN" dirty="0" smtClean="0">
                <a:latin typeface="华文仿宋" panose="02010600040101010101" pitchFamily="2" charset="-122"/>
                <a:ea typeface="华文仿宋" panose="02010600040101010101" pitchFamily="2" charset="-122"/>
              </a:rPr>
              <a:t>22:2,20,22</a:t>
            </a:r>
            <a:r>
              <a:rPr lang="zh-CN" altLang="en-US" dirty="0" smtClean="0">
                <a:latin typeface="华文仿宋" panose="02010600040101010101" pitchFamily="2" charset="-122"/>
                <a:ea typeface="华文仿宋" panose="02010600040101010101" pitchFamily="2" charset="-122"/>
              </a:rPr>
              <a:t>，有</a:t>
            </a:r>
            <a:r>
              <a:rPr lang="en-US" altLang="zh-CN" dirty="0" smtClean="0">
                <a:latin typeface="华文仿宋" panose="02010600040101010101" pitchFamily="2" charset="-122"/>
                <a:ea typeface="华文仿宋" panose="02010600040101010101" pitchFamily="2" charset="-122"/>
              </a:rPr>
              <a:t>67%</a:t>
            </a:r>
            <a:r>
              <a:rPr lang="zh-CN" altLang="en-US" dirty="0" smtClean="0">
                <a:latin typeface="华文仿宋" panose="02010600040101010101" pitchFamily="2" charset="-122"/>
                <a:ea typeface="华文仿宋" panose="02010600040101010101" pitchFamily="2" charset="-122"/>
              </a:rPr>
              <a:t>的概率，再到</a:t>
            </a:r>
            <a:r>
              <a:rPr lang="en-US" altLang="zh-CN" dirty="0" smtClean="0">
                <a:latin typeface="华文仿宋" panose="02010600040101010101" pitchFamily="2" charset="-122"/>
                <a:ea typeface="华文仿宋" panose="02010600040101010101" pitchFamily="2" charset="-122"/>
              </a:rPr>
              <a:t>23……</a:t>
            </a:r>
          </a:p>
          <a:p>
            <a:r>
              <a:rPr lang="zh-CN" altLang="en-US" dirty="0" smtClean="0">
                <a:latin typeface="华文仿宋" panose="02010600040101010101" pitchFamily="2" charset="-122"/>
                <a:ea typeface="华文仿宋" panose="02010600040101010101" pitchFamily="2" charset="-122"/>
              </a:rPr>
              <a:t>刚才展示了基于马尔科夫链的流量识别技术的手工流程。</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13</a:t>
            </a:fld>
            <a:endParaRPr lang="zh-CN" altLang="en-US"/>
          </a:p>
        </p:txBody>
      </p:sp>
    </p:spTree>
    <p:extLst>
      <p:ext uri="{BB962C8B-B14F-4D97-AF65-F5344CB8AC3E}">
        <p14:creationId xmlns:p14="http://schemas.microsoft.com/office/powerpoint/2010/main" val="3094823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系统上分为三个部分，首先进行数据抓取，我在服务器建立一个</a:t>
            </a:r>
            <a:r>
              <a:rPr lang="en-US" altLang="zh-CN" dirty="0" err="1" smtClean="0"/>
              <a:t>WiFi</a:t>
            </a:r>
            <a:r>
              <a:rPr lang="zh-CN" altLang="en-US" dirty="0" smtClean="0"/>
              <a:t>热点，用特定的手机连接并访问相关应用，服务器端用抓包工具把这些流截获下来；然后对流建模，每个应用对应了一个马尔科夫模型，当然建模的准确性很重要，我们通过各种方法提高模型准确性；最后进行结果验证，再次用手机连接热点，访问应用，我们将新截获的流匹配已有的马尔科夫模型，标记新流属于最接近的模型对应的应用。</a:t>
            </a:r>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15</a:t>
            </a:fld>
            <a:endParaRPr lang="zh-CN" altLang="en-US"/>
          </a:p>
        </p:txBody>
      </p:sp>
    </p:spTree>
    <p:extLst>
      <p:ext uri="{BB962C8B-B14F-4D97-AF65-F5344CB8AC3E}">
        <p14:creationId xmlns:p14="http://schemas.microsoft.com/office/powerpoint/2010/main" val="2123186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在真实的环境下，</a:t>
            </a:r>
            <a:r>
              <a:rPr lang="en-US" altLang="zh-CN" dirty="0" err="1" smtClean="0"/>
              <a:t>WiFi</a:t>
            </a:r>
            <a:r>
              <a:rPr lang="zh-CN" altLang="en-US" dirty="0" smtClean="0"/>
              <a:t>热点会连接众多手机，每个手机访问应用也不尽相同，那么我们抓取下来的数据包还有一项分流的预处理操作。</a:t>
            </a:r>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16</a:t>
            </a:fld>
            <a:endParaRPr lang="zh-CN" altLang="en-US"/>
          </a:p>
        </p:txBody>
      </p:sp>
    </p:spTree>
    <p:extLst>
      <p:ext uri="{BB962C8B-B14F-4D97-AF65-F5344CB8AC3E}">
        <p14:creationId xmlns:p14="http://schemas.microsoft.com/office/powerpoint/2010/main" val="380692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我们的做法是将抓取的数据包先存入数据库。因为建立马尔科夫模型只用到了单向的流，所以我们保留应用服务器发送回客户端的流，把客户端出发的流舍弃；然后再按照源地址排序，这样就把每个服务器和客户端通讯的流聚集在一起。</a:t>
            </a:r>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17</a:t>
            </a:fld>
            <a:endParaRPr lang="zh-CN" altLang="en-US"/>
          </a:p>
        </p:txBody>
      </p:sp>
    </p:spTree>
    <p:extLst>
      <p:ext uri="{BB962C8B-B14F-4D97-AF65-F5344CB8AC3E}">
        <p14:creationId xmlns:p14="http://schemas.microsoft.com/office/powerpoint/2010/main" val="3260537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建模的时候，我们要保证模型准确，首先要保证这些流的可靠性。</a:t>
            </a:r>
            <a:endParaRPr lang="en-US" altLang="zh-CN" dirty="0" smtClean="0"/>
          </a:p>
          <a:p>
            <a:r>
              <a:rPr lang="zh-CN" altLang="en-US" dirty="0" smtClean="0"/>
              <a:t>比如我打算建立支付宝模型，那么我用手机连接热点，只进行支付宝操作，把这些包都抓下来。但是手机后台连接了哪些应用我不知道，所以我并不能保证刚才抓取的包全都属于支付宝，我只能保证大部分属于支付宝，所以有必要进行数据过滤，把部分非支付宝的包过滤掉。</a:t>
            </a:r>
            <a:endParaRPr lang="en-US" altLang="zh-CN" dirty="0" smtClean="0"/>
          </a:p>
          <a:p>
            <a:r>
              <a:rPr lang="zh-CN" altLang="en-US" dirty="0" smtClean="0"/>
              <a:t>这步我们人为来操作，通过逆向域名解析获得</a:t>
            </a:r>
            <a:r>
              <a:rPr lang="en-US" altLang="zh-CN" dirty="0" smtClean="0"/>
              <a:t>IP</a:t>
            </a:r>
            <a:r>
              <a:rPr lang="zh-CN" altLang="en-US" dirty="0" smtClean="0"/>
              <a:t>对应的域名，把不是支付宝的</a:t>
            </a:r>
            <a:r>
              <a:rPr lang="en-US" altLang="zh-CN" dirty="0" smtClean="0"/>
              <a:t>IP</a:t>
            </a:r>
            <a:r>
              <a:rPr lang="zh-CN" altLang="en-US" dirty="0" smtClean="0"/>
              <a:t>发送过来的包全部剔除。</a:t>
            </a:r>
            <a:endParaRPr lang="en-US" altLang="zh-CN" dirty="0" smtClean="0"/>
          </a:p>
          <a:p>
            <a:r>
              <a:rPr lang="zh-CN" altLang="en-US" dirty="0" smtClean="0"/>
              <a:t>这样就得到干净的纯粹的支付宝流，提供建模使用。</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18</a:t>
            </a:fld>
            <a:endParaRPr lang="zh-CN" altLang="en-US"/>
          </a:p>
        </p:txBody>
      </p:sp>
    </p:spTree>
    <p:extLst>
      <p:ext uri="{BB962C8B-B14F-4D97-AF65-F5344CB8AC3E}">
        <p14:creationId xmlns:p14="http://schemas.microsoft.com/office/powerpoint/2010/main" val="2476092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分类</a:t>
            </a:r>
            <a:endParaRPr lang="en-US" altLang="zh-CN" dirty="0" smtClean="0"/>
          </a:p>
          <a:p>
            <a:r>
              <a:rPr lang="en-US" altLang="zh-CN" dirty="0" smtClean="0"/>
              <a:t>2 </a:t>
            </a:r>
            <a:r>
              <a:rPr lang="zh-CN" altLang="en-US" dirty="0" smtClean="0"/>
              <a:t>数据量稍大，可完整描述应用的数据流特征，不需要“大数据”那么大的数据量</a:t>
            </a:r>
            <a:endParaRPr lang="en-US" altLang="zh-CN" dirty="0" smtClean="0"/>
          </a:p>
        </p:txBody>
      </p:sp>
      <p:sp>
        <p:nvSpPr>
          <p:cNvPr id="4" name="灯片编号占位符 3"/>
          <p:cNvSpPr>
            <a:spLocks noGrp="1"/>
          </p:cNvSpPr>
          <p:nvPr>
            <p:ph type="sldNum" sz="quarter" idx="10"/>
          </p:nvPr>
        </p:nvSpPr>
        <p:spPr/>
        <p:txBody>
          <a:bodyPr/>
          <a:lstStyle/>
          <a:p>
            <a:fld id="{58E13E4F-FB06-4C71-B62B-7F4399832489}" type="slidenum">
              <a:rPr lang="zh-CN" altLang="en-US" smtClean="0"/>
              <a:t>23</a:t>
            </a:fld>
            <a:endParaRPr lang="zh-CN" altLang="en-US"/>
          </a:p>
        </p:txBody>
      </p:sp>
    </p:spTree>
    <p:extLst>
      <p:ext uri="{BB962C8B-B14F-4D97-AF65-F5344CB8AC3E}">
        <p14:creationId xmlns:p14="http://schemas.microsoft.com/office/powerpoint/2010/main" val="3772824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24</a:t>
            </a:fld>
            <a:endParaRPr lang="zh-CN" altLang="en-US"/>
          </a:p>
        </p:txBody>
      </p:sp>
    </p:spTree>
    <p:extLst>
      <p:ext uri="{BB962C8B-B14F-4D97-AF65-F5344CB8AC3E}">
        <p14:creationId xmlns:p14="http://schemas.microsoft.com/office/powerpoint/2010/main" val="5041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简单介绍下方案，主要目的是汇报目前工作进展和探讨改进意见</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2</a:t>
            </a:fld>
            <a:endParaRPr lang="zh-CN" altLang="en-US"/>
          </a:p>
        </p:txBody>
      </p:sp>
    </p:spTree>
    <p:extLst>
      <p:ext uri="{BB962C8B-B14F-4D97-AF65-F5344CB8AC3E}">
        <p14:creationId xmlns:p14="http://schemas.microsoft.com/office/powerpoint/2010/main" val="1710492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首先介绍当前流行的流量识别技术</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3</a:t>
            </a:fld>
            <a:endParaRPr lang="zh-CN" altLang="en-US"/>
          </a:p>
        </p:txBody>
      </p:sp>
    </p:spTree>
    <p:extLst>
      <p:ext uri="{BB962C8B-B14F-4D97-AF65-F5344CB8AC3E}">
        <p14:creationId xmlns:p14="http://schemas.microsoft.com/office/powerpoint/2010/main" val="212302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传统的流量识别技术是通过检测端口号，比如我们熟知的</a:t>
            </a:r>
            <a:r>
              <a:rPr lang="en-US" altLang="zh-CN" dirty="0" smtClean="0"/>
              <a:t>8000</a:t>
            </a:r>
            <a:r>
              <a:rPr lang="zh-CN" altLang="en-US" dirty="0" smtClean="0"/>
              <a:t>、</a:t>
            </a:r>
            <a:r>
              <a:rPr lang="en-US" altLang="zh-CN" dirty="0" smtClean="0"/>
              <a:t>8888</a:t>
            </a:r>
            <a:r>
              <a:rPr lang="zh-CN" altLang="en-US" dirty="0" smtClean="0"/>
              <a:t>端口对应迅雷，</a:t>
            </a:r>
            <a:r>
              <a:rPr lang="en-US" altLang="zh-CN" dirty="0" smtClean="0"/>
              <a:t>20</a:t>
            </a:r>
            <a:r>
              <a:rPr lang="zh-CN" altLang="en-US" dirty="0" smtClean="0"/>
              <a:t>、</a:t>
            </a:r>
            <a:r>
              <a:rPr lang="en-US" altLang="zh-CN" dirty="0" smtClean="0"/>
              <a:t>21</a:t>
            </a:r>
            <a:r>
              <a:rPr lang="zh-CN" altLang="en-US" dirty="0" smtClean="0"/>
              <a:t>端口对应</a:t>
            </a:r>
            <a:r>
              <a:rPr lang="en-US" altLang="zh-CN" dirty="0" smtClean="0"/>
              <a:t>FTP</a:t>
            </a:r>
            <a:r>
              <a:rPr lang="zh-CN" altLang="en-US" dirty="0" smtClean="0"/>
              <a:t>，我们只需要截获数据包，查看它的端口就可以大致猜测它属于什么应用。</a:t>
            </a:r>
            <a:endParaRPr lang="en-US" altLang="zh-CN" dirty="0" smtClean="0"/>
          </a:p>
          <a:p>
            <a:r>
              <a:rPr lang="zh-CN" altLang="en-US" dirty="0" smtClean="0"/>
              <a:t>但是这种方法现在已经不是那么好用了，大部分应用都通过使用随机端口、网络代理等技术来防御这种识别手段。</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4</a:t>
            </a:fld>
            <a:endParaRPr lang="zh-CN" altLang="en-US"/>
          </a:p>
        </p:txBody>
      </p:sp>
    </p:spTree>
    <p:extLst>
      <p:ext uri="{BB962C8B-B14F-4D97-AF65-F5344CB8AC3E}">
        <p14:creationId xmlns:p14="http://schemas.microsoft.com/office/powerpoint/2010/main" val="1916869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还有常见的办法是通过检测数据包内容，如果我们在数据包中匹配到</a:t>
            </a:r>
            <a:r>
              <a:rPr lang="en-US" altLang="zh-CN" dirty="0" smtClean="0"/>
              <a:t>GET</a:t>
            </a:r>
            <a:r>
              <a:rPr lang="en-US" altLang="zh-CN" baseline="0" dirty="0" smtClean="0"/>
              <a:t> PUT POST</a:t>
            </a:r>
            <a:r>
              <a:rPr lang="zh-CN" altLang="en-US" baseline="0" dirty="0" smtClean="0"/>
              <a:t>这些字段，我们认为它是</a:t>
            </a:r>
            <a:r>
              <a:rPr lang="en-US" altLang="zh-CN" baseline="0" dirty="0" smtClean="0"/>
              <a:t>HTTP</a:t>
            </a:r>
            <a:r>
              <a:rPr lang="zh-CN" altLang="en-US" baseline="0" dirty="0" smtClean="0"/>
              <a:t>协议，匹配到腾讯</a:t>
            </a:r>
            <a:r>
              <a:rPr lang="en-US" altLang="zh-CN" baseline="0" dirty="0" smtClean="0"/>
              <a:t>VQ</a:t>
            </a:r>
            <a:r>
              <a:rPr lang="zh-CN" altLang="en-US" baseline="0" dirty="0" smtClean="0"/>
              <a:t>，我们认为它是</a:t>
            </a:r>
            <a:r>
              <a:rPr lang="en-US" altLang="zh-CN" baseline="0" dirty="0" smtClean="0"/>
              <a:t>QQ voice</a:t>
            </a:r>
            <a:r>
              <a:rPr lang="zh-CN" altLang="en-US" baseline="0" dirty="0" smtClean="0"/>
              <a:t>。</a:t>
            </a:r>
            <a:endParaRPr lang="en-US" altLang="zh-CN" baseline="0" dirty="0" smtClean="0"/>
          </a:p>
          <a:p>
            <a:r>
              <a:rPr lang="zh-CN" altLang="en-US" baseline="0" dirty="0" smtClean="0"/>
              <a:t>这种识别方案也非常容易规避，就是通过数据加密，把数据加密后再到链路上传递，这样就算我们截获数据包没有密钥的情况下并不能知道这是属于什么应用。</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5</a:t>
            </a:fld>
            <a:endParaRPr lang="zh-CN" altLang="en-US"/>
          </a:p>
        </p:txBody>
      </p:sp>
    </p:spTree>
    <p:extLst>
      <p:ext uri="{BB962C8B-B14F-4D97-AF65-F5344CB8AC3E}">
        <p14:creationId xmlns:p14="http://schemas.microsoft.com/office/powerpoint/2010/main" val="3239706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为了识别加密流，有人提出了这样的方法，基于流特征，它是通过分析前几个包大小的分布来提取相关特征，然后聚类实现应用的区分。</a:t>
            </a:r>
            <a:endParaRPr lang="en-US" altLang="zh-CN" dirty="0" smtClean="0"/>
          </a:p>
          <a:p>
            <a:r>
              <a:rPr lang="zh-CN" altLang="en-US" dirty="0" smtClean="0"/>
              <a:t>在加密流当中，由于数据被加密，我们需要知道原始包的大小。</a:t>
            </a:r>
            <a:endParaRPr lang="en-US" altLang="zh-CN" dirty="0" smtClean="0"/>
          </a:p>
          <a:p>
            <a:r>
              <a:rPr lang="zh-CN" altLang="en-US" dirty="0" smtClean="0"/>
              <a:t>经过试验我们发现应用不同算法加密数据后得到的密文大小是有规律可循的，而在</a:t>
            </a:r>
            <a:r>
              <a:rPr lang="en-US" altLang="zh-CN" dirty="0" smtClean="0"/>
              <a:t>SSL</a:t>
            </a:r>
            <a:r>
              <a:rPr lang="zh-CN" altLang="en-US" dirty="0" smtClean="0"/>
              <a:t>握手阶段，我们可以得知这个过程用的是什么加密算法，这样我们就可以由加密数据包的大小倒推出原始包大小。</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6</a:t>
            </a:fld>
            <a:endParaRPr lang="zh-CN" altLang="en-US"/>
          </a:p>
        </p:txBody>
      </p:sp>
    </p:spTree>
    <p:extLst>
      <p:ext uri="{BB962C8B-B14F-4D97-AF65-F5344CB8AC3E}">
        <p14:creationId xmlns:p14="http://schemas.microsoft.com/office/powerpoint/2010/main" val="1547433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有了原始包大小，我们做以下变换。</a:t>
            </a:r>
            <a:endParaRPr lang="en-US" altLang="zh-CN" dirty="0" smtClean="0"/>
          </a:p>
          <a:p>
            <a:r>
              <a:rPr lang="zh-CN" altLang="en-US" dirty="0" smtClean="0"/>
              <a:t>首先，建立一个向量，</a:t>
            </a:r>
            <a:r>
              <a:rPr lang="en-US" altLang="zh-CN" dirty="0" err="1" smtClean="0"/>
              <a:t>Vj</a:t>
            </a:r>
            <a:r>
              <a:rPr lang="zh-CN" altLang="en-US" dirty="0" smtClean="0"/>
              <a:t>代表第</a:t>
            </a:r>
            <a:r>
              <a:rPr lang="en-US" altLang="zh-CN" dirty="0" smtClean="0"/>
              <a:t>j</a:t>
            </a:r>
            <a:r>
              <a:rPr lang="zh-CN" altLang="en-US" dirty="0" smtClean="0"/>
              <a:t>条流的前</a:t>
            </a:r>
            <a:r>
              <a:rPr lang="en-US" altLang="zh-CN" dirty="0" smtClean="0"/>
              <a:t>n</a:t>
            </a:r>
            <a:r>
              <a:rPr lang="zh-CN" altLang="en-US" dirty="0" smtClean="0"/>
              <a:t>个数据包的大小。</a:t>
            </a:r>
            <a:endParaRPr lang="en-US" altLang="zh-CN" dirty="0" smtClean="0"/>
          </a:p>
          <a:p>
            <a:r>
              <a:rPr lang="zh-CN" altLang="en-US" dirty="0" smtClean="0"/>
              <a:t>训练集有几条流就有几个这样的向量，向量间的距离我们用欧式距离表示，对这些向量做聚类，得到不同应用的向量集合，训练结束。</a:t>
            </a:r>
            <a:endParaRPr lang="en-US" altLang="zh-CN" dirty="0" smtClean="0"/>
          </a:p>
          <a:p>
            <a:r>
              <a:rPr lang="zh-CN" altLang="en-US" dirty="0" smtClean="0"/>
              <a:t>当来了一条新流，我们同样得到前几个包大小构造向量，同样做聚类，离哪个应用的聚类中心最近，那么就判定这条流属于哪个应用。</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7</a:t>
            </a:fld>
            <a:endParaRPr lang="zh-CN" altLang="en-US"/>
          </a:p>
        </p:txBody>
      </p:sp>
    </p:spTree>
    <p:extLst>
      <p:ext uri="{BB962C8B-B14F-4D97-AF65-F5344CB8AC3E}">
        <p14:creationId xmlns:p14="http://schemas.microsoft.com/office/powerpoint/2010/main" val="1547433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基于马尔科夫链的流量识别技术是一种比较新的识别加密流的办法</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8</a:t>
            </a:fld>
            <a:endParaRPr lang="zh-CN" altLang="en-US"/>
          </a:p>
        </p:txBody>
      </p:sp>
    </p:spTree>
    <p:extLst>
      <p:ext uri="{BB962C8B-B14F-4D97-AF65-F5344CB8AC3E}">
        <p14:creationId xmlns:p14="http://schemas.microsoft.com/office/powerpoint/2010/main" val="1047270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这种方法可行是因为不同应用在使用</a:t>
            </a:r>
            <a:r>
              <a:rPr lang="en-US" altLang="zh-CN" dirty="0" smtClean="0"/>
              <a:t>SSL</a:t>
            </a:r>
            <a:r>
              <a:rPr lang="zh-CN" altLang="en-US" dirty="0" smtClean="0"/>
              <a:t>协议加密通讯流量的时候会遗留各自的指纹，比如说印象笔记，它在</a:t>
            </a:r>
            <a:r>
              <a:rPr lang="en-US" altLang="zh-CN" dirty="0" smtClean="0"/>
              <a:t>B</a:t>
            </a:r>
            <a:r>
              <a:rPr lang="zh-CN" altLang="en-US" dirty="0" smtClean="0"/>
              <a:t>包后面以</a:t>
            </a:r>
            <a:r>
              <a:rPr lang="en-US" altLang="zh-CN" dirty="0" smtClean="0"/>
              <a:t>50%</a:t>
            </a:r>
            <a:r>
              <a:rPr lang="zh-CN" altLang="en-US" dirty="0" smtClean="0"/>
              <a:t>的概率跟着</a:t>
            </a:r>
            <a:r>
              <a:rPr lang="en-US" altLang="zh-CN" dirty="0" smtClean="0"/>
              <a:t>A</a:t>
            </a:r>
            <a:r>
              <a:rPr lang="zh-CN" altLang="en-US" dirty="0" smtClean="0"/>
              <a:t>包，</a:t>
            </a:r>
            <a:r>
              <a:rPr lang="en-US" altLang="zh-CN" dirty="0" smtClean="0"/>
              <a:t>25%</a:t>
            </a:r>
            <a:r>
              <a:rPr lang="zh-CN" altLang="en-US" dirty="0" smtClean="0"/>
              <a:t>的概率跟</a:t>
            </a:r>
            <a:r>
              <a:rPr lang="en-US" altLang="zh-CN" dirty="0" smtClean="0"/>
              <a:t>C</a:t>
            </a:r>
            <a:r>
              <a:rPr lang="zh-CN" altLang="en-US" dirty="0" smtClean="0"/>
              <a:t>包，</a:t>
            </a:r>
            <a:r>
              <a:rPr lang="en-US" altLang="zh-CN" dirty="0" smtClean="0"/>
              <a:t>25%</a:t>
            </a:r>
            <a:r>
              <a:rPr lang="zh-CN" altLang="en-US" dirty="0" smtClean="0"/>
              <a:t>的概率跟其他包；而支部包在</a:t>
            </a:r>
            <a:r>
              <a:rPr lang="en-US" altLang="zh-CN" dirty="0" smtClean="0"/>
              <a:t>B</a:t>
            </a:r>
            <a:r>
              <a:rPr lang="zh-CN" altLang="en-US" dirty="0" smtClean="0"/>
              <a:t>包之后以</a:t>
            </a:r>
            <a:r>
              <a:rPr lang="en-US" altLang="zh-CN" dirty="0" smtClean="0"/>
              <a:t>90%</a:t>
            </a:r>
            <a:r>
              <a:rPr lang="zh-CN" altLang="en-US" dirty="0" smtClean="0"/>
              <a:t>的概率跟</a:t>
            </a:r>
            <a:r>
              <a:rPr lang="en-US" altLang="zh-CN" dirty="0" smtClean="0"/>
              <a:t>A</a:t>
            </a:r>
            <a:r>
              <a:rPr lang="zh-CN" altLang="en-US" dirty="0" smtClean="0"/>
              <a:t>包，</a:t>
            </a:r>
            <a:r>
              <a:rPr lang="en-US" altLang="zh-CN" dirty="0" smtClean="0"/>
              <a:t>5%</a:t>
            </a:r>
            <a:r>
              <a:rPr lang="zh-CN" altLang="en-US" dirty="0" smtClean="0"/>
              <a:t>的概率跟</a:t>
            </a:r>
            <a:r>
              <a:rPr lang="en-US" altLang="zh-CN" dirty="0" smtClean="0"/>
              <a:t>C</a:t>
            </a:r>
            <a:r>
              <a:rPr lang="zh-CN" altLang="en-US" dirty="0" smtClean="0"/>
              <a:t>包或其他包，这种状态之间概率转移的特性可以用马尔科夫模型来描述。整体思想是对每个应用建立马尔科夫模型，然后拿未知的流去匹配已经建立的模型，哪个匹配度高我们就认为它属于哪个应用。</a:t>
            </a:r>
            <a:endParaRPr lang="en-US" altLang="zh-CN" dirty="0" smtClean="0"/>
          </a:p>
        </p:txBody>
      </p:sp>
      <p:sp>
        <p:nvSpPr>
          <p:cNvPr id="4" name="灯片编号占位符 3"/>
          <p:cNvSpPr>
            <a:spLocks noGrp="1"/>
          </p:cNvSpPr>
          <p:nvPr>
            <p:ph type="sldNum" sz="quarter" idx="10"/>
          </p:nvPr>
        </p:nvSpPr>
        <p:spPr/>
        <p:txBody>
          <a:bodyPr/>
          <a:lstStyle/>
          <a:p>
            <a:fld id="{58E13E4F-FB06-4C71-B62B-7F4399832489}" type="slidenum">
              <a:rPr lang="zh-CN" altLang="en-US" smtClean="0"/>
              <a:t>9</a:t>
            </a:fld>
            <a:endParaRPr lang="zh-CN" altLang="en-US"/>
          </a:p>
        </p:txBody>
      </p:sp>
    </p:spTree>
    <p:extLst>
      <p:ext uri="{BB962C8B-B14F-4D97-AF65-F5344CB8AC3E}">
        <p14:creationId xmlns:p14="http://schemas.microsoft.com/office/powerpoint/2010/main" val="583298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0" y="6445250"/>
            <a:ext cx="9144000" cy="419100"/>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1" name="矩形 10"/>
          <p:cNvSpPr/>
          <p:nvPr userDrawn="1"/>
        </p:nvSpPr>
        <p:spPr>
          <a:xfrm>
            <a:off x="0" y="6445250"/>
            <a:ext cx="796529" cy="419100"/>
          </a:xfrm>
          <a:prstGeom prst="rect">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任意多边形 13"/>
          <p:cNvSpPr/>
          <p:nvPr userDrawn="1"/>
        </p:nvSpPr>
        <p:spPr>
          <a:xfrm>
            <a:off x="0" y="-4746"/>
            <a:ext cx="9144000" cy="2827321"/>
          </a:xfrm>
          <a:custGeom>
            <a:avLst/>
            <a:gdLst>
              <a:gd name="connsiteX0" fmla="*/ 0 w 9144000"/>
              <a:gd name="connsiteY0" fmla="*/ 0 h 2827321"/>
              <a:gd name="connsiteX1" fmla="*/ 9144000 w 9144000"/>
              <a:gd name="connsiteY1" fmla="*/ 0 h 2827321"/>
              <a:gd name="connsiteX2" fmla="*/ 9144000 w 9144000"/>
              <a:gd name="connsiteY2" fmla="*/ 2827321 h 2827321"/>
              <a:gd name="connsiteX3" fmla="*/ 3784788 w 9144000"/>
              <a:gd name="connsiteY3" fmla="*/ 2827321 h 2827321"/>
              <a:gd name="connsiteX4" fmla="*/ 3765124 w 9144000"/>
              <a:gd name="connsiteY4" fmla="*/ 2632222 h 2827321"/>
              <a:gd name="connsiteX5" fmla="*/ 2620941 w 9144000"/>
              <a:gd name="connsiteY5" fmla="*/ 1699560 h 2827321"/>
              <a:gd name="connsiteX6" fmla="*/ 1476759 w 9144000"/>
              <a:gd name="connsiteY6" fmla="*/ 2632222 h 2827321"/>
              <a:gd name="connsiteX7" fmla="*/ 1457094 w 9144000"/>
              <a:gd name="connsiteY7" fmla="*/ 2827321 h 2827321"/>
              <a:gd name="connsiteX8" fmla="*/ 0 w 9144000"/>
              <a:gd name="connsiteY8" fmla="*/ 2827321 h 282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2827321">
                <a:moveTo>
                  <a:pt x="0" y="0"/>
                </a:moveTo>
                <a:lnTo>
                  <a:pt x="9144000" y="0"/>
                </a:lnTo>
                <a:lnTo>
                  <a:pt x="9144000" y="2827321"/>
                </a:lnTo>
                <a:lnTo>
                  <a:pt x="3784788" y="2827321"/>
                </a:lnTo>
                <a:lnTo>
                  <a:pt x="3765124" y="2632222"/>
                </a:lnTo>
                <a:cubicBezTo>
                  <a:pt x="3656220" y="2099953"/>
                  <a:pt x="3185333" y="1699560"/>
                  <a:pt x="2620941" y="1699560"/>
                </a:cubicBezTo>
                <a:cubicBezTo>
                  <a:pt x="2056549" y="1699560"/>
                  <a:pt x="1585662" y="2099953"/>
                  <a:pt x="1476759" y="2632222"/>
                </a:cubicBezTo>
                <a:lnTo>
                  <a:pt x="1457094" y="2827321"/>
                </a:lnTo>
                <a:lnTo>
                  <a:pt x="0" y="2827321"/>
                </a:lnTo>
                <a:close/>
              </a:path>
            </a:pathLst>
          </a:cu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fontAlgn="auto">
              <a:spcBef>
                <a:spcPts val="0"/>
              </a:spcBef>
              <a:spcAft>
                <a:spcPts val="0"/>
              </a:spcAft>
              <a:defRPr/>
            </a:pPr>
            <a:endParaRPr lang="zh-CN" altLang="en-US" dirty="0"/>
          </a:p>
        </p:txBody>
      </p:sp>
      <p:sp>
        <p:nvSpPr>
          <p:cNvPr id="13" name="椭圆 12"/>
          <p:cNvSpPr/>
          <p:nvPr userDrawn="1"/>
        </p:nvSpPr>
        <p:spPr>
          <a:xfrm>
            <a:off x="1778260" y="2069292"/>
            <a:ext cx="1688580" cy="1688580"/>
          </a:xfrm>
          <a:prstGeom prst="ellipse">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03326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ppt_w</p:attrName>
                                        </p:attrNameLst>
                                      </p:cBhvr>
                                      <p:tavLst>
                                        <p:tav tm="0" fmla="#ppt_w*sin(2.5*pi*$)">
                                          <p:val>
                                            <p:fltVal val="0"/>
                                          </p:val>
                                        </p:tav>
                                        <p:tav tm="100000">
                                          <p:val>
                                            <p:fltVal val="1"/>
                                          </p:val>
                                        </p:tav>
                                      </p:tavLst>
                                    </p:anim>
                                    <p:anim calcmode="lin" valueType="num">
                                      <p:cBhvr>
                                        <p:cTn id="9" dur="75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extLst mod="1">
    <p:ext uri="{DCECCB84-F9BA-43D5-87BE-67443E8EF086}">
      <p15:sldGuideLst xmlns:p15="http://schemas.microsoft.com/office/powerpoint/2012/main">
        <p15:guide id="1" orient="horz" pos="2160">
          <p15:clr>
            <a:srgbClr val="FBAE40"/>
          </p15:clr>
        </p15:guide>
        <p15:guide id="2" pos="496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3747697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156323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lvl1pPr>
              <a:defRPr>
                <a:solidFill>
                  <a:schemeClr val="accent1"/>
                </a:solidFill>
              </a:defRPr>
            </a:lvl1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747806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6" y="2108199"/>
            <a:ext cx="5995988" cy="1235075"/>
          </a:xfrm>
        </p:spPr>
        <p:txBody>
          <a:bodyPr anchor="b">
            <a:normAutofit/>
          </a:bodyPr>
          <a:lstStyle>
            <a:lvl1pPr algn="ctr">
              <a:defRPr sz="36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69" y="3400425"/>
            <a:ext cx="3067663" cy="357478"/>
          </a:xfrm>
          <a:prstGeom prst="roundRect">
            <a:avLst>
              <a:gd name="adj" fmla="val 50000"/>
            </a:avLst>
          </a:prstGeom>
          <a:solidFill>
            <a:schemeClr val="tx2">
              <a:lumMod val="40000"/>
              <a:lumOff val="6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096194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0"/>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499" y="1244600"/>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810985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824576"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4823884"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901229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837286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6" name="矩形 5"/>
          <p:cNvSpPr/>
          <p:nvPr/>
        </p:nvSpPr>
        <p:spPr>
          <a:xfrm>
            <a:off x="0" y="0"/>
            <a:ext cx="9144000" cy="6858000"/>
          </a:xfrm>
          <a:prstGeom prst="rect">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108751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533402"/>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28"/>
            <a:ext cx="462915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2" y="2133602"/>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067501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339376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a:xfrm>
            <a:off x="0" y="0"/>
            <a:ext cx="9144000" cy="6858000"/>
          </a:xfrm>
          <a:prstGeom prst="rect">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1" name="矩形 10"/>
          <p:cNvSpPr/>
          <p:nvPr/>
        </p:nvSpPr>
        <p:spPr>
          <a:xfrm>
            <a:off x="0" y="6445250"/>
            <a:ext cx="9144000" cy="419100"/>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2" name="矩形 11"/>
          <p:cNvSpPr/>
          <p:nvPr/>
        </p:nvSpPr>
        <p:spPr>
          <a:xfrm>
            <a:off x="0" y="6445250"/>
            <a:ext cx="796529" cy="419100"/>
          </a:xfrm>
          <a:prstGeom prst="rect">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KSO_FD"/>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2015/10/8</a:t>
            </a:fld>
            <a:endParaRPr lang="zh-CN" altLang="en-US"/>
          </a:p>
        </p:txBody>
      </p:sp>
      <p:sp>
        <p:nvSpPr>
          <p:cNvPr id="5" name="KSO_FT"/>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2" name="KSO_BT1"/>
          <p:cNvSpPr>
            <a:spLocks noGrp="1"/>
          </p:cNvSpPr>
          <p:nvPr>
            <p:ph type="title"/>
          </p:nvPr>
        </p:nvSpPr>
        <p:spPr>
          <a:xfrm>
            <a:off x="425977" y="339794"/>
            <a:ext cx="8292045" cy="653552"/>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419098" y="1162050"/>
            <a:ext cx="8292045" cy="51943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Tree>
    <p:extLst>
      <p:ext uri="{BB962C8B-B14F-4D97-AF65-F5344CB8AC3E}">
        <p14:creationId xmlns:p14="http://schemas.microsoft.com/office/powerpoint/2010/main" val="2003661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xStyles>
    <p:titleStyle>
      <a:lvl1pPr algn="l" defTabSz="9144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57188" indent="-357188" algn="just" defTabSz="914400" rtl="0" eaLnBrk="1" latinLnBrk="0" hangingPunct="1">
        <a:lnSpc>
          <a:spcPct val="110000"/>
        </a:lnSpc>
        <a:spcBef>
          <a:spcPts val="600"/>
        </a:spcBef>
        <a:spcAft>
          <a:spcPts val="0"/>
        </a:spcAft>
        <a:buClr>
          <a:schemeClr val="accent1"/>
        </a:buClr>
        <a:buSzPct val="80000"/>
        <a:buFont typeface="Wingdings" panose="05000000000000000000" pitchFamily="2" charset="2"/>
        <a:buChar char="l"/>
        <a:defRPr lang="zh-CN" altLang="en-US" sz="2400" b="1" kern="1200" baseline="0" dirty="0" smtClean="0">
          <a:solidFill>
            <a:schemeClr val="accent1"/>
          </a:solidFill>
          <a:latin typeface="+mn-ea"/>
          <a:ea typeface="+mn-ea"/>
          <a:cs typeface="+mn-cs"/>
        </a:defRPr>
      </a:lvl1pPr>
      <a:lvl2pPr marL="357188" indent="-357188"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0.emf"/><Relationship Id="rId4" Type="http://schemas.openxmlformats.org/officeDocument/2006/relationships/package" Target="../embeddings/Microsoft_Visio___1.vsdx"/></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14.wmf"/><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13.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Visio___3.vsdx"/><Relationship Id="rId5" Type="http://schemas.openxmlformats.org/officeDocument/2006/relationships/image" Target="../media/image15.emf"/><Relationship Id="rId10" Type="http://schemas.openxmlformats.org/officeDocument/2006/relationships/image" Target="../media/image18.png"/><Relationship Id="rId4" Type="http://schemas.openxmlformats.org/officeDocument/2006/relationships/package" Target="../embeddings/Microsoft_Visio___2.vsdx"/><Relationship Id="rId9" Type="http://schemas.openxmlformats.org/officeDocument/2006/relationships/image" Target="../media/image1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18.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4345940"/>
            <a:ext cx="8640960" cy="584775"/>
          </a:xfrm>
          <a:prstGeom prst="rect">
            <a:avLst/>
          </a:prstGeom>
          <a:noFill/>
        </p:spPr>
        <p:txBody>
          <a:bodyPr wrap="square" rtlCol="0">
            <a:spAutoFit/>
          </a:bodyPr>
          <a:lstStyle/>
          <a:p>
            <a:pPr algn="ctr">
              <a:defRPr/>
            </a:pPr>
            <a:r>
              <a:rPr lang="zh-CN" altLang="en-US" sz="3200" kern="0" dirty="0">
                <a:solidFill>
                  <a:srgbClr val="4D4D4D"/>
                </a:solidFill>
                <a:latin typeface="微软雅黑" panose="020B0503020204020204" pitchFamily="34" charset="-122"/>
                <a:ea typeface="微软雅黑" panose="020B0503020204020204" pitchFamily="34" charset="-122"/>
                <a:cs typeface="Arial" pitchFamily="34" charset="0"/>
              </a:rPr>
              <a:t>基于马尔科夫链的加密流识别技术</a:t>
            </a:r>
            <a:endParaRPr lang="zh-CN" altLang="en-US" sz="3200" kern="0" dirty="0">
              <a:solidFill>
                <a:srgbClr val="4D4D4D"/>
              </a:solidFill>
              <a:latin typeface="微软雅黑" panose="020B0503020204020204" pitchFamily="34" charset="-122"/>
              <a:ea typeface="微软雅黑" panose="020B0503020204020204" pitchFamily="34" charset="-122"/>
              <a:cs typeface="Arial" pitchFamily="34" charset="0"/>
            </a:endParaRPr>
          </a:p>
        </p:txBody>
      </p:sp>
      <p:grpSp>
        <p:nvGrpSpPr>
          <p:cNvPr id="10" name="Group 58"/>
          <p:cNvGrpSpPr/>
          <p:nvPr/>
        </p:nvGrpSpPr>
        <p:grpSpPr>
          <a:xfrm>
            <a:off x="2222630" y="2564904"/>
            <a:ext cx="792088" cy="648072"/>
            <a:chOff x="2563427" y="3717902"/>
            <a:chExt cx="439257" cy="324452"/>
          </a:xfrm>
          <a:solidFill>
            <a:schemeClr val="bg1"/>
          </a:solidFill>
        </p:grpSpPr>
        <p:sp>
          <p:nvSpPr>
            <p:cNvPr id="11" name="Freeform 92"/>
            <p:cNvSpPr>
              <a:spLocks/>
            </p:cNvSpPr>
            <p:nvPr/>
          </p:nvSpPr>
          <p:spPr bwMode="auto">
            <a:xfrm>
              <a:off x="2720660" y="3942523"/>
              <a:ext cx="127286" cy="99831"/>
            </a:xfrm>
            <a:custGeom>
              <a:avLst/>
              <a:gdLst>
                <a:gd name="T0" fmla="*/ 37 w 38"/>
                <a:gd name="T1" fmla="*/ 10 h 30"/>
                <a:gd name="T2" fmla="*/ 1 w 38"/>
                <a:gd name="T3" fmla="*/ 11 h 30"/>
                <a:gd name="T4" fmla="*/ 1 w 38"/>
                <a:gd name="T5" fmla="*/ 13 h 30"/>
                <a:gd name="T6" fmla="*/ 19 w 38"/>
                <a:gd name="T7" fmla="*/ 30 h 30"/>
                <a:gd name="T8" fmla="*/ 36 w 38"/>
                <a:gd name="T9" fmla="*/ 13 h 30"/>
                <a:gd name="T10" fmla="*/ 37 w 38"/>
                <a:gd name="T11" fmla="*/ 10 h 30"/>
              </a:gdLst>
              <a:ahLst/>
              <a:cxnLst>
                <a:cxn ang="0">
                  <a:pos x="T0" y="T1"/>
                </a:cxn>
                <a:cxn ang="0">
                  <a:pos x="T2" y="T3"/>
                </a:cxn>
                <a:cxn ang="0">
                  <a:pos x="T4" y="T5"/>
                </a:cxn>
                <a:cxn ang="0">
                  <a:pos x="T6" y="T7"/>
                </a:cxn>
                <a:cxn ang="0">
                  <a:pos x="T8" y="T9"/>
                </a:cxn>
                <a:cxn ang="0">
                  <a:pos x="T10" y="T11"/>
                </a:cxn>
              </a:cxnLst>
              <a:rect l="0" t="0" r="r" b="b"/>
              <a:pathLst>
                <a:path w="38" h="30">
                  <a:moveTo>
                    <a:pt x="37" y="10"/>
                  </a:moveTo>
                  <a:cubicBezTo>
                    <a:pt x="26" y="1"/>
                    <a:pt x="12" y="0"/>
                    <a:pt x="1" y="11"/>
                  </a:cubicBezTo>
                  <a:cubicBezTo>
                    <a:pt x="1" y="11"/>
                    <a:pt x="0" y="12"/>
                    <a:pt x="1" y="13"/>
                  </a:cubicBezTo>
                  <a:cubicBezTo>
                    <a:pt x="19" y="30"/>
                    <a:pt x="19" y="30"/>
                    <a:pt x="19" y="30"/>
                  </a:cubicBezTo>
                  <a:cubicBezTo>
                    <a:pt x="36" y="13"/>
                    <a:pt x="36" y="13"/>
                    <a:pt x="36" y="13"/>
                  </a:cubicBezTo>
                  <a:cubicBezTo>
                    <a:pt x="38" y="11"/>
                    <a:pt x="37" y="11"/>
                    <a:pt x="3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3"/>
            <p:cNvSpPr>
              <a:spLocks/>
            </p:cNvSpPr>
            <p:nvPr/>
          </p:nvSpPr>
          <p:spPr bwMode="auto">
            <a:xfrm>
              <a:off x="2638300" y="3830213"/>
              <a:ext cx="292007" cy="129781"/>
            </a:xfrm>
            <a:custGeom>
              <a:avLst/>
              <a:gdLst>
                <a:gd name="T0" fmla="*/ 87 w 88"/>
                <a:gd name="T1" fmla="*/ 23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8 w 88"/>
                <a:gd name="T15" fmla="*/ 26 h 39"/>
                <a:gd name="T16" fmla="*/ 88 w 88"/>
                <a:gd name="T17" fmla="*/ 26 h 39"/>
                <a:gd name="T18" fmla="*/ 88 w 88"/>
                <a:gd name="T19" fmla="*/ 24 h 39"/>
                <a:gd name="T20" fmla="*/ 87 w 88"/>
                <a:gd name="T21"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39">
                  <a:moveTo>
                    <a:pt x="87" y="23"/>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4" y="39"/>
                    <a:pt x="75" y="39"/>
                    <a:pt x="75" y="38"/>
                  </a:cubicBezTo>
                  <a:cubicBezTo>
                    <a:pt x="88" y="26"/>
                    <a:pt x="88" y="26"/>
                    <a:pt x="88" y="26"/>
                  </a:cubicBezTo>
                  <a:cubicBezTo>
                    <a:pt x="88" y="26"/>
                    <a:pt x="88" y="26"/>
                    <a:pt x="88" y="26"/>
                  </a:cubicBezTo>
                  <a:cubicBezTo>
                    <a:pt x="88" y="25"/>
                    <a:pt x="88" y="24"/>
                    <a:pt x="88" y="24"/>
                  </a:cubicBezTo>
                  <a:lnTo>
                    <a:pt x="8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4"/>
            <p:cNvSpPr>
              <a:spLocks/>
            </p:cNvSpPr>
            <p:nvPr/>
          </p:nvSpPr>
          <p:spPr bwMode="auto">
            <a:xfrm>
              <a:off x="2563427" y="3717902"/>
              <a:ext cx="439257" cy="169713"/>
            </a:xfrm>
            <a:custGeom>
              <a:avLst/>
              <a:gdLst>
                <a:gd name="T0" fmla="*/ 131 w 132"/>
                <a:gd name="T1" fmla="*/ 36 h 51"/>
                <a:gd name="T2" fmla="*/ 131 w 132"/>
                <a:gd name="T3" fmla="*/ 36 h 51"/>
                <a:gd name="T4" fmla="*/ 1 w 132"/>
                <a:gd name="T5" fmla="*/ 36 h 51"/>
                <a:gd name="T6" fmla="*/ 1 w 132"/>
                <a:gd name="T7" fmla="*/ 38 h 51"/>
                <a:gd name="T8" fmla="*/ 14 w 132"/>
                <a:gd name="T9" fmla="*/ 51 h 51"/>
                <a:gd name="T10" fmla="*/ 16 w 132"/>
                <a:gd name="T11" fmla="*/ 51 h 51"/>
                <a:gd name="T12" fmla="*/ 116 w 132"/>
                <a:gd name="T13" fmla="*/ 51 h 51"/>
                <a:gd name="T14" fmla="*/ 118 w 132"/>
                <a:gd name="T15" fmla="*/ 51 h 51"/>
                <a:gd name="T16" fmla="*/ 131 w 132"/>
                <a:gd name="T17" fmla="*/ 38 h 51"/>
                <a:gd name="T18" fmla="*/ 131 w 132"/>
                <a:gd name="T19" fmla="*/ 38 h 51"/>
                <a:gd name="T20" fmla="*/ 131 w 132"/>
                <a:gd name="T21"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1">
                  <a:moveTo>
                    <a:pt x="131" y="36"/>
                  </a:moveTo>
                  <a:cubicBezTo>
                    <a:pt x="131" y="36"/>
                    <a:pt x="131" y="36"/>
                    <a:pt x="131" y="36"/>
                  </a:cubicBezTo>
                  <a:cubicBezTo>
                    <a:pt x="95" y="0"/>
                    <a:pt x="37" y="0"/>
                    <a:pt x="1" y="36"/>
                  </a:cubicBezTo>
                  <a:cubicBezTo>
                    <a:pt x="0" y="37"/>
                    <a:pt x="0" y="37"/>
                    <a:pt x="1" y="38"/>
                  </a:cubicBezTo>
                  <a:cubicBezTo>
                    <a:pt x="14" y="51"/>
                    <a:pt x="14" y="51"/>
                    <a:pt x="14" y="51"/>
                  </a:cubicBezTo>
                  <a:cubicBezTo>
                    <a:pt x="14" y="51"/>
                    <a:pt x="15" y="51"/>
                    <a:pt x="16" y="51"/>
                  </a:cubicBezTo>
                  <a:cubicBezTo>
                    <a:pt x="43" y="23"/>
                    <a:pt x="89" y="23"/>
                    <a:pt x="116" y="51"/>
                  </a:cubicBezTo>
                  <a:cubicBezTo>
                    <a:pt x="117" y="51"/>
                    <a:pt x="118" y="51"/>
                    <a:pt x="118" y="51"/>
                  </a:cubicBezTo>
                  <a:cubicBezTo>
                    <a:pt x="131" y="38"/>
                    <a:pt x="131" y="38"/>
                    <a:pt x="131" y="38"/>
                  </a:cubicBezTo>
                  <a:cubicBezTo>
                    <a:pt x="131" y="38"/>
                    <a:pt x="131" y="38"/>
                    <a:pt x="131" y="38"/>
                  </a:cubicBezTo>
                  <a:cubicBezTo>
                    <a:pt x="132" y="37"/>
                    <a:pt x="132" y="36"/>
                    <a:pt x="131"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文本框 1"/>
          <p:cNvSpPr txBox="1"/>
          <p:nvPr/>
        </p:nvSpPr>
        <p:spPr>
          <a:xfrm>
            <a:off x="3923298" y="5119678"/>
            <a:ext cx="1441420"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汇报人：魏明伟</a:t>
            </a:r>
          </a:p>
        </p:txBody>
      </p:sp>
    </p:spTree>
    <p:extLst>
      <p:ext uri="{BB962C8B-B14F-4D97-AF65-F5344CB8AC3E}">
        <p14:creationId xmlns:p14="http://schemas.microsoft.com/office/powerpoint/2010/main" val="2206082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基于马尔科夫链的流量识别技术</a:t>
            </a:r>
            <a:endParaRPr lang="zh-CN" altLang="zh-CN" dirty="0" smtClean="0"/>
          </a:p>
        </p:txBody>
      </p:sp>
      <p:pic>
        <p:nvPicPr>
          <p:cNvPr id="26" name="图片 25"/>
          <p:cNvPicPr>
            <a:picLocks noChangeAspect="1"/>
          </p:cNvPicPr>
          <p:nvPr/>
        </p:nvPicPr>
        <p:blipFill>
          <a:blip r:embed="rId3"/>
          <a:stretch>
            <a:fillRect/>
          </a:stretch>
        </p:blipFill>
        <p:spPr>
          <a:xfrm>
            <a:off x="1119401" y="1730986"/>
            <a:ext cx="6557503" cy="4074278"/>
          </a:xfrm>
          <a:prstGeom prst="rect">
            <a:avLst/>
          </a:prstGeom>
        </p:spPr>
      </p:pic>
      <p:sp>
        <p:nvSpPr>
          <p:cNvPr id="27" name="文本框 26"/>
          <p:cNvSpPr txBox="1"/>
          <p:nvPr/>
        </p:nvSpPr>
        <p:spPr>
          <a:xfrm>
            <a:off x="1128033" y="1268760"/>
            <a:ext cx="7072313" cy="351583"/>
          </a:xfrm>
          <a:prstGeom prst="rect">
            <a:avLst/>
          </a:prstGeom>
          <a:noFill/>
        </p:spPr>
        <p:txBody>
          <a:bodyPr lIns="0" tIns="0" rIns="0" bIns="0"/>
          <a:lstStyle/>
          <a:p>
            <a:pPr marL="285750" indent="-285750" algn="just">
              <a:lnSpc>
                <a:spcPct val="130000"/>
              </a:lnSpc>
              <a:buFont typeface="Arial" panose="020B0604020202020204" pitchFamily="34" charset="0"/>
              <a:buChar char="•"/>
              <a:defRPr/>
            </a:pPr>
            <a:r>
              <a:rPr lang="en-US" altLang="zh-CN" sz="1600" dirty="0" smtClean="0">
                <a:latin typeface="+mn-ea"/>
              </a:rPr>
              <a:t>SSL</a:t>
            </a:r>
            <a:r>
              <a:rPr lang="zh-CN" altLang="en-US" sz="1600" dirty="0" smtClean="0">
                <a:latin typeface="+mn-ea"/>
              </a:rPr>
              <a:t>协议消息类型</a:t>
            </a:r>
            <a:endParaRPr lang="zh-CN" altLang="en-US" sz="1600" dirty="0">
              <a:latin typeface="+mn-ea"/>
            </a:endParaRPr>
          </a:p>
        </p:txBody>
      </p:sp>
      <p:sp>
        <p:nvSpPr>
          <p:cNvPr id="28" name="文本框 27"/>
          <p:cNvSpPr txBox="1"/>
          <p:nvPr/>
        </p:nvSpPr>
        <p:spPr>
          <a:xfrm>
            <a:off x="1403648" y="4293096"/>
            <a:ext cx="2664296" cy="1077218"/>
          </a:xfrm>
          <a:prstGeom prst="rect">
            <a:avLst/>
          </a:prstGeom>
          <a:noFill/>
        </p:spPr>
        <p:txBody>
          <a:bodyPr wrap="square" rtlCol="0">
            <a:spAutoFit/>
          </a:bodyPr>
          <a:lstStyle/>
          <a:p>
            <a:endParaRPr lang="en-US" altLang="zh-CN" sz="1600" dirty="0" smtClean="0">
              <a:latin typeface="+mn-ea"/>
            </a:endParaRPr>
          </a:p>
          <a:p>
            <a:r>
              <a:rPr lang="en-US" altLang="zh-CN" sz="1600" dirty="0">
                <a:latin typeface="+mn-ea"/>
              </a:rPr>
              <a:t>23</a:t>
            </a:r>
            <a:r>
              <a:rPr lang="zh-CN" altLang="en-US" sz="1600" dirty="0">
                <a:latin typeface="+mn-ea"/>
              </a:rPr>
              <a:t>：</a:t>
            </a:r>
            <a:r>
              <a:rPr lang="en-US" altLang="zh-CN" sz="1600" dirty="0">
                <a:latin typeface="+mn-ea"/>
              </a:rPr>
              <a:t>	</a:t>
            </a:r>
            <a:r>
              <a:rPr lang="zh-CN" altLang="en-US" sz="1600" dirty="0">
                <a:latin typeface="+mn-ea"/>
              </a:rPr>
              <a:t>表示数据</a:t>
            </a:r>
          </a:p>
          <a:p>
            <a:r>
              <a:rPr lang="en-US" altLang="zh-CN" sz="1600" dirty="0" smtClean="0">
                <a:latin typeface="+mn-ea"/>
              </a:rPr>
              <a:t>22:13</a:t>
            </a:r>
            <a:r>
              <a:rPr lang="en-US" altLang="zh-CN" sz="1600" dirty="0">
                <a:latin typeface="+mn-ea"/>
              </a:rPr>
              <a:t>	</a:t>
            </a:r>
            <a:r>
              <a:rPr lang="zh-CN" altLang="en-US" sz="1600" dirty="0">
                <a:latin typeface="+mn-ea"/>
              </a:rPr>
              <a:t>表示握手过程</a:t>
            </a:r>
            <a:r>
              <a:rPr lang="zh-CN" altLang="en-US" sz="1600" dirty="0" smtClean="0">
                <a:latin typeface="+mn-ea"/>
              </a:rPr>
              <a:t>中</a:t>
            </a:r>
            <a:endParaRPr lang="en-US" altLang="zh-CN" sz="1600" dirty="0" smtClean="0">
              <a:latin typeface="+mn-ea"/>
            </a:endParaRPr>
          </a:p>
          <a:p>
            <a:r>
              <a:rPr lang="en-US" altLang="zh-CN" sz="1600" dirty="0">
                <a:latin typeface="+mn-ea"/>
              </a:rPr>
              <a:t>	</a:t>
            </a:r>
            <a:r>
              <a:rPr lang="zh-CN" altLang="en-US" sz="1600" dirty="0" smtClean="0">
                <a:latin typeface="+mn-ea"/>
              </a:rPr>
              <a:t>的</a:t>
            </a:r>
            <a:r>
              <a:rPr lang="zh-CN" altLang="en-US" sz="1600" dirty="0">
                <a:latin typeface="+mn-ea"/>
              </a:rPr>
              <a:t>证书请求</a:t>
            </a:r>
            <a:r>
              <a:rPr lang="zh-CN" altLang="en-US" sz="1600" dirty="0" smtClean="0">
                <a:latin typeface="+mn-ea"/>
              </a:rPr>
              <a:t>消息</a:t>
            </a:r>
            <a:endParaRPr lang="en-US" altLang="zh-CN" sz="1600" dirty="0">
              <a:latin typeface="+mn-ea"/>
            </a:endParaRPr>
          </a:p>
        </p:txBody>
      </p:sp>
    </p:spTree>
    <p:extLst>
      <p:ext uri="{BB962C8B-B14F-4D97-AF65-F5344CB8AC3E}">
        <p14:creationId xmlns:p14="http://schemas.microsoft.com/office/powerpoint/2010/main" val="38340064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基于马尔科夫链的流量识别技术</a:t>
            </a:r>
            <a:endParaRPr lang="zh-CN" altLang="zh-CN" dirty="0" smtClean="0"/>
          </a:p>
        </p:txBody>
      </p:sp>
      <p:graphicFrame>
        <p:nvGraphicFramePr>
          <p:cNvPr id="6" name="对象 5"/>
          <p:cNvGraphicFramePr>
            <a:graphicFrameLocks noChangeAspect="1"/>
          </p:cNvGraphicFramePr>
          <p:nvPr>
            <p:extLst>
              <p:ext uri="{D42A27DB-BD31-4B8C-83A1-F6EECF244321}">
                <p14:modId xmlns:p14="http://schemas.microsoft.com/office/powerpoint/2010/main" val="2842299927"/>
              </p:ext>
            </p:extLst>
          </p:nvPr>
        </p:nvGraphicFramePr>
        <p:xfrm>
          <a:off x="510065" y="2420888"/>
          <a:ext cx="8094383" cy="1761749"/>
        </p:xfrm>
        <a:graphic>
          <a:graphicData uri="http://schemas.openxmlformats.org/presentationml/2006/ole">
            <mc:AlternateContent xmlns:mc="http://schemas.openxmlformats.org/markup-compatibility/2006">
              <mc:Choice xmlns:v="urn:schemas-microsoft-com:vml" Requires="v">
                <p:oleObj spid="_x0000_s1096" name="Visio" r:id="rId4" imgW="6772114" imgH="1381008" progId="Visio.Drawing.15">
                  <p:embed/>
                </p:oleObj>
              </mc:Choice>
              <mc:Fallback>
                <p:oleObj name="Visio" r:id="rId4" imgW="6772114" imgH="1381008"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065" y="2420888"/>
                        <a:ext cx="8094383" cy="1761749"/>
                      </a:xfrm>
                      <a:prstGeom prst="rect">
                        <a:avLst/>
                      </a:prstGeom>
                      <a:noFill/>
                    </p:spPr>
                  </p:pic>
                </p:oleObj>
              </mc:Fallback>
            </mc:AlternateContent>
          </a:graphicData>
        </a:graphic>
      </p:graphicFrame>
      <p:sp>
        <p:nvSpPr>
          <p:cNvPr id="7" name="文本框 6"/>
          <p:cNvSpPr txBox="1"/>
          <p:nvPr/>
        </p:nvSpPr>
        <p:spPr>
          <a:xfrm>
            <a:off x="429444" y="1844824"/>
            <a:ext cx="5184576" cy="338554"/>
          </a:xfrm>
          <a:prstGeom prst="rect">
            <a:avLst/>
          </a:prstGeom>
          <a:noFill/>
        </p:spPr>
        <p:txBody>
          <a:bodyPr wrap="square" rtlCol="0">
            <a:spAutoFit/>
          </a:bodyPr>
          <a:lstStyle/>
          <a:p>
            <a:r>
              <a:rPr lang="zh-CN" altLang="en-US" sz="1600" dirty="0">
                <a:latin typeface="+mn-ea"/>
              </a:rPr>
              <a:t>监测到应用</a:t>
            </a:r>
            <a:r>
              <a:rPr lang="en-US" altLang="zh-CN" sz="1600" dirty="0">
                <a:latin typeface="+mn-ea"/>
              </a:rPr>
              <a:t>X</a:t>
            </a:r>
            <a:r>
              <a:rPr lang="zh-CN" altLang="en-US" sz="1600" dirty="0">
                <a:latin typeface="+mn-ea"/>
              </a:rPr>
              <a:t>使用</a:t>
            </a:r>
            <a:r>
              <a:rPr lang="en-US" altLang="zh-CN" sz="1600" dirty="0">
                <a:latin typeface="+mn-ea"/>
              </a:rPr>
              <a:t>SSL</a:t>
            </a:r>
            <a:r>
              <a:rPr lang="zh-CN" altLang="en-US" sz="1600" dirty="0">
                <a:latin typeface="+mn-ea"/>
              </a:rPr>
              <a:t>协议的消息序列（服务端）：</a:t>
            </a:r>
          </a:p>
        </p:txBody>
      </p:sp>
      <p:graphicFrame>
        <p:nvGraphicFramePr>
          <p:cNvPr id="8" name="对象 7"/>
          <p:cNvGraphicFramePr>
            <a:graphicFrameLocks noChangeAspect="1"/>
          </p:cNvGraphicFramePr>
          <p:nvPr>
            <p:extLst>
              <p:ext uri="{D42A27DB-BD31-4B8C-83A1-F6EECF244321}">
                <p14:modId xmlns:p14="http://schemas.microsoft.com/office/powerpoint/2010/main" val="1716539146"/>
              </p:ext>
            </p:extLst>
          </p:nvPr>
        </p:nvGraphicFramePr>
        <p:xfrm>
          <a:off x="539552" y="4592486"/>
          <a:ext cx="2520280" cy="521437"/>
        </p:xfrm>
        <a:graphic>
          <a:graphicData uri="http://schemas.openxmlformats.org/presentationml/2006/ole">
            <mc:AlternateContent xmlns:mc="http://schemas.openxmlformats.org/markup-compatibility/2006">
              <mc:Choice xmlns:v="urn:schemas-microsoft-com:vml" Requires="v">
                <p:oleObj spid="_x0000_s1097" name="Equation" r:id="rId6" imgW="1104900" imgH="228600" progId="Equation.DSMT4">
                  <p:embed/>
                </p:oleObj>
              </mc:Choice>
              <mc:Fallback>
                <p:oleObj name="Equation" r:id="rId6" imgW="11049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4592486"/>
                        <a:ext cx="2520280" cy="521437"/>
                      </a:xfrm>
                      <a:prstGeom prst="rect">
                        <a:avLst/>
                      </a:prstGeom>
                      <a:noFill/>
                    </p:spPr>
                  </p:pic>
                </p:oleObj>
              </mc:Fallback>
            </mc:AlternateContent>
          </a:graphicData>
        </a:graphic>
      </p:graphicFrame>
    </p:spTree>
    <p:extLst>
      <p:ext uri="{BB962C8B-B14F-4D97-AF65-F5344CB8AC3E}">
        <p14:creationId xmlns:p14="http://schemas.microsoft.com/office/powerpoint/2010/main" val="37230183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基于马尔科夫链的流量识别技术</a:t>
            </a:r>
            <a:endParaRPr lang="zh-CN" altLang="zh-CN" dirty="0" smtClean="0"/>
          </a:p>
        </p:txBody>
      </p:sp>
      <p:pic>
        <p:nvPicPr>
          <p:cNvPr id="9" name="图片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833" y="3568349"/>
            <a:ext cx="8101407" cy="436715"/>
          </a:xfrm>
          <a:prstGeom prst="rect">
            <a:avLst/>
          </a:prstGeom>
          <a:noFill/>
        </p:spPr>
      </p:pic>
      <p:sp>
        <p:nvSpPr>
          <p:cNvPr id="10" name="Rectangle 4"/>
          <p:cNvSpPr>
            <a:spLocks noChangeArrowheads="1"/>
          </p:cNvSpPr>
          <p:nvPr/>
        </p:nvSpPr>
        <p:spPr bwMode="auto">
          <a:xfrm>
            <a:off x="467544" y="4745525"/>
            <a:ext cx="47890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285750" indent="-285750" eaLnBrk="0" hangingPunct="0">
              <a:buFont typeface="Arial" panose="020B0604020202020204" pitchFamily="34" charset="0"/>
              <a:buChar char="•"/>
            </a:pPr>
            <a:r>
              <a:rPr lang="zh-CN" altLang="en-US" dirty="0"/>
              <a:t>开始状态有</a:t>
            </a:r>
            <a:r>
              <a:rPr lang="en-US" altLang="zh-CN" dirty="0"/>
              <a:t>22:2</a:t>
            </a:r>
            <a:r>
              <a:rPr lang="zh-CN" altLang="en-US" dirty="0"/>
              <a:t>和</a:t>
            </a:r>
            <a:r>
              <a:rPr lang="en-US" altLang="zh-CN" dirty="0"/>
              <a:t>22:2,20:,22:</a:t>
            </a:r>
            <a:r>
              <a:rPr lang="zh-CN" altLang="en-US" dirty="0"/>
              <a:t>两种情况，则</a:t>
            </a:r>
          </a:p>
        </p:txBody>
      </p:sp>
      <p:pic>
        <p:nvPicPr>
          <p:cNvPr id="11" name="图片 10"/>
          <p:cNvPicPr>
            <a:picLocks noChangeAspect="1" noChangeArrowheads="1"/>
          </p:cNvPicPr>
          <p:nvPr/>
        </p:nvPicPr>
        <p:blipFill>
          <a:blip r:embed="rId4"/>
          <a:srcRect/>
          <a:stretch>
            <a:fillRect/>
          </a:stretch>
        </p:blipFill>
        <p:spPr bwMode="auto">
          <a:xfrm>
            <a:off x="5148064" y="4738750"/>
            <a:ext cx="3342822" cy="480291"/>
          </a:xfrm>
          <a:prstGeom prst="rect">
            <a:avLst/>
          </a:prstGeom>
          <a:noFill/>
        </p:spPr>
      </p:pic>
      <p:sp>
        <p:nvSpPr>
          <p:cNvPr id="13" name="矩形 12"/>
          <p:cNvSpPr/>
          <p:nvPr/>
        </p:nvSpPr>
        <p:spPr>
          <a:xfrm>
            <a:off x="478903" y="5388457"/>
            <a:ext cx="3833101" cy="369332"/>
          </a:xfrm>
          <a:prstGeom prst="rect">
            <a:avLst/>
          </a:prstGeom>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285750" indent="-285750">
              <a:buFont typeface="Arial" panose="020B0604020202020204" pitchFamily="34" charset="0"/>
              <a:buChar char="•"/>
            </a:pPr>
            <a:r>
              <a:rPr lang="zh-CN" altLang="zh-CN" dirty="0">
                <a:latin typeface="Times New Roman" panose="02020603050405020304" pitchFamily="18" charset="0"/>
                <a:cs typeface="Times New Roman" panose="02020603050405020304" pitchFamily="18" charset="0"/>
              </a:rPr>
              <a:t>结束状态有</a:t>
            </a:r>
            <a:r>
              <a:rPr lang="en-US" altLang="zh-CN" dirty="0">
                <a:latin typeface="Times New Roman" panose="02020603050405020304" pitchFamily="18" charset="0"/>
              </a:rPr>
              <a:t>23:</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rPr>
              <a:t>21:</a:t>
            </a:r>
            <a:r>
              <a:rPr lang="zh-CN" altLang="zh-CN" dirty="0">
                <a:latin typeface="Times New Roman" panose="02020603050405020304" pitchFamily="18" charset="0"/>
                <a:cs typeface="Times New Roman" panose="02020603050405020304" pitchFamily="18" charset="0"/>
              </a:rPr>
              <a:t>两种情况，则</a:t>
            </a:r>
            <a:endParaRPr lang="zh-CN" altLang="en-US" dirty="0"/>
          </a:p>
        </p:txBody>
      </p:sp>
      <p:pic>
        <p:nvPicPr>
          <p:cNvPr id="14" name="图片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1960" y="5384265"/>
            <a:ext cx="2420745" cy="420999"/>
          </a:xfrm>
          <a:prstGeom prst="rect">
            <a:avLst/>
          </a:prstGeom>
          <a:noFill/>
        </p:spPr>
      </p:pic>
      <p:pic>
        <p:nvPicPr>
          <p:cNvPr id="15" name="图片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040" y="1556792"/>
            <a:ext cx="8029400" cy="1761749"/>
          </a:xfrm>
          <a:prstGeom prst="rect">
            <a:avLst/>
          </a:prstGeom>
          <a:noFill/>
        </p:spPr>
      </p:pic>
    </p:spTree>
    <p:extLst>
      <p:ext uri="{BB962C8B-B14F-4D97-AF65-F5344CB8AC3E}">
        <p14:creationId xmlns:p14="http://schemas.microsoft.com/office/powerpoint/2010/main" val="3264424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基于马尔科夫链的流量识别技术</a:t>
            </a:r>
            <a:endParaRPr lang="zh-CN" altLang="zh-CN" dirty="0" smtClean="0"/>
          </a:p>
        </p:txBody>
      </p:sp>
      <p:graphicFrame>
        <p:nvGraphicFramePr>
          <p:cNvPr id="16" name="对象 15"/>
          <p:cNvGraphicFramePr>
            <a:graphicFrameLocks noChangeAspect="1"/>
          </p:cNvGraphicFramePr>
          <p:nvPr>
            <p:extLst>
              <p:ext uri="{D42A27DB-BD31-4B8C-83A1-F6EECF244321}">
                <p14:modId xmlns:p14="http://schemas.microsoft.com/office/powerpoint/2010/main" val="2160844056"/>
              </p:ext>
            </p:extLst>
          </p:nvPr>
        </p:nvGraphicFramePr>
        <p:xfrm>
          <a:off x="453110" y="1747100"/>
          <a:ext cx="8237778" cy="3287284"/>
        </p:xfrm>
        <a:graphic>
          <a:graphicData uri="http://schemas.openxmlformats.org/presentationml/2006/ole">
            <mc:AlternateContent xmlns:mc="http://schemas.openxmlformats.org/markup-compatibility/2006">
              <mc:Choice xmlns:v="urn:schemas-microsoft-com:vml" Requires="v">
                <p:oleObj spid="_x0000_s2150" name="Visio" r:id="rId4" imgW="7267717" imgH="2904938" progId="Visio.Drawing.15">
                  <p:embed/>
                </p:oleObj>
              </mc:Choice>
              <mc:Fallback>
                <p:oleObj name="Visio" r:id="rId4" imgW="7267717" imgH="2904938"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110" y="1747100"/>
                        <a:ext cx="8237778" cy="3287284"/>
                      </a:xfrm>
                      <a:prstGeom prst="rect">
                        <a:avLst/>
                      </a:prstGeom>
                      <a:noFill/>
                    </p:spPr>
                  </p:pic>
                </p:oleObj>
              </mc:Fallback>
            </mc:AlternateContent>
          </a:graphicData>
        </a:graphic>
      </p:graphicFrame>
      <p:sp>
        <p:nvSpPr>
          <p:cNvPr id="17" name="文本框 16"/>
          <p:cNvSpPr txBox="1"/>
          <p:nvPr/>
        </p:nvSpPr>
        <p:spPr>
          <a:xfrm>
            <a:off x="1039133" y="1294160"/>
            <a:ext cx="7072313" cy="351583"/>
          </a:xfrm>
          <a:prstGeom prst="rect">
            <a:avLst/>
          </a:prstGeom>
          <a:noFill/>
        </p:spPr>
        <p:txBody>
          <a:bodyPr lIns="0" tIns="0" rIns="0" bIns="0"/>
          <a:lstStyle/>
          <a:p>
            <a:pPr marL="285750" indent="-285750" algn="just">
              <a:lnSpc>
                <a:spcPct val="130000"/>
              </a:lnSpc>
              <a:buFont typeface="Arial" panose="020B0604020202020204" pitchFamily="34" charset="0"/>
              <a:buChar char="•"/>
              <a:defRPr/>
            </a:pPr>
            <a:r>
              <a:rPr lang="zh-CN" altLang="en-US" sz="1600" dirty="0" smtClean="0">
                <a:latin typeface="+mn-ea"/>
              </a:rPr>
              <a:t>马尔科夫模型</a:t>
            </a:r>
            <a:endParaRPr lang="zh-CN" altLang="en-US" sz="1600" dirty="0">
              <a:latin typeface="+mn-ea"/>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1777645890"/>
              </p:ext>
            </p:extLst>
          </p:nvPr>
        </p:nvGraphicFramePr>
        <p:xfrm>
          <a:off x="2101143" y="5254600"/>
          <a:ext cx="5721028" cy="391192"/>
        </p:xfrm>
        <a:graphic>
          <a:graphicData uri="http://schemas.openxmlformats.org/presentationml/2006/ole">
            <mc:AlternateContent xmlns:mc="http://schemas.openxmlformats.org/markup-compatibility/2006">
              <mc:Choice xmlns:v="urn:schemas-microsoft-com:vml" Requires="v">
                <p:oleObj spid="_x0000_s2151" name="Visio" r:id="rId6" imgW="4438529" imgH="295145" progId="Visio.Drawing.15">
                  <p:embed/>
                </p:oleObj>
              </mc:Choice>
              <mc:Fallback>
                <p:oleObj name="Visio" r:id="rId6" imgW="4438529" imgH="295145"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1143" y="5254600"/>
                        <a:ext cx="5721028" cy="391192"/>
                      </a:xfrm>
                      <a:prstGeom prst="rect">
                        <a:avLst/>
                      </a:prstGeom>
                      <a:no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824205147"/>
              </p:ext>
            </p:extLst>
          </p:nvPr>
        </p:nvGraphicFramePr>
        <p:xfrm>
          <a:off x="2081312" y="5741474"/>
          <a:ext cx="5479740" cy="353492"/>
        </p:xfrm>
        <a:graphic>
          <a:graphicData uri="http://schemas.openxmlformats.org/presentationml/2006/ole">
            <mc:AlternateContent xmlns:mc="http://schemas.openxmlformats.org/markup-compatibility/2006">
              <mc:Choice xmlns:v="urn:schemas-microsoft-com:vml" Requires="v">
                <p:oleObj spid="_x0000_s2152" name="Equation" r:id="rId8" imgW="3238500" imgH="228600" progId="Equation.DSMT4">
                  <p:embed/>
                </p:oleObj>
              </mc:Choice>
              <mc:Fallback>
                <p:oleObj name="Equation" r:id="rId8" imgW="32385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81312" y="5741474"/>
                        <a:ext cx="5479740" cy="353492"/>
                      </a:xfrm>
                      <a:prstGeom prst="rect">
                        <a:avLst/>
                      </a:prstGeom>
                      <a:noFill/>
                    </p:spPr>
                  </p:pic>
                </p:oleObj>
              </mc:Fallback>
            </mc:AlternateContent>
          </a:graphicData>
        </a:graphic>
      </p:graphicFrame>
      <p:pic>
        <p:nvPicPr>
          <p:cNvPr id="3" name="图片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3608" y="5363192"/>
            <a:ext cx="609600" cy="609600"/>
          </a:xfrm>
          <a:prstGeom prst="rect">
            <a:avLst/>
          </a:prstGeom>
        </p:spPr>
      </p:pic>
    </p:spTree>
    <p:extLst>
      <p:ext uri="{BB962C8B-B14F-4D97-AF65-F5344CB8AC3E}">
        <p14:creationId xmlns:p14="http://schemas.microsoft.com/office/powerpoint/2010/main" val="20903318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4"/>
          <p:cNvSpPr txBox="1">
            <a:spLocks/>
          </p:cNvSpPr>
          <p:nvPr/>
        </p:nvSpPr>
        <p:spPr>
          <a:xfrm>
            <a:off x="1418175" y="1672937"/>
            <a:ext cx="2286000" cy="2759726"/>
          </a:xfrm>
          <a:prstGeom prst="rect">
            <a:avLst/>
          </a:prstGeom>
        </p:spPr>
        <p:txBody>
          <a:bodyPr vert="horz" lIns="0" tIns="45720" rIns="0" bIns="45720" rtlCol="0" anchor="ctr">
            <a:noAutofit/>
          </a:bodyPr>
          <a:lstStyle>
            <a:lvl1pPr marL="1143000" indent="-1143000" algn="r" defTabSz="914400" rtl="0" eaLnBrk="1" latinLnBrk="0" hangingPunct="1">
              <a:lnSpc>
                <a:spcPct val="110000"/>
              </a:lnSpc>
              <a:spcBef>
                <a:spcPts val="1800"/>
              </a:spcBef>
              <a:spcAft>
                <a:spcPts val="0"/>
              </a:spcAft>
              <a:buSzPct val="80000"/>
              <a:buFont typeface="Arial" panose="020B0604020202020204" pitchFamily="34" charset="0"/>
              <a:buNone/>
              <a:defRPr lang="zh-CN" altLang="en-US" sz="23900" b="1" i="1" kern="1200" baseline="0" dirty="0">
                <a:gradFill>
                  <a:gsLst>
                    <a:gs pos="0">
                      <a:schemeClr val="accent2"/>
                    </a:gs>
                    <a:gs pos="100000">
                      <a:schemeClr val="accent1"/>
                    </a:gs>
                  </a:gsLst>
                  <a:lin ang="5400000" scaled="0"/>
                </a:gradFill>
                <a:latin typeface="Felix Titling" panose="04060505060202020A04" pitchFamily="82" charset="0"/>
                <a:ea typeface="幼圆" panose="02010509060101010101" pitchFamily="49" charset="-122"/>
                <a:cs typeface="+mn-cs"/>
              </a:defRPr>
            </a:lvl1pPr>
            <a:lvl2pPr marL="357188" indent="-285750" algn="just" defTabSz="914400" rtl="0" eaLnBrk="1" latinLnBrk="0" hangingPunct="1">
              <a:lnSpc>
                <a:spcPct val="130000"/>
              </a:lnSpc>
              <a:spcBef>
                <a:spcPts val="200"/>
              </a:spcBef>
              <a:spcAft>
                <a:spcPts val="800"/>
              </a:spcAft>
              <a:buFont typeface="宋体-方正超大字符集" panose="03000509000000000000" pitchFamily="65" charset="-122"/>
              <a:buChar char=" "/>
              <a:defRPr sz="1600" kern="1200" baseline="0">
                <a:solidFill>
                  <a:schemeClr val="tx1">
                    <a:lumMod val="60000"/>
                    <a:lumOff val="40000"/>
                  </a:schemeClr>
                </a:solidFill>
                <a:latin typeface="宋体-方正超大字符集" panose="03000509000000000000" pitchFamily="65" charset="-122"/>
                <a:ea typeface="宋体-方正超大字符集"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Pct val="80000"/>
              <a:buFont typeface="Arial" panose="020B0604020202020204" pitchFamily="34" charset="0"/>
              <a:buNone/>
              <a:tabLst/>
              <a:defRPr/>
            </a:pPr>
            <a:r>
              <a:rPr lang="en-US" altLang="en-US" sz="18500" noProof="0" dirty="0" smtClean="0">
                <a:gradFill>
                  <a:gsLst>
                    <a:gs pos="0">
                      <a:srgbClr val="00A1C7"/>
                    </a:gs>
                    <a:gs pos="100000">
                      <a:srgbClr val="A3C902"/>
                    </a:gs>
                  </a:gsLst>
                  <a:lin ang="5400000" scaled="0"/>
                </a:gradFill>
              </a:rPr>
              <a:t>3</a:t>
            </a:r>
            <a:endParaRPr kumimoji="0" lang="en-US" altLang="en-US" sz="18500" b="1" i="1" u="none" strike="noStrike" kern="1200" cap="none" spc="0" normalizeH="0" baseline="0" noProof="0" dirty="0">
              <a:ln>
                <a:noFill/>
              </a:ln>
              <a:gradFill>
                <a:gsLst>
                  <a:gs pos="0">
                    <a:srgbClr val="00A1C7"/>
                  </a:gs>
                  <a:gs pos="100000">
                    <a:srgbClr val="A3C902"/>
                  </a:gs>
                </a:gsLst>
                <a:lin ang="5400000" scaled="0"/>
              </a:gradFill>
              <a:effectLst/>
              <a:uLnTx/>
              <a:uFillTx/>
              <a:latin typeface="Felix Titling" panose="04060505060202020A04" pitchFamily="82" charset="0"/>
              <a:ea typeface="幼圆" panose="02010509060101010101" pitchFamily="49" charset="-122"/>
            </a:endParaRPr>
          </a:p>
        </p:txBody>
      </p:sp>
      <p:sp>
        <p:nvSpPr>
          <p:cNvPr id="5" name="标题 5"/>
          <p:cNvSpPr txBox="1">
            <a:spLocks/>
          </p:cNvSpPr>
          <p:nvPr/>
        </p:nvSpPr>
        <p:spPr>
          <a:xfrm>
            <a:off x="3123375" y="3369681"/>
            <a:ext cx="4687200" cy="609599"/>
          </a:xfrm>
          <a:prstGeom prst="roundRect">
            <a:avLst>
              <a:gd name="adj" fmla="val 50000"/>
            </a:avLst>
          </a:prstGeom>
          <a:noFill/>
          <a:ln w="12700">
            <a:gradFill>
              <a:gsLst>
                <a:gs pos="0">
                  <a:srgbClr val="00A1C7"/>
                </a:gs>
                <a:gs pos="100000">
                  <a:srgbClr val="A3C902"/>
                </a:gs>
              </a:gsLst>
              <a:lin ang="7800000" scaled="0"/>
            </a:gradFill>
          </a:ln>
        </p:spPr>
        <p:txBody>
          <a:bodyPr vert="horz" lIns="91440" tIns="45720" rIns="91440" bIns="45720" rtlCol="0" anchor="ctr">
            <a:noAutofit/>
          </a:bodyPr>
          <a:lstStyle>
            <a:lvl1pPr algn="l" defTabSz="914400" rtl="0" eaLnBrk="1" latinLnBrk="0" hangingPunct="1">
              <a:lnSpc>
                <a:spcPct val="90000"/>
              </a:lnSpc>
              <a:spcBef>
                <a:spcPct val="0"/>
              </a:spcBef>
              <a:buNone/>
              <a:defRPr sz="4000" b="1" i="0" kern="1200" baseline="0">
                <a:gradFill>
                  <a:gsLst>
                    <a:gs pos="0">
                      <a:schemeClr val="accent2"/>
                    </a:gs>
                    <a:gs pos="100000">
                      <a:schemeClr val="accent1"/>
                    </a:gs>
                  </a:gsLst>
                  <a:lin ang="6600000" scaled="0"/>
                </a:gradFill>
                <a:latin typeface="幼圆" panose="02010509060101010101" pitchFamily="49" charset="-122"/>
                <a:ea typeface="幼圆" panose="02010509060101010101" pitchFamily="49" charset="-122"/>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600" dirty="0" smtClean="0">
                <a:gradFill>
                  <a:gsLst>
                    <a:gs pos="0">
                      <a:srgbClr val="00A1C7"/>
                    </a:gs>
                    <a:gs pos="100000">
                      <a:srgbClr val="A3C902"/>
                    </a:gs>
                  </a:gsLst>
                  <a:lin ang="6600000" scaled="0"/>
                </a:gradFill>
              </a:rPr>
              <a:t>实现方案</a:t>
            </a:r>
            <a:endParaRPr kumimoji="0" lang="zh-CN" altLang="en-US" sz="3600" b="1" i="0" u="none" strike="noStrike" kern="1200" cap="none" spc="0" normalizeH="0" baseline="0" noProof="0" dirty="0">
              <a:ln>
                <a:noFill/>
              </a:ln>
              <a:gradFill>
                <a:gsLst>
                  <a:gs pos="0">
                    <a:srgbClr val="00A1C7"/>
                  </a:gs>
                  <a:gs pos="100000">
                    <a:srgbClr val="A3C902"/>
                  </a:gs>
                </a:gsLst>
                <a:lin ang="6600000" scaled="0"/>
              </a:gradFill>
              <a:effectLst/>
              <a:uLnTx/>
              <a:uFillTx/>
              <a:latin typeface="幼圆" panose="02010509060101010101" pitchFamily="49" charset="-122"/>
              <a:ea typeface="幼圆" panose="02010509060101010101" pitchFamily="49" charset="-122"/>
            </a:endParaRPr>
          </a:p>
        </p:txBody>
      </p:sp>
      <p:sp>
        <p:nvSpPr>
          <p:cNvPr id="6" name="文本占位符 6"/>
          <p:cNvSpPr txBox="1">
            <a:spLocks/>
          </p:cNvSpPr>
          <p:nvPr/>
        </p:nvSpPr>
        <p:spPr>
          <a:xfrm>
            <a:off x="2031042" y="2853614"/>
            <a:ext cx="3137264" cy="398372"/>
          </a:xfrm>
          <a:prstGeom prst="rect">
            <a:avLst/>
          </a:prstGeom>
          <a:solidFill>
            <a:srgbClr val="FFFFFF"/>
          </a:solidFill>
        </p:spPr>
        <p:txBody>
          <a:bodyPr vert="horz" lIns="91440" tIns="45720" rIns="91440" bIns="45720" rtlCol="0" anchor="ctr">
            <a:noAutofit/>
          </a:bodyPr>
          <a:lstStyle>
            <a:lvl1pPr marL="0" indent="0" algn="l" defTabSz="914400" rtl="0" eaLnBrk="1" latinLnBrk="0" hangingPunct="1">
              <a:lnSpc>
                <a:spcPct val="110000"/>
              </a:lnSpc>
              <a:spcBef>
                <a:spcPts val="1800"/>
              </a:spcBef>
              <a:spcAft>
                <a:spcPts val="0"/>
              </a:spcAft>
              <a:buSzPct val="80000"/>
              <a:buFontTx/>
              <a:buNone/>
              <a:defRPr sz="1600" b="1" kern="1200" baseline="0">
                <a:solidFill>
                  <a:schemeClr val="accent1"/>
                </a:solidFill>
                <a:latin typeface="Felix Titling" panose="04060505060202020A04" pitchFamily="82" charset="0"/>
                <a:ea typeface="幼圆" panose="02010509060101010101" pitchFamily="49" charset="-122"/>
                <a:cs typeface="+mn-cs"/>
              </a:defRPr>
            </a:lvl1pPr>
            <a:lvl2pPr marL="457200" indent="0" algn="just" defTabSz="914400" rtl="0" eaLnBrk="1" latinLnBrk="0" hangingPunct="1">
              <a:lnSpc>
                <a:spcPct val="130000"/>
              </a:lnSpc>
              <a:spcBef>
                <a:spcPts val="200"/>
              </a:spcBef>
              <a:spcAft>
                <a:spcPts val="800"/>
              </a:spcAft>
              <a:buFont typeface="宋体-方正超大字符集" panose="03000509000000000000" pitchFamily="65" charset="-122"/>
              <a:buNone/>
              <a:defRPr sz="2000" kern="1200" baseline="0">
                <a:solidFill>
                  <a:schemeClr val="tx1">
                    <a:tint val="75000"/>
                  </a:schemeClr>
                </a:solidFill>
                <a:latin typeface="宋体-方正超大字符集" panose="03000509000000000000" pitchFamily="65" charset="-122"/>
                <a:ea typeface="宋体-方正超大字符集" panose="03000509000000000000" pitchFamily="65"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defRPr/>
            </a:pPr>
            <a:r>
              <a:rPr lang="en-US" altLang="zh-CN" dirty="0">
                <a:solidFill>
                  <a:srgbClr val="A3C902"/>
                </a:solidFill>
              </a:rPr>
              <a:t>implementation </a:t>
            </a:r>
            <a:endParaRPr kumimoji="0" lang="en-US" altLang="zh-CN" sz="1600" b="1" i="0" u="none" strike="noStrike" kern="1200" cap="none" spc="0" normalizeH="0" baseline="0" noProof="0" dirty="0">
              <a:ln>
                <a:noFill/>
              </a:ln>
              <a:solidFill>
                <a:srgbClr val="A3C902"/>
              </a:solidFill>
              <a:effectLst/>
              <a:uLnTx/>
              <a:uFillTx/>
              <a:latin typeface="Felix Titling" panose="04060505060202020A04" pitchFamily="82" charset="0"/>
              <a:ea typeface="幼圆" panose="02010509060101010101" pitchFamily="49" charset="-122"/>
            </a:endParaRPr>
          </a:p>
        </p:txBody>
      </p:sp>
    </p:spTree>
    <p:extLst>
      <p:ext uri="{BB962C8B-B14F-4D97-AF65-F5344CB8AC3E}">
        <p14:creationId xmlns:p14="http://schemas.microsoft.com/office/powerpoint/2010/main" val="6489184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空心弧 32"/>
          <p:cNvSpPr/>
          <p:nvPr/>
        </p:nvSpPr>
        <p:spPr>
          <a:xfrm>
            <a:off x="1331640" y="3060238"/>
            <a:ext cx="2750276" cy="2456994"/>
          </a:xfrm>
          <a:prstGeom prst="blockArc">
            <a:avLst>
              <a:gd name="adj1" fmla="val 13186668"/>
              <a:gd name="adj2" fmla="val 19259822"/>
              <a:gd name="adj3" fmla="val 20854"/>
            </a:avLst>
          </a:prstGeom>
          <a:solidFill>
            <a:schemeClr val="accent1"/>
          </a:solidFill>
          <a:ln w="25400" cap="flat" cmpd="sng" algn="ctr">
            <a:noFill/>
            <a:prstDash val="solid"/>
          </a:ln>
          <a:effectLst/>
        </p:spPr>
        <p:txBody>
          <a:bodyPr lIns="0" tIns="0" rIns="0" bIns="180000" rtlCol="0" anchor="ctr"/>
          <a:lstStyle/>
          <a:p>
            <a:pPr algn="ctr">
              <a:defRPr/>
            </a:pPr>
            <a:r>
              <a:rPr lang="zh-CN" altLang="en-US" sz="2400" kern="0" dirty="0" smtClean="0">
                <a:solidFill>
                  <a:srgbClr val="FFFFFF"/>
                </a:solidFill>
                <a:latin typeface="+mn-ea"/>
              </a:rPr>
              <a:t>数据抓取</a:t>
            </a:r>
            <a:endParaRPr lang="en-US" sz="2400" kern="0" dirty="0">
              <a:solidFill>
                <a:srgbClr val="FFFFFF"/>
              </a:solidFill>
              <a:latin typeface="+mn-ea"/>
            </a:endParaRPr>
          </a:p>
        </p:txBody>
      </p:sp>
      <p:sp>
        <p:nvSpPr>
          <p:cNvPr id="35" name="椭圆 2"/>
          <p:cNvSpPr/>
          <p:nvPr/>
        </p:nvSpPr>
        <p:spPr>
          <a:xfrm>
            <a:off x="2509920" y="4007143"/>
            <a:ext cx="427820" cy="213910"/>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rgbClr val="DCDCDC"/>
            </a:solidFill>
            <a:prstDash val="solid"/>
          </a:ln>
          <a:effectLst/>
        </p:spPr>
        <p:txBody>
          <a:bodyPr rtlCol="0" anchor="ctr"/>
          <a:lstStyle/>
          <a:p>
            <a:pPr algn="ctr">
              <a:defRPr/>
            </a:pPr>
            <a:endParaRPr lang="en-US" kern="0">
              <a:solidFill>
                <a:sysClr val="window" lastClr="FFFFFF"/>
              </a:solidFill>
              <a:latin typeface="Calibri"/>
            </a:endParaRPr>
          </a:p>
        </p:txBody>
      </p:sp>
      <p:cxnSp>
        <p:nvCxnSpPr>
          <p:cNvPr id="36" name="直接连接符 35"/>
          <p:cNvCxnSpPr/>
          <p:nvPr/>
        </p:nvCxnSpPr>
        <p:spPr>
          <a:xfrm>
            <a:off x="2723831" y="4221053"/>
            <a:ext cx="0" cy="427820"/>
          </a:xfrm>
          <a:prstGeom prst="line">
            <a:avLst/>
          </a:prstGeom>
          <a:noFill/>
          <a:ln w="25400" cap="flat" cmpd="sng" algn="ctr">
            <a:solidFill>
              <a:srgbClr val="DCDCDC"/>
            </a:solidFill>
            <a:prstDash val="sysDash"/>
            <a:headEnd type="none" w="med" len="med"/>
            <a:tailEnd type="oval" w="med" len="med"/>
          </a:ln>
          <a:effectLst/>
        </p:spPr>
      </p:cxnSp>
      <p:sp>
        <p:nvSpPr>
          <p:cNvPr id="38" name="TextBox 37"/>
          <p:cNvSpPr txBox="1"/>
          <p:nvPr/>
        </p:nvSpPr>
        <p:spPr>
          <a:xfrm flipH="1">
            <a:off x="2410571" y="3762840"/>
            <a:ext cx="636688" cy="486287"/>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en-US" altLang="zh-CN" sz="3200" dirty="0" smtClean="0">
                <a:solidFill>
                  <a:schemeClr val="accent1">
                    <a:lumMod val="75000"/>
                  </a:schemeClr>
                </a:solidFill>
                <a:effectLst/>
              </a:rPr>
              <a:t>1</a:t>
            </a:r>
            <a:endParaRPr lang="zh-CN" altLang="en-US" sz="3200" dirty="0">
              <a:solidFill>
                <a:schemeClr val="accent1">
                  <a:lumMod val="75000"/>
                </a:schemeClr>
              </a:solidFill>
              <a:effectLst/>
            </a:endParaRPr>
          </a:p>
        </p:txBody>
      </p:sp>
      <p:sp>
        <p:nvSpPr>
          <p:cNvPr id="41" name="椭圆 2"/>
          <p:cNvSpPr/>
          <p:nvPr/>
        </p:nvSpPr>
        <p:spPr>
          <a:xfrm flipV="1">
            <a:off x="4200021" y="3096790"/>
            <a:ext cx="427820" cy="213910"/>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rgbClr val="DCDCDC"/>
            </a:solidFill>
            <a:prstDash val="solid"/>
          </a:ln>
          <a:effectLst/>
        </p:spPr>
        <p:txBody>
          <a:bodyPr rtlCol="0" anchor="ctr"/>
          <a:lstStyle/>
          <a:p>
            <a:pPr algn="ctr">
              <a:defRPr/>
            </a:pPr>
            <a:endParaRPr lang="en-US" kern="0">
              <a:solidFill>
                <a:sysClr val="window" lastClr="FFFFFF"/>
              </a:solidFill>
              <a:latin typeface="Calibri"/>
            </a:endParaRPr>
          </a:p>
        </p:txBody>
      </p:sp>
      <p:cxnSp>
        <p:nvCxnSpPr>
          <p:cNvPr id="42" name="直接连接符 41"/>
          <p:cNvCxnSpPr/>
          <p:nvPr/>
        </p:nvCxnSpPr>
        <p:spPr>
          <a:xfrm flipV="1">
            <a:off x="4413932" y="2656326"/>
            <a:ext cx="0" cy="427820"/>
          </a:xfrm>
          <a:prstGeom prst="line">
            <a:avLst/>
          </a:prstGeom>
          <a:noFill/>
          <a:ln w="25400" cap="flat" cmpd="sng" algn="ctr">
            <a:solidFill>
              <a:srgbClr val="DCDCDC"/>
            </a:solidFill>
            <a:prstDash val="sysDash"/>
            <a:headEnd type="none" w="med" len="med"/>
            <a:tailEnd type="oval" w="med" len="med"/>
          </a:ln>
          <a:effectLst/>
        </p:spPr>
      </p:cxnSp>
      <p:sp>
        <p:nvSpPr>
          <p:cNvPr id="44" name="TextBox 43"/>
          <p:cNvSpPr txBox="1"/>
          <p:nvPr/>
        </p:nvSpPr>
        <p:spPr>
          <a:xfrm flipH="1">
            <a:off x="4110622" y="3129626"/>
            <a:ext cx="636688" cy="486287"/>
          </a:xfrm>
          <a:prstGeom prst="rect">
            <a:avLst/>
          </a:prstGeom>
          <a:noFill/>
          <a:ln>
            <a:noFill/>
          </a:ln>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en-US" altLang="zh-CN" sz="3200" dirty="0" smtClean="0">
                <a:solidFill>
                  <a:schemeClr val="accent1">
                    <a:lumMod val="75000"/>
                  </a:schemeClr>
                </a:solidFill>
                <a:effectLst/>
              </a:rPr>
              <a:t>2</a:t>
            </a:r>
            <a:endParaRPr lang="zh-CN" altLang="en-US" sz="3200" dirty="0">
              <a:solidFill>
                <a:schemeClr val="accent1">
                  <a:lumMod val="75000"/>
                </a:schemeClr>
              </a:solidFill>
              <a:effectLst/>
            </a:endParaRPr>
          </a:p>
        </p:txBody>
      </p:sp>
      <p:sp>
        <p:nvSpPr>
          <p:cNvPr id="47" name="椭圆 2"/>
          <p:cNvSpPr/>
          <p:nvPr/>
        </p:nvSpPr>
        <p:spPr>
          <a:xfrm>
            <a:off x="5888638" y="4007143"/>
            <a:ext cx="427820" cy="213910"/>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rgbClr val="DCDCDC"/>
            </a:solidFill>
            <a:prstDash val="solid"/>
          </a:ln>
          <a:effectLst/>
        </p:spPr>
        <p:txBody>
          <a:bodyPr rtlCol="0" anchor="ctr"/>
          <a:lstStyle/>
          <a:p>
            <a:pPr algn="ctr">
              <a:defRPr/>
            </a:pPr>
            <a:endParaRPr lang="en-US" kern="0">
              <a:solidFill>
                <a:sysClr val="window" lastClr="FFFFFF"/>
              </a:solidFill>
              <a:latin typeface="Calibri"/>
            </a:endParaRPr>
          </a:p>
        </p:txBody>
      </p:sp>
      <p:cxnSp>
        <p:nvCxnSpPr>
          <p:cNvPr id="48" name="直接连接符 47"/>
          <p:cNvCxnSpPr/>
          <p:nvPr/>
        </p:nvCxnSpPr>
        <p:spPr>
          <a:xfrm>
            <a:off x="6102548" y="4221053"/>
            <a:ext cx="0" cy="427820"/>
          </a:xfrm>
          <a:prstGeom prst="line">
            <a:avLst/>
          </a:prstGeom>
          <a:noFill/>
          <a:ln w="25400" cap="flat" cmpd="sng" algn="ctr">
            <a:solidFill>
              <a:srgbClr val="DCDCDC"/>
            </a:solidFill>
            <a:prstDash val="sysDash"/>
            <a:headEnd type="none" w="med" len="med"/>
            <a:tailEnd type="oval" w="med" len="med"/>
          </a:ln>
          <a:effectLst/>
        </p:spPr>
      </p:cxnSp>
      <p:sp>
        <p:nvSpPr>
          <p:cNvPr id="50" name="TextBox 49"/>
          <p:cNvSpPr txBox="1"/>
          <p:nvPr/>
        </p:nvSpPr>
        <p:spPr>
          <a:xfrm flipH="1">
            <a:off x="5789288" y="3762840"/>
            <a:ext cx="636688" cy="486287"/>
          </a:xfrm>
          <a:prstGeom prst="rect">
            <a:avLst/>
          </a:prstGeom>
          <a:noFill/>
          <a:ln>
            <a:noFill/>
          </a:ln>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en-US" altLang="zh-CN" sz="3200" dirty="0" smtClean="0">
                <a:solidFill>
                  <a:schemeClr val="accent1">
                    <a:lumMod val="75000"/>
                  </a:schemeClr>
                </a:solidFill>
                <a:effectLst/>
              </a:rPr>
              <a:t>3</a:t>
            </a:r>
            <a:endParaRPr lang="zh-CN" altLang="en-US" sz="3200" dirty="0">
              <a:solidFill>
                <a:schemeClr val="accent1">
                  <a:lumMod val="75000"/>
                </a:schemeClr>
              </a:solidFill>
              <a:effectLst/>
            </a:endParaRPr>
          </a:p>
        </p:txBody>
      </p:sp>
      <p:sp>
        <p:nvSpPr>
          <p:cNvPr id="57" name="TextBox 56"/>
          <p:cNvSpPr txBox="1"/>
          <p:nvPr/>
        </p:nvSpPr>
        <p:spPr>
          <a:xfrm>
            <a:off x="1534914" y="4696997"/>
            <a:ext cx="2383573" cy="652486"/>
          </a:xfrm>
          <a:prstGeom prst="rect">
            <a:avLst/>
          </a:prstGeom>
          <a:noFill/>
        </p:spPr>
        <p:txBody>
          <a:bodyPr wrap="square" rtlCol="0">
            <a:spAutoFit/>
          </a:bodyPr>
          <a:lstStyle/>
          <a:p>
            <a:pPr marL="285750" lvl="0" indent="-285750" algn="ctr">
              <a:lnSpc>
                <a:spcPct val="130000"/>
              </a:lnSpc>
              <a:buFont typeface="Arial" panose="020B0604020202020204" pitchFamily="34" charset="0"/>
              <a:buChar char="•"/>
              <a:defRPr/>
            </a:pPr>
            <a:r>
              <a:rPr lang="zh-CN" altLang="en-US" sz="1400" kern="0" dirty="0" smtClean="0">
                <a:latin typeface="+mn-ea"/>
              </a:rPr>
              <a:t>数据采集</a:t>
            </a:r>
            <a:endParaRPr lang="en-US" altLang="zh-CN" sz="1400" kern="0" dirty="0" smtClean="0">
              <a:latin typeface="+mn-ea"/>
            </a:endParaRPr>
          </a:p>
          <a:p>
            <a:pPr marL="285750" lvl="0" indent="-285750" algn="ctr">
              <a:lnSpc>
                <a:spcPct val="130000"/>
              </a:lnSpc>
              <a:buFont typeface="Arial" panose="020B0604020202020204" pitchFamily="34" charset="0"/>
              <a:buChar char="•"/>
              <a:defRPr/>
            </a:pPr>
            <a:r>
              <a:rPr lang="zh-CN" altLang="en-US" sz="1400" kern="0" dirty="0" smtClean="0">
                <a:latin typeface="+mn-ea"/>
              </a:rPr>
              <a:t>数据过滤</a:t>
            </a:r>
            <a:endParaRPr lang="en-US" altLang="zh-CN" sz="1400" kern="0" dirty="0">
              <a:latin typeface="+mn-ea"/>
            </a:endParaRPr>
          </a:p>
        </p:txBody>
      </p:sp>
      <p:sp>
        <p:nvSpPr>
          <p:cNvPr id="58" name="TextBox 57"/>
          <p:cNvSpPr txBox="1"/>
          <p:nvPr/>
        </p:nvSpPr>
        <p:spPr>
          <a:xfrm>
            <a:off x="3232256" y="1923370"/>
            <a:ext cx="2383573" cy="332720"/>
          </a:xfrm>
          <a:prstGeom prst="rect">
            <a:avLst/>
          </a:prstGeom>
          <a:noFill/>
        </p:spPr>
        <p:txBody>
          <a:bodyPr wrap="square" rtlCol="0">
            <a:spAutoFit/>
          </a:bodyPr>
          <a:lstStyle/>
          <a:p>
            <a:pPr lvl="0" algn="ctr">
              <a:lnSpc>
                <a:spcPct val="130000"/>
              </a:lnSpc>
              <a:defRPr/>
            </a:pPr>
            <a:r>
              <a:rPr lang="zh-CN" altLang="en-US" sz="1400" kern="0" dirty="0" smtClean="0">
                <a:latin typeface="+mn-ea"/>
              </a:rPr>
              <a:t>编码</a:t>
            </a:r>
            <a:endParaRPr lang="en-US" altLang="zh-CN" sz="1400" kern="0" dirty="0">
              <a:latin typeface="+mn-ea"/>
            </a:endParaRPr>
          </a:p>
        </p:txBody>
      </p:sp>
      <p:sp>
        <p:nvSpPr>
          <p:cNvPr id="59" name="TextBox 58"/>
          <p:cNvSpPr txBox="1"/>
          <p:nvPr/>
        </p:nvSpPr>
        <p:spPr>
          <a:xfrm>
            <a:off x="4910561" y="4696997"/>
            <a:ext cx="2383573" cy="332720"/>
          </a:xfrm>
          <a:prstGeom prst="rect">
            <a:avLst/>
          </a:prstGeom>
          <a:noFill/>
        </p:spPr>
        <p:txBody>
          <a:bodyPr wrap="square" rtlCol="0">
            <a:spAutoFit/>
          </a:bodyPr>
          <a:lstStyle/>
          <a:p>
            <a:pPr lvl="0" algn="ctr">
              <a:lnSpc>
                <a:spcPct val="130000"/>
              </a:lnSpc>
              <a:defRPr/>
            </a:pPr>
            <a:r>
              <a:rPr lang="zh-CN" altLang="en-US" sz="1400" kern="0" dirty="0" smtClean="0">
                <a:latin typeface="+mn-ea"/>
              </a:rPr>
              <a:t>流量识别</a:t>
            </a:r>
            <a:endParaRPr lang="en-US" altLang="zh-CN" sz="1400" kern="0" dirty="0">
              <a:latin typeface="+mn-ea"/>
            </a:endParaRPr>
          </a:p>
        </p:txBody>
      </p:sp>
      <p:sp>
        <p:nvSpPr>
          <p:cNvPr id="4" name="椭圆 3"/>
          <p:cNvSpPr/>
          <p:nvPr/>
        </p:nvSpPr>
        <p:spPr>
          <a:xfrm>
            <a:off x="3364914" y="3498966"/>
            <a:ext cx="2065789" cy="761767"/>
          </a:xfrm>
          <a:custGeom>
            <a:avLst/>
            <a:gdLst>
              <a:gd name="connsiteX0" fmla="*/ 1819599 w 2302409"/>
              <a:gd name="connsiteY0" fmla="*/ 0 h 943122"/>
              <a:gd name="connsiteX1" fmla="*/ 2302409 w 2302409"/>
              <a:gd name="connsiteY1" fmla="*/ 391014 h 943122"/>
              <a:gd name="connsiteX2" fmla="*/ 1154885 w 2302409"/>
              <a:gd name="connsiteY2" fmla="*/ 943088 h 943122"/>
              <a:gd name="connsiteX3" fmla="*/ 0 w 2302409"/>
              <a:gd name="connsiteY3" fmla="*/ 406582 h 943122"/>
              <a:gd name="connsiteX4" fmla="*/ 459006 w 2302409"/>
              <a:gd name="connsiteY4" fmla="*/ 19413 h 943122"/>
              <a:gd name="connsiteX5" fmla="*/ 1150684 w 2302409"/>
              <a:gd name="connsiteY5" fmla="*/ 321815 h 943122"/>
              <a:gd name="connsiteX6" fmla="*/ 1819599 w 2302409"/>
              <a:gd name="connsiteY6" fmla="*/ 0 h 943122"/>
              <a:gd name="connsiteX0" fmla="*/ 1856544 w 2302409"/>
              <a:gd name="connsiteY0" fmla="*/ 1264 h 923709"/>
              <a:gd name="connsiteX1" fmla="*/ 2302409 w 2302409"/>
              <a:gd name="connsiteY1" fmla="*/ 371601 h 923709"/>
              <a:gd name="connsiteX2" fmla="*/ 1154885 w 2302409"/>
              <a:gd name="connsiteY2" fmla="*/ 923675 h 923709"/>
              <a:gd name="connsiteX3" fmla="*/ 0 w 2302409"/>
              <a:gd name="connsiteY3" fmla="*/ 387169 h 923709"/>
              <a:gd name="connsiteX4" fmla="*/ 459006 w 2302409"/>
              <a:gd name="connsiteY4" fmla="*/ 0 h 923709"/>
              <a:gd name="connsiteX5" fmla="*/ 1150684 w 2302409"/>
              <a:gd name="connsiteY5" fmla="*/ 302402 h 923709"/>
              <a:gd name="connsiteX6" fmla="*/ 1856544 w 2302409"/>
              <a:gd name="connsiteY6" fmla="*/ 1264 h 923709"/>
              <a:gd name="connsiteX0" fmla="*/ 1828835 w 2274700"/>
              <a:gd name="connsiteY0" fmla="*/ 1264 h 923747"/>
              <a:gd name="connsiteX1" fmla="*/ 2274700 w 2274700"/>
              <a:gd name="connsiteY1" fmla="*/ 371601 h 923747"/>
              <a:gd name="connsiteX2" fmla="*/ 1127176 w 2274700"/>
              <a:gd name="connsiteY2" fmla="*/ 923675 h 923747"/>
              <a:gd name="connsiteX3" fmla="*/ 0 w 2274700"/>
              <a:gd name="connsiteY3" fmla="*/ 397509 h 923747"/>
              <a:gd name="connsiteX4" fmla="*/ 431297 w 2274700"/>
              <a:gd name="connsiteY4" fmla="*/ 0 h 923747"/>
              <a:gd name="connsiteX5" fmla="*/ 1122975 w 2274700"/>
              <a:gd name="connsiteY5" fmla="*/ 302402 h 923747"/>
              <a:gd name="connsiteX6" fmla="*/ 1828835 w 2274700"/>
              <a:gd name="connsiteY6" fmla="*/ 1264 h 923747"/>
              <a:gd name="connsiteX0" fmla="*/ 1828835 w 2237755"/>
              <a:gd name="connsiteY0" fmla="*/ 1264 h 923747"/>
              <a:gd name="connsiteX1" fmla="*/ 2237755 w 2237755"/>
              <a:gd name="connsiteY1" fmla="*/ 371601 h 923747"/>
              <a:gd name="connsiteX2" fmla="*/ 1127176 w 2237755"/>
              <a:gd name="connsiteY2" fmla="*/ 923675 h 923747"/>
              <a:gd name="connsiteX3" fmla="*/ 0 w 2237755"/>
              <a:gd name="connsiteY3" fmla="*/ 397509 h 923747"/>
              <a:gd name="connsiteX4" fmla="*/ 431297 w 2237755"/>
              <a:gd name="connsiteY4" fmla="*/ 0 h 923747"/>
              <a:gd name="connsiteX5" fmla="*/ 1122975 w 2237755"/>
              <a:gd name="connsiteY5" fmla="*/ 302402 h 923747"/>
              <a:gd name="connsiteX6" fmla="*/ 1828835 w 2237755"/>
              <a:gd name="connsiteY6" fmla="*/ 1264 h 923747"/>
              <a:gd name="connsiteX0" fmla="*/ 1828835 w 2237755"/>
              <a:gd name="connsiteY0" fmla="*/ 1264 h 923678"/>
              <a:gd name="connsiteX1" fmla="*/ 2237755 w 2237755"/>
              <a:gd name="connsiteY1" fmla="*/ 392279 h 923678"/>
              <a:gd name="connsiteX2" fmla="*/ 1127176 w 2237755"/>
              <a:gd name="connsiteY2" fmla="*/ 923675 h 923678"/>
              <a:gd name="connsiteX3" fmla="*/ 0 w 2237755"/>
              <a:gd name="connsiteY3" fmla="*/ 397509 h 923678"/>
              <a:gd name="connsiteX4" fmla="*/ 431297 w 2237755"/>
              <a:gd name="connsiteY4" fmla="*/ 0 h 923678"/>
              <a:gd name="connsiteX5" fmla="*/ 1122975 w 2237755"/>
              <a:gd name="connsiteY5" fmla="*/ 302402 h 923678"/>
              <a:gd name="connsiteX6" fmla="*/ 1828835 w 2237755"/>
              <a:gd name="connsiteY6" fmla="*/ 1264 h 92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chemeClr val="accent1"/>
          </a:solidFill>
          <a:ln w="25400" cap="flat" cmpd="sng" algn="ctr">
            <a:noFill/>
            <a:prstDash val="solid"/>
          </a:ln>
          <a:effectLst/>
        </p:spPr>
        <p:txBody>
          <a:bodyPr lIns="0" tIns="180000" rIns="0" bIns="0" rtlCol="0" anchor="ctr"/>
          <a:lstStyle/>
          <a:p>
            <a:pPr algn="ctr"/>
            <a:r>
              <a:rPr lang="zh-CN" altLang="en-US" sz="2400" kern="0" dirty="0">
                <a:solidFill>
                  <a:srgbClr val="FFFFFF"/>
                </a:solidFill>
                <a:latin typeface="+mn-ea"/>
              </a:rPr>
              <a:t>建模</a:t>
            </a:r>
          </a:p>
        </p:txBody>
      </p:sp>
      <p:sp>
        <p:nvSpPr>
          <p:cNvPr id="27" name="空心弧 26"/>
          <p:cNvSpPr/>
          <p:nvPr/>
        </p:nvSpPr>
        <p:spPr>
          <a:xfrm>
            <a:off x="4717246" y="3060238"/>
            <a:ext cx="2750276" cy="2456994"/>
          </a:xfrm>
          <a:prstGeom prst="blockArc">
            <a:avLst>
              <a:gd name="adj1" fmla="val 13186668"/>
              <a:gd name="adj2" fmla="val 19259822"/>
              <a:gd name="adj3" fmla="val 20854"/>
            </a:avLst>
          </a:prstGeom>
          <a:solidFill>
            <a:schemeClr val="accent1"/>
          </a:solidFill>
          <a:ln w="25400" cap="flat" cmpd="sng" algn="ctr">
            <a:noFill/>
            <a:prstDash val="solid"/>
          </a:ln>
          <a:effectLst/>
        </p:spPr>
        <p:txBody>
          <a:bodyPr lIns="0" tIns="0" rIns="0" bIns="180000" rtlCol="0" anchor="ctr"/>
          <a:lstStyle/>
          <a:p>
            <a:pPr algn="ctr">
              <a:defRPr/>
            </a:pPr>
            <a:r>
              <a:rPr lang="zh-CN" altLang="en-US" sz="2400" kern="0" dirty="0" smtClean="0">
                <a:solidFill>
                  <a:srgbClr val="FFFFFF"/>
                </a:solidFill>
                <a:latin typeface="+mn-ea"/>
              </a:rPr>
              <a:t>结果验证</a:t>
            </a:r>
            <a:endParaRPr lang="en-US" sz="2400" kern="0" dirty="0">
              <a:solidFill>
                <a:srgbClr val="FFFFFF"/>
              </a:solidFill>
              <a:latin typeface="+mn-ea"/>
            </a:endParaRPr>
          </a:p>
        </p:txBody>
      </p:sp>
      <p:sp>
        <p:nvSpPr>
          <p:cNvPr id="6" name="标题 5"/>
          <p:cNvSpPr>
            <a:spLocks noGrp="1"/>
          </p:cNvSpPr>
          <p:nvPr>
            <p:ph type="title"/>
          </p:nvPr>
        </p:nvSpPr>
        <p:spPr/>
        <p:txBody>
          <a:bodyPr/>
          <a:lstStyle/>
          <a:p>
            <a:r>
              <a:rPr lang="zh-CN" altLang="en-US" dirty="0" smtClean="0"/>
              <a:t>系统架构</a:t>
            </a:r>
            <a:endParaRPr lang="zh-CN" altLang="en-US" dirty="0"/>
          </a:p>
        </p:txBody>
      </p:sp>
    </p:spTree>
    <p:extLst>
      <p:ext uri="{BB962C8B-B14F-4D97-AF65-F5344CB8AC3E}">
        <p14:creationId xmlns:p14="http://schemas.microsoft.com/office/powerpoint/2010/main" val="10639169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数据采集方案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951" y="2483796"/>
            <a:ext cx="812698" cy="81269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3615497"/>
            <a:ext cx="812698" cy="812698"/>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951" y="4893537"/>
            <a:ext cx="812698" cy="812698"/>
          </a:xfrm>
          <a:prstGeom prst="rect">
            <a:avLst/>
          </a:prstGeom>
        </p:spPr>
      </p:pic>
      <p:pic>
        <p:nvPicPr>
          <p:cNvPr id="8" name="图片 7"/>
          <p:cNvPicPr>
            <a:picLocks noChangeAspect="1"/>
          </p:cNvPicPr>
          <p:nvPr/>
        </p:nvPicPr>
        <p:blipFill>
          <a:blip r:embed="rId5"/>
          <a:stretch>
            <a:fillRect/>
          </a:stretch>
        </p:blipFill>
        <p:spPr>
          <a:xfrm>
            <a:off x="7247035" y="2060848"/>
            <a:ext cx="1219200" cy="1219200"/>
          </a:xfrm>
          <a:prstGeom prst="rect">
            <a:avLst/>
          </a:prstGeom>
        </p:spPr>
      </p:pic>
      <p:pic>
        <p:nvPicPr>
          <p:cNvPr id="9" name="图片 8"/>
          <p:cNvPicPr>
            <a:picLocks noChangeAspect="1"/>
          </p:cNvPicPr>
          <p:nvPr/>
        </p:nvPicPr>
        <p:blipFill>
          <a:blip r:embed="rId6"/>
          <a:stretch>
            <a:fillRect/>
          </a:stretch>
        </p:blipFill>
        <p:spPr>
          <a:xfrm>
            <a:off x="7247035" y="3384515"/>
            <a:ext cx="1219200" cy="1219200"/>
          </a:xfrm>
          <a:prstGeom prst="rect">
            <a:avLst/>
          </a:prstGeom>
        </p:spPr>
      </p:pic>
      <p:pic>
        <p:nvPicPr>
          <p:cNvPr id="10" name="图片 9"/>
          <p:cNvPicPr>
            <a:picLocks noChangeAspect="1"/>
          </p:cNvPicPr>
          <p:nvPr/>
        </p:nvPicPr>
        <p:blipFill>
          <a:blip r:embed="rId7"/>
          <a:stretch>
            <a:fillRect/>
          </a:stretch>
        </p:blipFill>
        <p:spPr>
          <a:xfrm>
            <a:off x="7247035" y="4816290"/>
            <a:ext cx="1219200" cy="1219200"/>
          </a:xfrm>
          <a:prstGeom prst="rect">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8884908">
            <a:off x="3807745" y="4034412"/>
            <a:ext cx="685800" cy="685800"/>
          </a:xfrm>
          <a:prstGeom prst="rect">
            <a:avLst/>
          </a:prstGeom>
        </p:spPr>
      </p:pic>
      <p:pic>
        <p:nvPicPr>
          <p:cNvPr id="12" name="图片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51920" y="4810173"/>
            <a:ext cx="609600" cy="609600"/>
          </a:xfrm>
          <a:prstGeom prst="rect">
            <a:avLst/>
          </a:prstGeom>
        </p:spPr>
      </p:pic>
      <p:pic>
        <p:nvPicPr>
          <p:cNvPr id="13" name="图片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7927" y="2388397"/>
            <a:ext cx="360040" cy="360040"/>
          </a:xfrm>
          <a:prstGeom prst="rect">
            <a:avLst/>
          </a:prstGeom>
        </p:spPr>
      </p:pic>
      <p:pic>
        <p:nvPicPr>
          <p:cNvPr id="14" name="图片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7927" y="3573016"/>
            <a:ext cx="360040" cy="360040"/>
          </a:xfrm>
          <a:prstGeom prst="rect">
            <a:avLst/>
          </a:prstGeom>
        </p:spPr>
      </p:pic>
      <p:pic>
        <p:nvPicPr>
          <p:cNvPr id="15" name="图片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7927" y="4816177"/>
            <a:ext cx="360040" cy="360040"/>
          </a:xfrm>
          <a:prstGeom prst="rect">
            <a:avLst/>
          </a:prstGeom>
        </p:spPr>
      </p:pic>
      <p:cxnSp>
        <p:nvCxnSpPr>
          <p:cNvPr id="16" name="直接箭头连接符 15"/>
          <p:cNvCxnSpPr/>
          <p:nvPr/>
        </p:nvCxnSpPr>
        <p:spPr>
          <a:xfrm>
            <a:off x="1887627" y="2994373"/>
            <a:ext cx="4680520" cy="1800200"/>
          </a:xfrm>
          <a:prstGeom prst="straightConnector1">
            <a:avLst/>
          </a:prstGeom>
          <a:ln>
            <a:solidFill>
              <a:srgbClr val="00B0F0"/>
            </a:solidFill>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17" name="直接箭头连接符 16"/>
          <p:cNvCxnSpPr/>
          <p:nvPr/>
        </p:nvCxnSpPr>
        <p:spPr>
          <a:xfrm>
            <a:off x="1817735" y="3854343"/>
            <a:ext cx="4716390" cy="40130"/>
          </a:xfrm>
          <a:prstGeom prst="straightConnector1">
            <a:avLst/>
          </a:prstGeom>
          <a:ln>
            <a:solidFill>
              <a:srgbClr val="00B050"/>
            </a:solidFill>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18" name="直接箭头连接符 17"/>
          <p:cNvCxnSpPr/>
          <p:nvPr/>
        </p:nvCxnSpPr>
        <p:spPr>
          <a:xfrm flipH="1">
            <a:off x="1887627" y="2812966"/>
            <a:ext cx="4680520" cy="2044306"/>
          </a:xfrm>
          <a:prstGeom prst="straightConnector1">
            <a:avLst/>
          </a:prstGeom>
          <a:ln>
            <a:solidFill>
              <a:srgbClr val="FF6600"/>
            </a:solidFill>
            <a:headEnd type="triangle"/>
            <a:tailEnd type="triangle"/>
          </a:ln>
        </p:spPr>
        <p:style>
          <a:lnRef idx="3">
            <a:schemeClr val="accent6"/>
          </a:lnRef>
          <a:fillRef idx="0">
            <a:schemeClr val="accent6"/>
          </a:fillRef>
          <a:effectRef idx="2">
            <a:schemeClr val="accent6"/>
          </a:effectRef>
          <a:fontRef idx="minor">
            <a:schemeClr val="tx1"/>
          </a:fontRef>
        </p:style>
      </p:cxnSp>
      <p:pic>
        <p:nvPicPr>
          <p:cNvPr id="19" name="图片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18787" y="3164974"/>
            <a:ext cx="914286" cy="914286"/>
          </a:xfrm>
          <a:prstGeom prst="rect">
            <a:avLst/>
          </a:prstGeom>
        </p:spPr>
      </p:pic>
      <p:sp>
        <p:nvSpPr>
          <p:cNvPr id="20" name="文本框 19"/>
          <p:cNvSpPr txBox="1"/>
          <p:nvPr/>
        </p:nvSpPr>
        <p:spPr>
          <a:xfrm>
            <a:off x="611559" y="1574436"/>
            <a:ext cx="5328593"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环境</a:t>
            </a:r>
            <a:r>
              <a:rPr lang="zh-CN" altLang="en-US" dirty="0" smtClean="0"/>
              <a:t>：无线</a:t>
            </a:r>
            <a:r>
              <a:rPr lang="en-US" altLang="zh-CN" dirty="0" smtClean="0"/>
              <a:t>AP</a:t>
            </a:r>
            <a:r>
              <a:rPr lang="zh-CN" altLang="en-US" dirty="0" smtClean="0"/>
              <a:t>（硬件），</a:t>
            </a:r>
            <a:r>
              <a:rPr lang="en-US" altLang="zh-CN" dirty="0" err="1" smtClean="0"/>
              <a:t>Wireshark</a:t>
            </a:r>
            <a:r>
              <a:rPr lang="zh-CN" altLang="en-US" dirty="0" smtClean="0"/>
              <a:t>（抓包工具）</a:t>
            </a:r>
            <a:endParaRPr lang="zh-CN" altLang="en-US" dirty="0"/>
          </a:p>
        </p:txBody>
      </p:sp>
    </p:spTree>
    <p:extLst>
      <p:ext uri="{BB962C8B-B14F-4D97-AF65-F5344CB8AC3E}">
        <p14:creationId xmlns:p14="http://schemas.microsoft.com/office/powerpoint/2010/main" val="10591931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circle(in)">
                                      <p:cBhvr>
                                        <p:cTn id="5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数据采集方案</a:t>
            </a:r>
            <a:endParaRPr lang="zh-CN" altLang="en-US" dirty="0"/>
          </a:p>
        </p:txBody>
      </p:sp>
      <p:pic>
        <p:nvPicPr>
          <p:cNvPr id="22" name="图片 21"/>
          <p:cNvPicPr>
            <a:picLocks noChangeAspect="1"/>
          </p:cNvPicPr>
          <p:nvPr/>
        </p:nvPicPr>
        <p:blipFill>
          <a:blip r:embed="rId3"/>
          <a:stretch>
            <a:fillRect/>
          </a:stretch>
        </p:blipFill>
        <p:spPr>
          <a:xfrm>
            <a:off x="485774" y="2001540"/>
            <a:ext cx="8096250" cy="3790950"/>
          </a:xfrm>
          <a:prstGeom prst="rect">
            <a:avLst/>
          </a:prstGeom>
        </p:spPr>
      </p:pic>
      <p:sp>
        <p:nvSpPr>
          <p:cNvPr id="23" name="文本框 22"/>
          <p:cNvSpPr txBox="1"/>
          <p:nvPr/>
        </p:nvSpPr>
        <p:spPr>
          <a:xfrm>
            <a:off x="429444" y="1409336"/>
            <a:ext cx="5328593"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数据样本</a:t>
            </a:r>
            <a:endParaRPr lang="zh-CN" altLang="en-US" dirty="0"/>
          </a:p>
        </p:txBody>
      </p:sp>
    </p:spTree>
    <p:extLst>
      <p:ext uri="{BB962C8B-B14F-4D97-AF65-F5344CB8AC3E}">
        <p14:creationId xmlns:p14="http://schemas.microsoft.com/office/powerpoint/2010/main" val="14258252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5"/>
          <p:cNvSpPr>
            <a:spLocks noGrp="1"/>
          </p:cNvSpPr>
          <p:nvPr>
            <p:ph type="title"/>
          </p:nvPr>
        </p:nvSpPr>
        <p:spPr>
          <a:xfrm>
            <a:off x="425977" y="339794"/>
            <a:ext cx="8292045" cy="653552"/>
          </a:xfrm>
        </p:spPr>
        <p:txBody>
          <a:bodyPr/>
          <a:lstStyle/>
          <a:p>
            <a:r>
              <a:rPr lang="zh-CN" altLang="en-US" dirty="0" smtClean="0"/>
              <a:t>数据过滤方案</a:t>
            </a:r>
            <a:endParaRPr lang="zh-CN" altLang="en-US" dirty="0"/>
          </a:p>
        </p:txBody>
      </p:sp>
      <p:grpSp>
        <p:nvGrpSpPr>
          <p:cNvPr id="13" name="组合 12"/>
          <p:cNvGrpSpPr/>
          <p:nvPr/>
        </p:nvGrpSpPr>
        <p:grpSpPr>
          <a:xfrm>
            <a:off x="487816" y="1988840"/>
            <a:ext cx="1296144" cy="1233428"/>
            <a:chOff x="1096994" y="2564904"/>
            <a:chExt cx="1296144" cy="1233428"/>
          </a:xfrm>
        </p:grpSpPr>
        <p:pic>
          <p:nvPicPr>
            <p:cNvPr id="14" name="图片 13"/>
            <p:cNvPicPr>
              <a:picLocks noChangeAspect="1"/>
            </p:cNvPicPr>
            <p:nvPr/>
          </p:nvPicPr>
          <p:blipFill>
            <a:blip r:embed="rId3"/>
            <a:stretch>
              <a:fillRect/>
            </a:stretch>
          </p:blipFill>
          <p:spPr>
            <a:xfrm>
              <a:off x="1341884" y="2564904"/>
              <a:ext cx="600075" cy="676275"/>
            </a:xfrm>
            <a:prstGeom prst="rect">
              <a:avLst/>
            </a:prstGeom>
          </p:spPr>
        </p:pic>
        <p:sp>
          <p:nvSpPr>
            <p:cNvPr id="15" name="文本框 14"/>
            <p:cNvSpPr txBox="1"/>
            <p:nvPr/>
          </p:nvSpPr>
          <p:spPr>
            <a:xfrm>
              <a:off x="1096994" y="3429000"/>
              <a:ext cx="1296144" cy="369332"/>
            </a:xfrm>
            <a:prstGeom prst="rect">
              <a:avLst/>
            </a:prstGeom>
            <a:noFill/>
          </p:spPr>
          <p:txBody>
            <a:bodyPr wrap="square" rtlCol="0">
              <a:spAutoFit/>
            </a:bodyPr>
            <a:lstStyle/>
            <a:p>
              <a:r>
                <a:rPr lang="zh-CN" altLang="en-US" dirty="0" smtClean="0"/>
                <a:t>原始数据</a:t>
              </a:r>
              <a:endParaRPr lang="zh-CN" altLang="en-US" dirty="0"/>
            </a:p>
          </p:txBody>
        </p:sp>
      </p:grpSp>
      <p:sp>
        <p:nvSpPr>
          <p:cNvPr id="16" name="文本框 15"/>
          <p:cNvSpPr txBox="1"/>
          <p:nvPr/>
        </p:nvSpPr>
        <p:spPr>
          <a:xfrm>
            <a:off x="588690" y="1340768"/>
            <a:ext cx="5832648" cy="369332"/>
          </a:xfrm>
          <a:prstGeom prst="rect">
            <a:avLst/>
          </a:prstGeom>
          <a:noFill/>
        </p:spPr>
        <p:txBody>
          <a:bodyPr wrap="square" rtlCol="0">
            <a:spAutoFit/>
          </a:bodyPr>
          <a:lstStyle/>
          <a:p>
            <a:r>
              <a:rPr lang="zh-CN" altLang="en-US" dirty="0" smtClean="0"/>
              <a:t>环境：数据库（</a:t>
            </a:r>
            <a:r>
              <a:rPr lang="en-US" altLang="zh-CN" dirty="0" smtClean="0"/>
              <a:t>MySQL</a:t>
            </a:r>
            <a:r>
              <a:rPr lang="zh-CN" altLang="en-US" dirty="0" smtClean="0"/>
              <a:t>），逆向域名解析（</a:t>
            </a:r>
            <a:r>
              <a:rPr lang="en-US" altLang="zh-CN" dirty="0" smtClean="0"/>
              <a:t>RNDS</a:t>
            </a:r>
            <a:r>
              <a:rPr lang="zh-CN" altLang="en-US" dirty="0" smtClean="0"/>
              <a:t>）</a:t>
            </a:r>
            <a:endParaRPr lang="zh-CN" altLang="en-US" dirty="0"/>
          </a:p>
        </p:txBody>
      </p:sp>
      <p:grpSp>
        <p:nvGrpSpPr>
          <p:cNvPr id="17" name="组合 16"/>
          <p:cNvGrpSpPr/>
          <p:nvPr/>
        </p:nvGrpSpPr>
        <p:grpSpPr>
          <a:xfrm>
            <a:off x="2123728" y="1988840"/>
            <a:ext cx="1296144" cy="1233428"/>
            <a:chOff x="3430116" y="2564904"/>
            <a:chExt cx="1296144" cy="1233428"/>
          </a:xfrm>
        </p:grpSpPr>
        <p:pic>
          <p:nvPicPr>
            <p:cNvPr id="18" name="图片 17"/>
            <p:cNvPicPr>
              <a:picLocks noChangeAspect="1"/>
            </p:cNvPicPr>
            <p:nvPr/>
          </p:nvPicPr>
          <p:blipFill>
            <a:blip r:embed="rId4"/>
            <a:stretch>
              <a:fillRect/>
            </a:stretch>
          </p:blipFill>
          <p:spPr>
            <a:xfrm>
              <a:off x="3771292" y="2564904"/>
              <a:ext cx="685800" cy="685800"/>
            </a:xfrm>
            <a:prstGeom prst="rect">
              <a:avLst/>
            </a:prstGeom>
          </p:spPr>
        </p:pic>
        <p:sp>
          <p:nvSpPr>
            <p:cNvPr id="19" name="文本框 18"/>
            <p:cNvSpPr txBox="1"/>
            <p:nvPr/>
          </p:nvSpPr>
          <p:spPr>
            <a:xfrm>
              <a:off x="3430116" y="3429000"/>
              <a:ext cx="1296144" cy="369332"/>
            </a:xfrm>
            <a:prstGeom prst="rect">
              <a:avLst/>
            </a:prstGeom>
            <a:noFill/>
          </p:spPr>
          <p:txBody>
            <a:bodyPr wrap="square" rtlCol="0">
              <a:spAutoFit/>
            </a:bodyPr>
            <a:lstStyle/>
            <a:p>
              <a:r>
                <a:rPr lang="en-US" altLang="zh-CN" dirty="0" smtClean="0"/>
                <a:t>IP</a:t>
              </a:r>
              <a:r>
                <a:rPr lang="zh-CN" altLang="en-US" dirty="0" smtClean="0"/>
                <a:t>地址过滤</a:t>
              </a:r>
              <a:endParaRPr lang="en-US" altLang="zh-CN" dirty="0" smtClean="0"/>
            </a:p>
          </p:txBody>
        </p:sp>
      </p:grpSp>
      <p:pic>
        <p:nvPicPr>
          <p:cNvPr id="20" name="图片 19"/>
          <p:cNvPicPr>
            <a:picLocks noChangeAspect="1"/>
          </p:cNvPicPr>
          <p:nvPr/>
        </p:nvPicPr>
        <p:blipFill>
          <a:blip r:embed="rId5"/>
          <a:stretch>
            <a:fillRect/>
          </a:stretch>
        </p:blipFill>
        <p:spPr>
          <a:xfrm>
            <a:off x="2195736" y="3501008"/>
            <a:ext cx="1114425" cy="1104900"/>
          </a:xfrm>
          <a:prstGeom prst="rect">
            <a:avLst/>
          </a:prstGeom>
        </p:spPr>
      </p:pic>
      <p:sp>
        <p:nvSpPr>
          <p:cNvPr id="21" name="矩形 20"/>
          <p:cNvSpPr/>
          <p:nvPr/>
        </p:nvSpPr>
        <p:spPr>
          <a:xfrm>
            <a:off x="3937604" y="3401739"/>
            <a:ext cx="1293944" cy="369332"/>
          </a:xfrm>
          <a:prstGeom prst="rect">
            <a:avLst/>
          </a:prstGeom>
        </p:spPr>
        <p:txBody>
          <a:bodyPr wrap="none">
            <a:spAutoFit/>
          </a:bodyPr>
          <a:lstStyle/>
          <a:p>
            <a:r>
              <a:rPr lang="en-US" altLang="zh-CN" dirty="0"/>
              <a:t>110.76.6.90</a:t>
            </a:r>
            <a:endParaRPr lang="zh-CN" altLang="en-US" dirty="0"/>
          </a:p>
        </p:txBody>
      </p:sp>
      <p:grpSp>
        <p:nvGrpSpPr>
          <p:cNvPr id="22" name="组合 21"/>
          <p:cNvGrpSpPr/>
          <p:nvPr/>
        </p:nvGrpSpPr>
        <p:grpSpPr>
          <a:xfrm>
            <a:off x="3851920" y="2132856"/>
            <a:ext cx="1584176" cy="1089412"/>
            <a:chOff x="5590356" y="2708920"/>
            <a:chExt cx="1584176" cy="1089412"/>
          </a:xfrm>
        </p:grpSpPr>
        <p:pic>
          <p:nvPicPr>
            <p:cNvPr id="23" name="图片 22"/>
            <p:cNvPicPr>
              <a:picLocks noChangeAspect="1"/>
            </p:cNvPicPr>
            <p:nvPr/>
          </p:nvPicPr>
          <p:blipFill>
            <a:blip r:embed="rId6"/>
            <a:stretch>
              <a:fillRect/>
            </a:stretch>
          </p:blipFill>
          <p:spPr>
            <a:xfrm>
              <a:off x="6094412" y="2708920"/>
              <a:ext cx="457200" cy="466725"/>
            </a:xfrm>
            <a:prstGeom prst="rect">
              <a:avLst/>
            </a:prstGeom>
          </p:spPr>
        </p:pic>
        <p:sp>
          <p:nvSpPr>
            <p:cNvPr id="24" name="文本框 23"/>
            <p:cNvSpPr txBox="1"/>
            <p:nvPr/>
          </p:nvSpPr>
          <p:spPr>
            <a:xfrm>
              <a:off x="5590356" y="3429000"/>
              <a:ext cx="1584176" cy="369332"/>
            </a:xfrm>
            <a:prstGeom prst="rect">
              <a:avLst/>
            </a:prstGeom>
            <a:noFill/>
          </p:spPr>
          <p:txBody>
            <a:bodyPr wrap="square" rtlCol="0">
              <a:spAutoFit/>
            </a:bodyPr>
            <a:lstStyle/>
            <a:p>
              <a:r>
                <a:rPr lang="zh-CN" altLang="en-US" dirty="0" smtClean="0"/>
                <a:t>逆向域名解析</a:t>
              </a:r>
              <a:endParaRPr lang="zh-CN" altLang="en-US" dirty="0"/>
            </a:p>
          </p:txBody>
        </p:sp>
      </p:grpSp>
      <p:pic>
        <p:nvPicPr>
          <p:cNvPr id="25" name="图片 24"/>
          <p:cNvPicPr>
            <a:picLocks noChangeAspect="1"/>
          </p:cNvPicPr>
          <p:nvPr/>
        </p:nvPicPr>
        <p:blipFill>
          <a:blip r:embed="rId7"/>
          <a:stretch>
            <a:fillRect/>
          </a:stretch>
        </p:blipFill>
        <p:spPr>
          <a:xfrm>
            <a:off x="5406710" y="3501007"/>
            <a:ext cx="2693682" cy="1977181"/>
          </a:xfrm>
          <a:prstGeom prst="rect">
            <a:avLst/>
          </a:prstGeom>
        </p:spPr>
      </p:pic>
      <p:pic>
        <p:nvPicPr>
          <p:cNvPr id="26" name="图片 25"/>
          <p:cNvPicPr>
            <a:picLocks noChangeAspect="1"/>
          </p:cNvPicPr>
          <p:nvPr/>
        </p:nvPicPr>
        <p:blipFill>
          <a:blip r:embed="rId4"/>
          <a:stretch>
            <a:fillRect/>
          </a:stretch>
        </p:blipFill>
        <p:spPr>
          <a:xfrm>
            <a:off x="6084168" y="2023120"/>
            <a:ext cx="685800" cy="685800"/>
          </a:xfrm>
          <a:prstGeom prst="rect">
            <a:avLst/>
          </a:prstGeom>
        </p:spPr>
      </p:pic>
      <p:pic>
        <p:nvPicPr>
          <p:cNvPr id="27" name="图片 26"/>
          <p:cNvPicPr>
            <a:picLocks noChangeAspect="1"/>
          </p:cNvPicPr>
          <p:nvPr/>
        </p:nvPicPr>
        <p:blipFill>
          <a:blip r:embed="rId8"/>
          <a:stretch>
            <a:fillRect/>
          </a:stretch>
        </p:blipFill>
        <p:spPr>
          <a:xfrm>
            <a:off x="7981776" y="2028080"/>
            <a:ext cx="514350" cy="676275"/>
          </a:xfrm>
          <a:prstGeom prst="rect">
            <a:avLst/>
          </a:prstGeom>
        </p:spPr>
      </p:pic>
      <p:cxnSp>
        <p:nvCxnSpPr>
          <p:cNvPr id="28" name="直接箭头连接符 27"/>
          <p:cNvCxnSpPr/>
          <p:nvPr/>
        </p:nvCxnSpPr>
        <p:spPr>
          <a:xfrm flipV="1">
            <a:off x="1524794" y="2415560"/>
            <a:ext cx="647607" cy="5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p:nvPr/>
        </p:nvCxnSpPr>
        <p:spPr>
          <a:xfrm flipV="1">
            <a:off x="3420337" y="2408188"/>
            <a:ext cx="647607" cy="5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flipV="1">
            <a:off x="5148529" y="2408188"/>
            <a:ext cx="647607" cy="5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flipV="1">
            <a:off x="7092745" y="2408188"/>
            <a:ext cx="647607" cy="5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5981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par>
                                <p:cTn id="39" presetID="10"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5"/>
          <p:cNvSpPr>
            <a:spLocks noGrp="1"/>
          </p:cNvSpPr>
          <p:nvPr>
            <p:ph type="title"/>
          </p:nvPr>
        </p:nvSpPr>
        <p:spPr>
          <a:xfrm>
            <a:off x="425977" y="339794"/>
            <a:ext cx="8292045" cy="653552"/>
          </a:xfrm>
        </p:spPr>
        <p:txBody>
          <a:bodyPr/>
          <a:lstStyle/>
          <a:p>
            <a:r>
              <a:rPr lang="zh-CN" altLang="en-US" dirty="0" smtClean="0"/>
              <a:t>模型建立与结果验证</a:t>
            </a:r>
            <a:endParaRPr lang="zh-CN" altLang="en-US" dirty="0"/>
          </a:p>
        </p:txBody>
      </p:sp>
      <p:pic>
        <p:nvPicPr>
          <p:cNvPr id="29" name="图片 28"/>
          <p:cNvPicPr>
            <a:picLocks noChangeAspect="1"/>
          </p:cNvPicPr>
          <p:nvPr/>
        </p:nvPicPr>
        <p:blipFill>
          <a:blip r:embed="rId2"/>
          <a:stretch>
            <a:fillRect/>
          </a:stretch>
        </p:blipFill>
        <p:spPr>
          <a:xfrm>
            <a:off x="4033670" y="1700808"/>
            <a:ext cx="1219200" cy="1219200"/>
          </a:xfrm>
          <a:prstGeom prst="rect">
            <a:avLst/>
          </a:prstGeom>
        </p:spPr>
      </p:pic>
      <p:grpSp>
        <p:nvGrpSpPr>
          <p:cNvPr id="31" name="组合 30"/>
          <p:cNvGrpSpPr/>
          <p:nvPr/>
        </p:nvGrpSpPr>
        <p:grpSpPr>
          <a:xfrm>
            <a:off x="817240" y="1970256"/>
            <a:ext cx="1296144" cy="1233428"/>
            <a:chOff x="1096994" y="2564904"/>
            <a:chExt cx="1296144" cy="1233428"/>
          </a:xfrm>
        </p:grpSpPr>
        <p:pic>
          <p:nvPicPr>
            <p:cNvPr id="32" name="图片 31"/>
            <p:cNvPicPr>
              <a:picLocks noChangeAspect="1"/>
            </p:cNvPicPr>
            <p:nvPr/>
          </p:nvPicPr>
          <p:blipFill>
            <a:blip r:embed="rId3"/>
            <a:stretch>
              <a:fillRect/>
            </a:stretch>
          </p:blipFill>
          <p:spPr>
            <a:xfrm>
              <a:off x="1341884" y="2564904"/>
              <a:ext cx="600075" cy="676275"/>
            </a:xfrm>
            <a:prstGeom prst="rect">
              <a:avLst/>
            </a:prstGeom>
          </p:spPr>
        </p:pic>
        <p:sp>
          <p:nvSpPr>
            <p:cNvPr id="33" name="文本框 32"/>
            <p:cNvSpPr txBox="1"/>
            <p:nvPr/>
          </p:nvSpPr>
          <p:spPr>
            <a:xfrm>
              <a:off x="1096994" y="3429000"/>
              <a:ext cx="1296144" cy="369332"/>
            </a:xfrm>
            <a:prstGeom prst="rect">
              <a:avLst/>
            </a:prstGeom>
            <a:noFill/>
          </p:spPr>
          <p:txBody>
            <a:bodyPr wrap="square" rtlCol="0">
              <a:spAutoFit/>
            </a:bodyPr>
            <a:lstStyle/>
            <a:p>
              <a:r>
                <a:rPr lang="en-US" altLang="zh-CN" dirty="0" smtClean="0"/>
                <a:t>SSL</a:t>
              </a:r>
              <a:r>
                <a:rPr lang="zh-CN" altLang="en-US" dirty="0" smtClean="0"/>
                <a:t>流</a:t>
              </a:r>
              <a:r>
                <a:rPr lang="zh-CN" altLang="en-US" dirty="0"/>
                <a:t>文件</a:t>
              </a:r>
            </a:p>
          </p:txBody>
        </p:sp>
      </p:grpSp>
      <p:cxnSp>
        <p:nvCxnSpPr>
          <p:cNvPr id="34" name="直接箭头连接符 33"/>
          <p:cNvCxnSpPr/>
          <p:nvPr/>
        </p:nvCxnSpPr>
        <p:spPr>
          <a:xfrm>
            <a:off x="2113384" y="2308393"/>
            <a:ext cx="16561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6" name="图片 35"/>
          <p:cNvPicPr>
            <a:picLocks noChangeAspect="1"/>
          </p:cNvPicPr>
          <p:nvPr/>
        </p:nvPicPr>
        <p:blipFill>
          <a:blip r:embed="rId3"/>
          <a:stretch>
            <a:fillRect/>
          </a:stretch>
        </p:blipFill>
        <p:spPr>
          <a:xfrm>
            <a:off x="7398834" y="1979548"/>
            <a:ext cx="600075" cy="676275"/>
          </a:xfrm>
          <a:prstGeom prst="rect">
            <a:avLst/>
          </a:prstGeom>
        </p:spPr>
      </p:pic>
      <p:sp>
        <p:nvSpPr>
          <p:cNvPr id="40" name="文本框 39"/>
          <p:cNvSpPr txBox="1"/>
          <p:nvPr/>
        </p:nvSpPr>
        <p:spPr>
          <a:xfrm>
            <a:off x="6804248" y="2843644"/>
            <a:ext cx="1872208" cy="369332"/>
          </a:xfrm>
          <a:prstGeom prst="rect">
            <a:avLst/>
          </a:prstGeom>
          <a:noFill/>
        </p:spPr>
        <p:txBody>
          <a:bodyPr wrap="square" rtlCol="0">
            <a:spAutoFit/>
          </a:bodyPr>
          <a:lstStyle/>
          <a:p>
            <a:r>
              <a:rPr lang="zh-CN" altLang="en-US" dirty="0" smtClean="0"/>
              <a:t>标注的</a:t>
            </a:r>
            <a:r>
              <a:rPr lang="en-US" altLang="zh-CN" dirty="0" smtClean="0"/>
              <a:t>SSL</a:t>
            </a:r>
            <a:r>
              <a:rPr lang="zh-CN" altLang="en-US" dirty="0" smtClean="0"/>
              <a:t>流</a:t>
            </a:r>
            <a:r>
              <a:rPr lang="zh-CN" altLang="en-US" dirty="0"/>
              <a:t>文件</a:t>
            </a:r>
          </a:p>
        </p:txBody>
      </p:sp>
      <p:cxnSp>
        <p:nvCxnSpPr>
          <p:cNvPr id="41" name="直接箭头连接符 40"/>
          <p:cNvCxnSpPr/>
          <p:nvPr/>
        </p:nvCxnSpPr>
        <p:spPr>
          <a:xfrm>
            <a:off x="5497760" y="2308393"/>
            <a:ext cx="16561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文本框 42"/>
          <p:cNvSpPr txBox="1"/>
          <p:nvPr/>
        </p:nvSpPr>
        <p:spPr>
          <a:xfrm>
            <a:off x="3830712" y="2920008"/>
            <a:ext cx="2376264" cy="369332"/>
          </a:xfrm>
          <a:prstGeom prst="rect">
            <a:avLst/>
          </a:prstGeom>
          <a:noFill/>
        </p:spPr>
        <p:txBody>
          <a:bodyPr wrap="square" rtlCol="0">
            <a:spAutoFit/>
          </a:bodyPr>
          <a:lstStyle/>
          <a:p>
            <a:r>
              <a:rPr lang="zh-CN" altLang="en-US" dirty="0"/>
              <a:t>加密</a:t>
            </a:r>
            <a:r>
              <a:rPr lang="zh-CN" altLang="en-US" dirty="0" smtClean="0"/>
              <a:t>流识别系统</a:t>
            </a:r>
            <a:endParaRPr lang="zh-CN" altLang="en-US" dirty="0"/>
          </a:p>
        </p:txBody>
      </p:sp>
      <p:cxnSp>
        <p:nvCxnSpPr>
          <p:cNvPr id="44" name="Straight Connector 17"/>
          <p:cNvCxnSpPr>
            <a:cxnSpLocks noChangeShapeType="1"/>
            <a:stCxn id="45" idx="6"/>
            <a:endCxn id="46" idx="2"/>
          </p:cNvCxnSpPr>
          <p:nvPr/>
        </p:nvCxnSpPr>
        <p:spPr bwMode="auto">
          <a:xfrm flipV="1">
            <a:off x="758056" y="3830917"/>
            <a:ext cx="357560" cy="2953"/>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5" name="Oval 11"/>
          <p:cNvSpPr>
            <a:spLocks noChangeArrowheads="1"/>
          </p:cNvSpPr>
          <p:nvPr/>
        </p:nvSpPr>
        <p:spPr bwMode="auto">
          <a:xfrm>
            <a:off x="467544" y="3688613"/>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46" name="Oval 11"/>
          <p:cNvSpPr>
            <a:spLocks noChangeArrowheads="1"/>
          </p:cNvSpPr>
          <p:nvPr/>
        </p:nvSpPr>
        <p:spPr bwMode="auto">
          <a:xfrm>
            <a:off x="1115616" y="3685660"/>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47" name="Straight Connector 17"/>
          <p:cNvCxnSpPr>
            <a:cxnSpLocks noChangeShapeType="1"/>
            <a:stCxn id="46" idx="6"/>
            <a:endCxn id="48" idx="2"/>
          </p:cNvCxnSpPr>
          <p:nvPr/>
        </p:nvCxnSpPr>
        <p:spPr bwMode="auto">
          <a:xfrm>
            <a:off x="1406128" y="3830917"/>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8" name="Oval 11"/>
          <p:cNvSpPr>
            <a:spLocks noChangeArrowheads="1"/>
          </p:cNvSpPr>
          <p:nvPr/>
        </p:nvSpPr>
        <p:spPr bwMode="auto">
          <a:xfrm>
            <a:off x="1763688" y="3685660"/>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49" name="Straight Connector 17"/>
          <p:cNvCxnSpPr>
            <a:cxnSpLocks noChangeShapeType="1"/>
            <a:endCxn id="50" idx="2"/>
          </p:cNvCxnSpPr>
          <p:nvPr/>
        </p:nvCxnSpPr>
        <p:spPr bwMode="auto">
          <a:xfrm>
            <a:off x="2054200" y="3830917"/>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0" name="Oval 11"/>
          <p:cNvSpPr>
            <a:spLocks noChangeArrowheads="1"/>
          </p:cNvSpPr>
          <p:nvPr/>
        </p:nvSpPr>
        <p:spPr bwMode="auto">
          <a:xfrm>
            <a:off x="2411760" y="3685660"/>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51" name="Straight Connector 17"/>
          <p:cNvCxnSpPr>
            <a:cxnSpLocks noChangeShapeType="1"/>
            <a:stCxn id="52" idx="6"/>
            <a:endCxn id="53" idx="2"/>
          </p:cNvCxnSpPr>
          <p:nvPr/>
        </p:nvCxnSpPr>
        <p:spPr bwMode="auto">
          <a:xfrm flipV="1">
            <a:off x="758056" y="4248838"/>
            <a:ext cx="357560" cy="2953"/>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2" name="Oval 11"/>
          <p:cNvSpPr>
            <a:spLocks noChangeArrowheads="1"/>
          </p:cNvSpPr>
          <p:nvPr/>
        </p:nvSpPr>
        <p:spPr bwMode="auto">
          <a:xfrm>
            <a:off x="467544" y="4106534"/>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53" name="Oval 11"/>
          <p:cNvSpPr>
            <a:spLocks noChangeArrowheads="1"/>
          </p:cNvSpPr>
          <p:nvPr/>
        </p:nvSpPr>
        <p:spPr bwMode="auto">
          <a:xfrm>
            <a:off x="1115616" y="4103581"/>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54" name="Straight Connector 17"/>
          <p:cNvCxnSpPr>
            <a:cxnSpLocks noChangeShapeType="1"/>
            <a:stCxn id="55" idx="6"/>
            <a:endCxn id="56" idx="2"/>
          </p:cNvCxnSpPr>
          <p:nvPr/>
        </p:nvCxnSpPr>
        <p:spPr bwMode="auto">
          <a:xfrm flipV="1">
            <a:off x="758056" y="4648943"/>
            <a:ext cx="357560" cy="2953"/>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5" name="Oval 11"/>
          <p:cNvSpPr>
            <a:spLocks noChangeArrowheads="1"/>
          </p:cNvSpPr>
          <p:nvPr/>
        </p:nvSpPr>
        <p:spPr bwMode="auto">
          <a:xfrm>
            <a:off x="467544" y="4506639"/>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56" name="Oval 11"/>
          <p:cNvSpPr>
            <a:spLocks noChangeArrowheads="1"/>
          </p:cNvSpPr>
          <p:nvPr/>
        </p:nvSpPr>
        <p:spPr bwMode="auto">
          <a:xfrm>
            <a:off x="1115616" y="4503686"/>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57" name="Straight Connector 17"/>
          <p:cNvCxnSpPr>
            <a:cxnSpLocks noChangeShapeType="1"/>
            <a:stCxn id="56" idx="6"/>
            <a:endCxn id="58" idx="2"/>
          </p:cNvCxnSpPr>
          <p:nvPr/>
        </p:nvCxnSpPr>
        <p:spPr bwMode="auto">
          <a:xfrm>
            <a:off x="1406128" y="4648943"/>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8" name="Oval 11"/>
          <p:cNvSpPr>
            <a:spLocks noChangeArrowheads="1"/>
          </p:cNvSpPr>
          <p:nvPr/>
        </p:nvSpPr>
        <p:spPr bwMode="auto">
          <a:xfrm>
            <a:off x="1763688" y="4503686"/>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59" name="Straight Connector 17"/>
          <p:cNvCxnSpPr>
            <a:cxnSpLocks noChangeShapeType="1"/>
            <a:endCxn id="60" idx="2"/>
          </p:cNvCxnSpPr>
          <p:nvPr/>
        </p:nvCxnSpPr>
        <p:spPr bwMode="auto">
          <a:xfrm>
            <a:off x="2054200" y="4648943"/>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0" name="Oval 11"/>
          <p:cNvSpPr>
            <a:spLocks noChangeArrowheads="1"/>
          </p:cNvSpPr>
          <p:nvPr/>
        </p:nvSpPr>
        <p:spPr bwMode="auto">
          <a:xfrm>
            <a:off x="2411760" y="4503686"/>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61" name="Straight Connector 17"/>
          <p:cNvCxnSpPr>
            <a:cxnSpLocks noChangeShapeType="1"/>
            <a:endCxn id="62" idx="2"/>
          </p:cNvCxnSpPr>
          <p:nvPr/>
        </p:nvCxnSpPr>
        <p:spPr bwMode="auto">
          <a:xfrm>
            <a:off x="2688704" y="4648943"/>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2" name="Oval 11"/>
          <p:cNvSpPr>
            <a:spLocks noChangeArrowheads="1"/>
          </p:cNvSpPr>
          <p:nvPr/>
        </p:nvSpPr>
        <p:spPr bwMode="auto">
          <a:xfrm>
            <a:off x="3046264" y="4503686"/>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65" name="Straight Connector 17"/>
          <p:cNvCxnSpPr>
            <a:cxnSpLocks noChangeShapeType="1"/>
            <a:stCxn id="66" idx="6"/>
            <a:endCxn id="67" idx="2"/>
          </p:cNvCxnSpPr>
          <p:nvPr/>
        </p:nvCxnSpPr>
        <p:spPr bwMode="auto">
          <a:xfrm flipV="1">
            <a:off x="6313760" y="3830917"/>
            <a:ext cx="357560" cy="2953"/>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6" name="Oval 11"/>
          <p:cNvSpPr>
            <a:spLocks noChangeArrowheads="1"/>
          </p:cNvSpPr>
          <p:nvPr/>
        </p:nvSpPr>
        <p:spPr bwMode="auto">
          <a:xfrm>
            <a:off x="6023248" y="3688613"/>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67" name="Oval 11"/>
          <p:cNvSpPr>
            <a:spLocks noChangeArrowheads="1"/>
          </p:cNvSpPr>
          <p:nvPr/>
        </p:nvSpPr>
        <p:spPr bwMode="auto">
          <a:xfrm>
            <a:off x="6671320" y="3685660"/>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68" name="Straight Connector 17"/>
          <p:cNvCxnSpPr>
            <a:cxnSpLocks noChangeShapeType="1"/>
            <a:stCxn id="67" idx="6"/>
            <a:endCxn id="69" idx="2"/>
          </p:cNvCxnSpPr>
          <p:nvPr/>
        </p:nvCxnSpPr>
        <p:spPr bwMode="auto">
          <a:xfrm>
            <a:off x="6961832" y="3830917"/>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9" name="Oval 11"/>
          <p:cNvSpPr>
            <a:spLocks noChangeArrowheads="1"/>
          </p:cNvSpPr>
          <p:nvPr/>
        </p:nvSpPr>
        <p:spPr bwMode="auto">
          <a:xfrm>
            <a:off x="7319392" y="3685660"/>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70" name="Straight Connector 17"/>
          <p:cNvCxnSpPr>
            <a:cxnSpLocks noChangeShapeType="1"/>
            <a:endCxn id="71" idx="2"/>
          </p:cNvCxnSpPr>
          <p:nvPr/>
        </p:nvCxnSpPr>
        <p:spPr bwMode="auto">
          <a:xfrm>
            <a:off x="7609904" y="3830917"/>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1" name="Oval 11"/>
          <p:cNvSpPr>
            <a:spLocks noChangeArrowheads="1"/>
          </p:cNvSpPr>
          <p:nvPr/>
        </p:nvSpPr>
        <p:spPr bwMode="auto">
          <a:xfrm>
            <a:off x="7967464" y="3685660"/>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72" name="Straight Connector 17"/>
          <p:cNvCxnSpPr>
            <a:cxnSpLocks noChangeShapeType="1"/>
            <a:stCxn id="73" idx="6"/>
            <a:endCxn id="74" idx="2"/>
          </p:cNvCxnSpPr>
          <p:nvPr/>
        </p:nvCxnSpPr>
        <p:spPr bwMode="auto">
          <a:xfrm flipV="1">
            <a:off x="6313760" y="4248838"/>
            <a:ext cx="357560" cy="2953"/>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3" name="Oval 11"/>
          <p:cNvSpPr>
            <a:spLocks noChangeArrowheads="1"/>
          </p:cNvSpPr>
          <p:nvPr/>
        </p:nvSpPr>
        <p:spPr bwMode="auto">
          <a:xfrm>
            <a:off x="6023248" y="4106534"/>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74" name="Oval 11"/>
          <p:cNvSpPr>
            <a:spLocks noChangeArrowheads="1"/>
          </p:cNvSpPr>
          <p:nvPr/>
        </p:nvSpPr>
        <p:spPr bwMode="auto">
          <a:xfrm>
            <a:off x="6671320" y="4103581"/>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75" name="Straight Connector 17"/>
          <p:cNvCxnSpPr>
            <a:cxnSpLocks noChangeShapeType="1"/>
            <a:stCxn id="76" idx="6"/>
            <a:endCxn id="77" idx="2"/>
          </p:cNvCxnSpPr>
          <p:nvPr/>
        </p:nvCxnSpPr>
        <p:spPr bwMode="auto">
          <a:xfrm flipV="1">
            <a:off x="6313760" y="4648943"/>
            <a:ext cx="357560" cy="2953"/>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6" name="Oval 11"/>
          <p:cNvSpPr>
            <a:spLocks noChangeArrowheads="1"/>
          </p:cNvSpPr>
          <p:nvPr/>
        </p:nvSpPr>
        <p:spPr bwMode="auto">
          <a:xfrm>
            <a:off x="6023248" y="4506639"/>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77" name="Oval 11"/>
          <p:cNvSpPr>
            <a:spLocks noChangeArrowheads="1"/>
          </p:cNvSpPr>
          <p:nvPr/>
        </p:nvSpPr>
        <p:spPr bwMode="auto">
          <a:xfrm>
            <a:off x="6671320" y="4503686"/>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78" name="Straight Connector 17"/>
          <p:cNvCxnSpPr>
            <a:cxnSpLocks noChangeShapeType="1"/>
            <a:stCxn id="77" idx="6"/>
            <a:endCxn id="79" idx="2"/>
          </p:cNvCxnSpPr>
          <p:nvPr/>
        </p:nvCxnSpPr>
        <p:spPr bwMode="auto">
          <a:xfrm>
            <a:off x="6961832" y="4648943"/>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9" name="Oval 11"/>
          <p:cNvSpPr>
            <a:spLocks noChangeArrowheads="1"/>
          </p:cNvSpPr>
          <p:nvPr/>
        </p:nvSpPr>
        <p:spPr bwMode="auto">
          <a:xfrm>
            <a:off x="7319392" y="4503686"/>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80" name="Straight Connector 17"/>
          <p:cNvCxnSpPr>
            <a:cxnSpLocks noChangeShapeType="1"/>
            <a:endCxn id="81" idx="2"/>
          </p:cNvCxnSpPr>
          <p:nvPr/>
        </p:nvCxnSpPr>
        <p:spPr bwMode="auto">
          <a:xfrm>
            <a:off x="7609904" y="4648943"/>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81" name="Oval 11"/>
          <p:cNvSpPr>
            <a:spLocks noChangeArrowheads="1"/>
          </p:cNvSpPr>
          <p:nvPr/>
        </p:nvSpPr>
        <p:spPr bwMode="auto">
          <a:xfrm>
            <a:off x="7967464" y="4503686"/>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82" name="Straight Connector 17"/>
          <p:cNvCxnSpPr>
            <a:cxnSpLocks noChangeShapeType="1"/>
            <a:endCxn id="83" idx="2"/>
          </p:cNvCxnSpPr>
          <p:nvPr/>
        </p:nvCxnSpPr>
        <p:spPr bwMode="auto">
          <a:xfrm>
            <a:off x="8244408" y="4648943"/>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83" name="Oval 11"/>
          <p:cNvSpPr>
            <a:spLocks noChangeArrowheads="1"/>
          </p:cNvSpPr>
          <p:nvPr/>
        </p:nvSpPr>
        <p:spPr bwMode="auto">
          <a:xfrm>
            <a:off x="8601968" y="4503686"/>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pic>
        <p:nvPicPr>
          <p:cNvPr id="84" name="图片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3239" y="3645301"/>
            <a:ext cx="371229" cy="371229"/>
          </a:xfrm>
          <a:prstGeom prst="rect">
            <a:avLst/>
          </a:prstGeom>
        </p:spPr>
      </p:pic>
      <p:pic>
        <p:nvPicPr>
          <p:cNvPr id="85" name="图片 8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3238" y="4063222"/>
            <a:ext cx="371229" cy="371229"/>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5564" y="4503686"/>
            <a:ext cx="388017" cy="388017"/>
          </a:xfrm>
          <a:prstGeom prst="rect">
            <a:avLst/>
          </a:prstGeom>
        </p:spPr>
      </p:pic>
    </p:spTree>
    <p:extLst>
      <p:ext uri="{BB962C8B-B14F-4D97-AF65-F5344CB8AC3E}">
        <p14:creationId xmlns:p14="http://schemas.microsoft.com/office/powerpoint/2010/main" val="89128212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29"/>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11"/>
          <p:cNvSpPr/>
          <p:nvPr/>
        </p:nvSpPr>
        <p:spPr>
          <a:xfrm flipH="1">
            <a:off x="7672388" y="1036638"/>
            <a:ext cx="465137" cy="114300"/>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flip="none" rotWithShape="1">
            <a:gsLst>
              <a:gs pos="0">
                <a:srgbClr val="F06262"/>
              </a:gs>
              <a:gs pos="100000">
                <a:srgbClr val="E81616"/>
              </a:gs>
              <a:gs pos="89000">
                <a:srgbClr val="F06262"/>
              </a:gs>
              <a:gs pos="60000">
                <a:srgbClr val="FBD1D1"/>
              </a:gs>
            </a:gsLst>
            <a:lin ang="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22" name="圆角矩形 11"/>
          <p:cNvSpPr/>
          <p:nvPr/>
        </p:nvSpPr>
        <p:spPr>
          <a:xfrm>
            <a:off x="982687" y="1628800"/>
            <a:ext cx="465138" cy="114300"/>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flip="none" rotWithShape="1">
            <a:gsLst>
              <a:gs pos="0">
                <a:srgbClr val="F06262"/>
              </a:gs>
              <a:gs pos="100000">
                <a:srgbClr val="E81616"/>
              </a:gs>
              <a:gs pos="89000">
                <a:srgbClr val="F06262"/>
              </a:gs>
              <a:gs pos="60000">
                <a:srgbClr val="FBD1D1"/>
              </a:gs>
            </a:gsLst>
            <a:lin ang="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23" name="圆角矩形 11"/>
          <p:cNvSpPr/>
          <p:nvPr/>
        </p:nvSpPr>
        <p:spPr>
          <a:xfrm>
            <a:off x="982687" y="2954660"/>
            <a:ext cx="465138" cy="114300"/>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flip="none" rotWithShape="1">
            <a:gsLst>
              <a:gs pos="0">
                <a:srgbClr val="F06262"/>
              </a:gs>
              <a:gs pos="100000">
                <a:srgbClr val="E81616"/>
              </a:gs>
              <a:gs pos="89000">
                <a:srgbClr val="F06262"/>
              </a:gs>
              <a:gs pos="60000">
                <a:srgbClr val="FBD1D1"/>
              </a:gs>
            </a:gsLst>
            <a:lin ang="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24" name="圆角矩形 11"/>
          <p:cNvSpPr/>
          <p:nvPr/>
        </p:nvSpPr>
        <p:spPr>
          <a:xfrm>
            <a:off x="982687" y="4106788"/>
            <a:ext cx="465138" cy="114300"/>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flip="none" rotWithShape="1">
            <a:gsLst>
              <a:gs pos="0">
                <a:srgbClr val="F06262"/>
              </a:gs>
              <a:gs pos="100000">
                <a:srgbClr val="E81616"/>
              </a:gs>
              <a:gs pos="89000">
                <a:srgbClr val="F06262"/>
              </a:gs>
              <a:gs pos="60000">
                <a:srgbClr val="FBD1D1"/>
              </a:gs>
            </a:gsLst>
            <a:lin ang="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25" name="任意多边形 21"/>
          <p:cNvSpPr>
            <a:spLocks/>
          </p:cNvSpPr>
          <p:nvPr/>
        </p:nvSpPr>
        <p:spPr bwMode="auto">
          <a:xfrm>
            <a:off x="1004913" y="1340768"/>
            <a:ext cx="182711" cy="5112568"/>
          </a:xfrm>
          <a:custGeom>
            <a:avLst/>
            <a:gdLst>
              <a:gd name="T0" fmla="*/ 0 w 169863"/>
              <a:gd name="T1" fmla="*/ 0 h 4347924"/>
              <a:gd name="T2" fmla="*/ 169863 w 169863"/>
              <a:gd name="T3" fmla="*/ 0 h 4347924"/>
              <a:gd name="T4" fmla="*/ 169863 w 169863"/>
              <a:gd name="T5" fmla="*/ 5099033 h 4347924"/>
              <a:gd name="T6" fmla="*/ 0 w 169863"/>
              <a:gd name="T7" fmla="*/ 5099033 h 4347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9863" h="4347924">
                <a:moveTo>
                  <a:pt x="0" y="0"/>
                </a:moveTo>
                <a:lnTo>
                  <a:pt x="169863" y="0"/>
                </a:lnTo>
                <a:lnTo>
                  <a:pt x="169863" y="4347924"/>
                </a:lnTo>
                <a:lnTo>
                  <a:pt x="0" y="4347924"/>
                </a:lnTo>
                <a:lnTo>
                  <a:pt x="0" y="0"/>
                </a:lnTo>
                <a:close/>
              </a:path>
            </a:pathLst>
          </a:custGeom>
          <a:gradFill rotWithShape="0">
            <a:gsLst>
              <a:gs pos="0">
                <a:srgbClr val="ABABAB"/>
              </a:gs>
              <a:gs pos="53999">
                <a:srgbClr val="D7D7D7"/>
              </a:gs>
              <a:gs pos="100000">
                <a:srgbClr val="A5A5A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6" name="圆角矩形 4"/>
          <p:cNvSpPr/>
          <p:nvPr/>
        </p:nvSpPr>
        <p:spPr>
          <a:xfrm>
            <a:off x="982687" y="1712863"/>
            <a:ext cx="1274763" cy="708025"/>
          </a:xfrm>
          <a:custGeom>
            <a:avLst/>
            <a:gdLst/>
            <a:ahLst/>
            <a:cxnLst/>
            <a:rect l="l" t="t"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rgbClr val="F06262"/>
          </a:solidFill>
          <a:ln w="25400" cap="flat" cmpd="sng" algn="ctr">
            <a:noFill/>
            <a:prstDash val="solid"/>
          </a:ln>
          <a:effectLst>
            <a:outerShdw blurRad="76200" dist="25400" dir="2700000" algn="tl" rotWithShape="0">
              <a:prstClr val="black">
                <a:alpha val="15000"/>
              </a:prstClr>
            </a:outerShdw>
          </a:effectLst>
        </p:spPr>
        <p:txBody>
          <a:bodyPr lIns="68580" tIns="34290" rIns="68580" bIns="34290" anchor="ctr"/>
          <a:lstStyle/>
          <a:p>
            <a:pPr algn="ctr" eaLnBrk="1" fontAlgn="auto" hangingPunct="1">
              <a:spcBef>
                <a:spcPts val="0"/>
              </a:spcBef>
              <a:spcAft>
                <a:spcPts val="0"/>
              </a:spcAft>
              <a:defRPr/>
            </a:pPr>
            <a:endParaRPr lang="en-US" sz="1350" kern="0" dirty="0">
              <a:solidFill>
                <a:sysClr val="window" lastClr="FFFFFF"/>
              </a:solidFill>
              <a:latin typeface="Calibri"/>
              <a:ea typeface="+mn-ea"/>
            </a:endParaRPr>
          </a:p>
        </p:txBody>
      </p:sp>
      <p:sp>
        <p:nvSpPr>
          <p:cNvPr id="27" name="椭圆 26"/>
          <p:cNvSpPr/>
          <p:nvPr/>
        </p:nvSpPr>
        <p:spPr>
          <a:xfrm>
            <a:off x="1622201" y="1812023"/>
            <a:ext cx="521184" cy="52118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eaLnBrk="1" fontAlgn="auto" hangingPunct="1">
              <a:lnSpc>
                <a:spcPct val="120000"/>
              </a:lnSpc>
              <a:spcBef>
                <a:spcPts val="0"/>
              </a:spcBef>
              <a:spcAft>
                <a:spcPts val="0"/>
              </a:spcAft>
              <a:defRPr/>
            </a:pPr>
            <a:r>
              <a:rPr lang="en-US" altLang="zh-CN" sz="2400" b="1" dirty="0">
                <a:solidFill>
                  <a:srgbClr val="F06262"/>
                </a:solidFill>
                <a:latin typeface="Segoe UI" panose="020B0502040204020203" pitchFamily="34" charset="0"/>
                <a:ea typeface="Segoe UI" panose="020B0502040204020203" pitchFamily="34" charset="0"/>
                <a:cs typeface="Segoe UI" panose="020B0502040204020203" pitchFamily="34" charset="0"/>
              </a:rPr>
              <a:t>01</a:t>
            </a:r>
            <a:endParaRPr lang="zh-CN" altLang="en-US" sz="2400" b="1" dirty="0">
              <a:solidFill>
                <a:srgbClr val="F06262"/>
              </a:solidFill>
              <a:latin typeface="Segoe UI" panose="020B0502040204020203" pitchFamily="34" charset="0"/>
              <a:ea typeface="幼圆" panose="02010509060101010101" pitchFamily="49" charset="-122"/>
              <a:cs typeface="Segoe UI" panose="020B0502040204020203" pitchFamily="34" charset="0"/>
            </a:endParaRPr>
          </a:p>
        </p:txBody>
      </p:sp>
      <p:sp>
        <p:nvSpPr>
          <p:cNvPr id="28" name="圆角矩形 4"/>
          <p:cNvSpPr/>
          <p:nvPr/>
        </p:nvSpPr>
        <p:spPr>
          <a:xfrm>
            <a:off x="982687" y="2936999"/>
            <a:ext cx="1274763" cy="708025"/>
          </a:xfrm>
          <a:custGeom>
            <a:avLst/>
            <a:gdLst/>
            <a:ahLst/>
            <a:cxnLst/>
            <a:rect l="l" t="t"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rgbClr val="F06262"/>
          </a:solidFill>
          <a:ln w="25400" cap="flat" cmpd="sng" algn="ctr">
            <a:noFill/>
            <a:prstDash val="solid"/>
          </a:ln>
          <a:effectLst>
            <a:outerShdw blurRad="76200" dist="25400" dir="2700000" algn="tl" rotWithShape="0">
              <a:prstClr val="black">
                <a:alpha val="15000"/>
              </a:prstClr>
            </a:outerShdw>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29" name="椭圆 28"/>
          <p:cNvSpPr/>
          <p:nvPr/>
        </p:nvSpPr>
        <p:spPr>
          <a:xfrm>
            <a:off x="1622201" y="3035962"/>
            <a:ext cx="521184" cy="52118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eaLnBrk="1" fontAlgn="auto" hangingPunct="1">
              <a:lnSpc>
                <a:spcPct val="120000"/>
              </a:lnSpc>
              <a:spcBef>
                <a:spcPts val="0"/>
              </a:spcBef>
              <a:spcAft>
                <a:spcPts val="0"/>
              </a:spcAft>
              <a:defRPr/>
            </a:pPr>
            <a:r>
              <a:rPr lang="en-US" altLang="zh-CN" sz="2400" b="1" dirty="0">
                <a:solidFill>
                  <a:srgbClr val="F06262"/>
                </a:solidFill>
                <a:latin typeface="Segoe UI" panose="020B0502040204020203" pitchFamily="34" charset="0"/>
                <a:ea typeface="Segoe UI" panose="020B0502040204020203" pitchFamily="34" charset="0"/>
                <a:cs typeface="Segoe UI" panose="020B0502040204020203" pitchFamily="34" charset="0"/>
              </a:rPr>
              <a:t>02</a:t>
            </a:r>
            <a:endParaRPr lang="zh-CN" altLang="en-US" sz="2400" b="1" dirty="0">
              <a:solidFill>
                <a:srgbClr val="F06262"/>
              </a:solidFill>
              <a:latin typeface="Segoe UI" panose="020B0502040204020203" pitchFamily="34" charset="0"/>
              <a:ea typeface="幼圆" panose="02010509060101010101" pitchFamily="49" charset="-122"/>
              <a:cs typeface="Segoe UI" panose="020B0502040204020203" pitchFamily="34" charset="0"/>
            </a:endParaRPr>
          </a:p>
        </p:txBody>
      </p:sp>
      <p:sp>
        <p:nvSpPr>
          <p:cNvPr id="30" name="圆角矩形 4"/>
          <p:cNvSpPr/>
          <p:nvPr/>
        </p:nvSpPr>
        <p:spPr>
          <a:xfrm>
            <a:off x="982687" y="4089127"/>
            <a:ext cx="1274763" cy="708025"/>
          </a:xfrm>
          <a:custGeom>
            <a:avLst/>
            <a:gdLst/>
            <a:ahLst/>
            <a:cxnLst/>
            <a:rect l="l" t="t"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rgbClr val="F06262"/>
          </a:solidFill>
          <a:ln w="25400" cap="flat" cmpd="sng" algn="ctr">
            <a:noFill/>
            <a:prstDash val="solid"/>
          </a:ln>
          <a:effectLst>
            <a:outerShdw blurRad="76200" dist="25400" dir="2700000" algn="tl" rotWithShape="0">
              <a:prstClr val="black">
                <a:alpha val="15000"/>
              </a:prstClr>
            </a:outerShdw>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31" name="椭圆 30"/>
          <p:cNvSpPr/>
          <p:nvPr/>
        </p:nvSpPr>
        <p:spPr>
          <a:xfrm>
            <a:off x="1622201" y="4187892"/>
            <a:ext cx="521184" cy="52118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eaLnBrk="1" fontAlgn="auto" hangingPunct="1">
              <a:lnSpc>
                <a:spcPct val="120000"/>
              </a:lnSpc>
              <a:spcBef>
                <a:spcPts val="0"/>
              </a:spcBef>
              <a:spcAft>
                <a:spcPts val="0"/>
              </a:spcAft>
              <a:defRPr/>
            </a:pPr>
            <a:r>
              <a:rPr lang="en-US" altLang="zh-CN" sz="2400" b="1" dirty="0">
                <a:solidFill>
                  <a:srgbClr val="F06262"/>
                </a:solidFill>
                <a:latin typeface="Segoe UI" panose="020B0502040204020203" pitchFamily="34" charset="0"/>
                <a:ea typeface="Segoe UI" panose="020B0502040204020203" pitchFamily="34" charset="0"/>
                <a:cs typeface="Segoe UI" panose="020B0502040204020203" pitchFamily="34" charset="0"/>
              </a:rPr>
              <a:t>03</a:t>
            </a:r>
            <a:endParaRPr lang="zh-CN" altLang="en-US" sz="2400" b="1" dirty="0">
              <a:solidFill>
                <a:srgbClr val="F06262"/>
              </a:solidFill>
              <a:latin typeface="Segoe UI" panose="020B0502040204020203" pitchFamily="34" charset="0"/>
              <a:ea typeface="幼圆" panose="02010509060101010101" pitchFamily="49" charset="-122"/>
              <a:cs typeface="Segoe UI" panose="020B0502040204020203" pitchFamily="34" charset="0"/>
            </a:endParaRPr>
          </a:p>
        </p:txBody>
      </p:sp>
      <p:sp>
        <p:nvSpPr>
          <p:cNvPr id="32" name="TextBox 33"/>
          <p:cNvSpPr txBox="1"/>
          <p:nvPr/>
        </p:nvSpPr>
        <p:spPr>
          <a:xfrm>
            <a:off x="2384450" y="1787314"/>
            <a:ext cx="4995862" cy="489558"/>
          </a:xfrm>
          <a:prstGeom prst="rect">
            <a:avLst/>
          </a:prstGeom>
          <a:noFill/>
        </p:spPr>
        <p:txBody>
          <a:bodyPr>
            <a:spAutoFit/>
          </a:bodyPr>
          <a:lstStyle/>
          <a:p>
            <a:pPr algn="just" eaLnBrk="1" fontAlgn="auto" hangingPunct="1">
              <a:lnSpc>
                <a:spcPct val="130000"/>
              </a:lnSpc>
              <a:spcBef>
                <a:spcPts val="0"/>
              </a:spcBef>
              <a:spcAft>
                <a:spcPts val="0"/>
              </a:spcAft>
              <a:defRPr/>
            </a:pPr>
            <a:r>
              <a:rPr lang="zh-CN" altLang="en-US" sz="2200" kern="0" dirty="0" smtClean="0">
                <a:solidFill>
                  <a:srgbClr val="4D4D4D"/>
                </a:solidFill>
                <a:latin typeface="微软雅黑" panose="020B0503020204020204" pitchFamily="34" charset="-122"/>
                <a:ea typeface="微软雅黑" panose="020B0503020204020204" pitchFamily="34" charset="-122"/>
                <a:cs typeface="Arial" pitchFamily="34" charset="0"/>
              </a:rPr>
              <a:t>流量识别技术概述</a:t>
            </a:r>
            <a:endParaRPr lang="en-US" altLang="zh-CN" sz="2200" kern="0" dirty="0">
              <a:solidFill>
                <a:srgbClr val="4D4D4D"/>
              </a:solidFill>
              <a:latin typeface="微软雅黑" panose="020B0503020204020204" pitchFamily="34" charset="-122"/>
              <a:ea typeface="微软雅黑" panose="020B0503020204020204" pitchFamily="34" charset="-122"/>
              <a:cs typeface="Arial" pitchFamily="34" charset="0"/>
            </a:endParaRPr>
          </a:p>
        </p:txBody>
      </p:sp>
      <p:sp>
        <p:nvSpPr>
          <p:cNvPr id="33" name="TextBox 33"/>
          <p:cNvSpPr txBox="1"/>
          <p:nvPr/>
        </p:nvSpPr>
        <p:spPr>
          <a:xfrm>
            <a:off x="2384450" y="3027774"/>
            <a:ext cx="4995862" cy="489558"/>
          </a:xfrm>
          <a:prstGeom prst="rect">
            <a:avLst/>
          </a:prstGeom>
          <a:noFill/>
        </p:spPr>
        <p:txBody>
          <a:bodyPr>
            <a:spAutoFit/>
          </a:bodyPr>
          <a:lstStyle/>
          <a:p>
            <a:pPr algn="just">
              <a:lnSpc>
                <a:spcPct val="130000"/>
              </a:lnSpc>
              <a:defRPr/>
            </a:pPr>
            <a:r>
              <a:rPr lang="zh-CN" altLang="en-US" sz="2200" kern="0" dirty="0">
                <a:solidFill>
                  <a:srgbClr val="4D4D4D"/>
                </a:solidFill>
                <a:latin typeface="微软雅黑" panose="020B0503020204020204" pitchFamily="34" charset="-122"/>
                <a:ea typeface="微软雅黑" panose="020B0503020204020204" pitchFamily="34" charset="-122"/>
                <a:cs typeface="Arial" pitchFamily="34" charset="0"/>
              </a:rPr>
              <a:t>基于马尔科夫链的流量识别技术分析</a:t>
            </a:r>
          </a:p>
        </p:txBody>
      </p:sp>
      <p:sp>
        <p:nvSpPr>
          <p:cNvPr id="34" name="TextBox 33"/>
          <p:cNvSpPr txBox="1"/>
          <p:nvPr/>
        </p:nvSpPr>
        <p:spPr>
          <a:xfrm>
            <a:off x="2384450" y="4208279"/>
            <a:ext cx="4995862" cy="489558"/>
          </a:xfrm>
          <a:prstGeom prst="rect">
            <a:avLst/>
          </a:prstGeom>
          <a:noFill/>
        </p:spPr>
        <p:txBody>
          <a:bodyPr>
            <a:spAutoFit/>
          </a:bodyPr>
          <a:lstStyle/>
          <a:p>
            <a:pPr algn="just" eaLnBrk="1" fontAlgn="auto" hangingPunct="1">
              <a:lnSpc>
                <a:spcPct val="130000"/>
              </a:lnSpc>
              <a:spcBef>
                <a:spcPts val="0"/>
              </a:spcBef>
              <a:spcAft>
                <a:spcPts val="0"/>
              </a:spcAft>
              <a:defRPr/>
            </a:pPr>
            <a:r>
              <a:rPr lang="zh-CN" altLang="en-US" sz="2200" kern="0" dirty="0" smtClean="0">
                <a:solidFill>
                  <a:srgbClr val="4D4D4D"/>
                </a:solidFill>
                <a:latin typeface="微软雅黑" panose="020B0503020204020204" pitchFamily="34" charset="-122"/>
                <a:ea typeface="微软雅黑" panose="020B0503020204020204" pitchFamily="34" charset="-122"/>
                <a:cs typeface="Arial" pitchFamily="34" charset="0"/>
              </a:rPr>
              <a:t>实现方案</a:t>
            </a:r>
            <a:endParaRPr lang="zh-CN" altLang="en-US" sz="2200" kern="0" dirty="0">
              <a:solidFill>
                <a:srgbClr val="4D4D4D"/>
              </a:solidFill>
              <a:latin typeface="微软雅黑" panose="020B0503020204020204" pitchFamily="34" charset="-122"/>
              <a:ea typeface="微软雅黑" panose="020B0503020204020204" pitchFamily="34" charset="-122"/>
              <a:cs typeface="Arial" pitchFamily="34" charset="0"/>
            </a:endParaRPr>
          </a:p>
        </p:txBody>
      </p:sp>
      <p:sp>
        <p:nvSpPr>
          <p:cNvPr id="35" name="矩形 15"/>
          <p:cNvSpPr>
            <a:spLocks noChangeArrowheads="1"/>
          </p:cNvSpPr>
          <p:nvPr/>
        </p:nvSpPr>
        <p:spPr bwMode="auto">
          <a:xfrm>
            <a:off x="7931150" y="0"/>
            <a:ext cx="168275" cy="1428750"/>
          </a:xfrm>
          <a:prstGeom prst="rect">
            <a:avLst/>
          </a:prstGeom>
          <a:gradFill rotWithShape="0">
            <a:gsLst>
              <a:gs pos="0">
                <a:srgbClr val="ABABAB"/>
              </a:gs>
              <a:gs pos="53999">
                <a:srgbClr val="D7D7D7"/>
              </a:gs>
              <a:gs pos="100000">
                <a:srgbClr val="A5A5A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1" hangingPunct="1">
              <a:lnSpc>
                <a:spcPct val="120000"/>
              </a:lnSpc>
            </a:pPr>
            <a:endParaRPr lang="zh-CN" altLang="en-US" sz="1400">
              <a:solidFill>
                <a:schemeClr val="bg1"/>
              </a:solidFill>
              <a:latin typeface="幼圆" pitchFamily="49" charset="-122"/>
              <a:ea typeface="幼圆" pitchFamily="49" charset="-122"/>
            </a:endParaRPr>
          </a:p>
        </p:txBody>
      </p:sp>
      <p:sp>
        <p:nvSpPr>
          <p:cNvPr id="36" name="任意多边形 35"/>
          <p:cNvSpPr/>
          <p:nvPr/>
        </p:nvSpPr>
        <p:spPr>
          <a:xfrm flipH="1">
            <a:off x="4167188" y="385763"/>
            <a:ext cx="3970337" cy="708025"/>
          </a:xfrm>
          <a:custGeom>
            <a:avLst/>
            <a:gdLst>
              <a:gd name="connsiteX0" fmla="*/ 3616084 w 3970185"/>
              <a:gd name="connsiteY0" fmla="*/ 0 h 708025"/>
              <a:gd name="connsiteX1" fmla="*/ 2838983 w 3970185"/>
              <a:gd name="connsiteY1" fmla="*/ 0 h 708025"/>
              <a:gd name="connsiteX2" fmla="*/ 2695422 w 3970185"/>
              <a:gd name="connsiteY2" fmla="*/ 0 h 708025"/>
              <a:gd name="connsiteX3" fmla="*/ 0 w 3970185"/>
              <a:gd name="connsiteY3" fmla="*/ 0 h 708025"/>
              <a:gd name="connsiteX4" fmla="*/ 0 w 3970185"/>
              <a:gd name="connsiteY4" fmla="*/ 708025 h 708025"/>
              <a:gd name="connsiteX5" fmla="*/ 2695422 w 3970185"/>
              <a:gd name="connsiteY5" fmla="*/ 708025 h 708025"/>
              <a:gd name="connsiteX6" fmla="*/ 2838983 w 3970185"/>
              <a:gd name="connsiteY6" fmla="*/ 708025 h 708025"/>
              <a:gd name="connsiteX7" fmla="*/ 3616084 w 3970185"/>
              <a:gd name="connsiteY7" fmla="*/ 708025 h 708025"/>
              <a:gd name="connsiteX8" fmla="*/ 3970185 w 3970185"/>
              <a:gd name="connsiteY8" fmla="*/ 354013 h 708025"/>
              <a:gd name="connsiteX9" fmla="*/ 3616084 w 3970185"/>
              <a:gd name="connsiteY9"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0185" h="708025">
                <a:moveTo>
                  <a:pt x="3616084" y="0"/>
                </a:moveTo>
                <a:lnTo>
                  <a:pt x="2838983" y="0"/>
                </a:lnTo>
                <a:lnTo>
                  <a:pt x="2695422" y="0"/>
                </a:lnTo>
                <a:lnTo>
                  <a:pt x="0" y="0"/>
                </a:lnTo>
                <a:lnTo>
                  <a:pt x="0" y="708025"/>
                </a:lnTo>
                <a:lnTo>
                  <a:pt x="2695422" y="708025"/>
                </a:lnTo>
                <a:lnTo>
                  <a:pt x="2838983" y="708025"/>
                </a:lnTo>
                <a:lnTo>
                  <a:pt x="3616084" y="708025"/>
                </a:lnTo>
                <a:cubicBezTo>
                  <a:pt x="3811649" y="708025"/>
                  <a:pt x="3970185" y="549528"/>
                  <a:pt x="3970185" y="354013"/>
                </a:cubicBezTo>
                <a:cubicBezTo>
                  <a:pt x="3970185" y="158497"/>
                  <a:pt x="3811649" y="0"/>
                  <a:pt x="3616084" y="0"/>
                </a:cubicBezTo>
                <a:close/>
              </a:path>
            </a:pathLst>
          </a:custGeom>
          <a:solidFill>
            <a:srgbClr val="F06262"/>
          </a:solidFill>
          <a:ln w="25400" cap="flat" cmpd="sng" algn="ctr">
            <a:noFill/>
            <a:prstDash val="solid"/>
          </a:ln>
          <a:effectLst>
            <a:outerShdw blurRad="76200" dist="25400" dir="2700000" algn="tl" rotWithShape="0">
              <a:prstClr val="black">
                <a:alpha val="15000"/>
              </a:prstClr>
            </a:outerShdw>
          </a:effectLst>
        </p:spPr>
        <p:txBody>
          <a:bodyPr lIns="68580" tIns="34290" rIns="68580" bIns="34290" anchor="ctr"/>
          <a:lstStyle/>
          <a:p>
            <a:pPr algn="ctr" eaLnBrk="1" fontAlgn="auto" hangingPunct="1">
              <a:spcBef>
                <a:spcPts val="0"/>
              </a:spcBef>
              <a:spcAft>
                <a:spcPts val="0"/>
              </a:spcAft>
              <a:defRPr/>
            </a:pPr>
            <a:r>
              <a:rPr lang="zh-CN" altLang="en-US" sz="3600" kern="0" dirty="0">
                <a:solidFill>
                  <a:srgbClr val="FFFFFF"/>
                </a:solidFill>
                <a:latin typeface="微软雅黑" panose="020B0503020204020204" pitchFamily="34" charset="-122"/>
                <a:ea typeface="微软雅黑" panose="020B0503020204020204" pitchFamily="34" charset="-122"/>
              </a:rPr>
              <a:t>目 录 </a:t>
            </a:r>
            <a:r>
              <a:rPr lang="en-US" altLang="zh-CN" sz="3600" kern="0" dirty="0">
                <a:solidFill>
                  <a:srgbClr val="FFFFFF"/>
                </a:solidFill>
                <a:latin typeface="Calibri"/>
                <a:ea typeface="+mn-ea"/>
              </a:rPr>
              <a:t>/ </a:t>
            </a:r>
            <a:r>
              <a:rPr lang="en-US" altLang="zh-CN" sz="3600" kern="0" dirty="0">
                <a:solidFill>
                  <a:srgbClr val="F9BFBF"/>
                </a:solidFill>
                <a:latin typeface="Baskerville Old Face" panose="02020602080505020303" pitchFamily="18" charset="0"/>
              </a:rPr>
              <a:t>C</a:t>
            </a:r>
            <a:r>
              <a:rPr lang="en-US" altLang="zh-CN" sz="3600" kern="0" dirty="0" smtClean="0">
                <a:solidFill>
                  <a:srgbClr val="F9BFBF"/>
                </a:solidFill>
                <a:latin typeface="Baskerville Old Face" panose="02020602080505020303" pitchFamily="18" charset="0"/>
                <a:ea typeface="+mn-ea"/>
              </a:rPr>
              <a:t>ontents</a:t>
            </a:r>
            <a:endParaRPr lang="en-US" sz="3600" kern="0" dirty="0">
              <a:solidFill>
                <a:srgbClr val="F9BFBF"/>
              </a:solidFill>
              <a:latin typeface="Baskerville Old Face" panose="02020602080505020303" pitchFamily="18" charset="0"/>
              <a:ea typeface="+mn-ea"/>
            </a:endParaRPr>
          </a:p>
        </p:txBody>
      </p:sp>
      <p:sp>
        <p:nvSpPr>
          <p:cNvPr id="18" name="圆角矩形 4"/>
          <p:cNvSpPr/>
          <p:nvPr/>
        </p:nvSpPr>
        <p:spPr>
          <a:xfrm>
            <a:off x="982687" y="5313263"/>
            <a:ext cx="1274763" cy="708025"/>
          </a:xfrm>
          <a:custGeom>
            <a:avLst/>
            <a:gdLst/>
            <a:ahLst/>
            <a:cxnLst/>
            <a:rect l="l" t="t"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rgbClr val="F06262"/>
          </a:solidFill>
          <a:ln w="25400" cap="flat" cmpd="sng" algn="ctr">
            <a:noFill/>
            <a:prstDash val="solid"/>
          </a:ln>
          <a:effectLst>
            <a:outerShdw blurRad="76200" dist="25400" dir="2700000" algn="tl" rotWithShape="0">
              <a:prstClr val="black">
                <a:alpha val="15000"/>
              </a:prstClr>
            </a:outerShdw>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19" name="椭圆 18"/>
          <p:cNvSpPr/>
          <p:nvPr/>
        </p:nvSpPr>
        <p:spPr>
          <a:xfrm>
            <a:off x="1622201" y="5412028"/>
            <a:ext cx="521184" cy="52118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eaLnBrk="1" fontAlgn="auto" hangingPunct="1">
              <a:lnSpc>
                <a:spcPct val="120000"/>
              </a:lnSpc>
              <a:spcBef>
                <a:spcPts val="0"/>
              </a:spcBef>
              <a:spcAft>
                <a:spcPts val="0"/>
              </a:spcAft>
              <a:defRPr/>
            </a:pPr>
            <a:r>
              <a:rPr lang="en-US" altLang="zh-CN" sz="2400" b="1" dirty="0" smtClean="0">
                <a:solidFill>
                  <a:srgbClr val="F06262"/>
                </a:solidFill>
                <a:latin typeface="Segoe UI" panose="020B0502040204020203" pitchFamily="34" charset="0"/>
                <a:ea typeface="Segoe UI" panose="020B0502040204020203" pitchFamily="34" charset="0"/>
                <a:cs typeface="Segoe UI" panose="020B0502040204020203" pitchFamily="34" charset="0"/>
              </a:rPr>
              <a:t>04</a:t>
            </a:r>
            <a:endParaRPr lang="zh-CN" altLang="en-US" sz="2400" b="1" dirty="0">
              <a:solidFill>
                <a:srgbClr val="F06262"/>
              </a:solidFill>
              <a:latin typeface="Segoe UI" panose="020B0502040204020203" pitchFamily="34" charset="0"/>
              <a:ea typeface="幼圆" panose="02010509060101010101" pitchFamily="49" charset="-122"/>
              <a:cs typeface="Segoe UI" panose="020B0502040204020203" pitchFamily="34" charset="0"/>
            </a:endParaRPr>
          </a:p>
        </p:txBody>
      </p:sp>
      <p:sp>
        <p:nvSpPr>
          <p:cNvPr id="20" name="TextBox 33"/>
          <p:cNvSpPr txBox="1"/>
          <p:nvPr/>
        </p:nvSpPr>
        <p:spPr>
          <a:xfrm>
            <a:off x="2384450" y="5422141"/>
            <a:ext cx="4995862" cy="489558"/>
          </a:xfrm>
          <a:prstGeom prst="rect">
            <a:avLst/>
          </a:prstGeom>
          <a:noFill/>
        </p:spPr>
        <p:txBody>
          <a:bodyPr>
            <a:spAutoFit/>
          </a:bodyPr>
          <a:lstStyle/>
          <a:p>
            <a:pPr algn="just" eaLnBrk="1" fontAlgn="auto" hangingPunct="1">
              <a:lnSpc>
                <a:spcPct val="130000"/>
              </a:lnSpc>
              <a:spcBef>
                <a:spcPts val="0"/>
              </a:spcBef>
              <a:spcAft>
                <a:spcPts val="0"/>
              </a:spcAft>
              <a:defRPr/>
            </a:pPr>
            <a:r>
              <a:rPr lang="zh-CN" altLang="en-US" sz="2200" kern="0" dirty="0" smtClean="0">
                <a:solidFill>
                  <a:srgbClr val="4D4D4D"/>
                </a:solidFill>
                <a:latin typeface="微软雅黑" panose="020B0503020204020204" pitchFamily="34" charset="-122"/>
                <a:ea typeface="微软雅黑" panose="020B0503020204020204" pitchFamily="34" charset="-122"/>
                <a:cs typeface="Arial" pitchFamily="34" charset="0"/>
              </a:rPr>
              <a:t>改进方案</a:t>
            </a:r>
            <a:endParaRPr lang="zh-CN" altLang="en-US" sz="2200" kern="0" dirty="0">
              <a:solidFill>
                <a:srgbClr val="4D4D4D"/>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1447337797"/>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4"/>
          <p:cNvSpPr txBox="1">
            <a:spLocks/>
          </p:cNvSpPr>
          <p:nvPr/>
        </p:nvSpPr>
        <p:spPr>
          <a:xfrm>
            <a:off x="1418175" y="1672937"/>
            <a:ext cx="2286000" cy="2759726"/>
          </a:xfrm>
          <a:prstGeom prst="rect">
            <a:avLst/>
          </a:prstGeom>
        </p:spPr>
        <p:txBody>
          <a:bodyPr vert="horz" lIns="0" tIns="45720" rIns="0" bIns="45720" rtlCol="0" anchor="ctr">
            <a:noAutofit/>
          </a:bodyPr>
          <a:lstStyle>
            <a:lvl1pPr marL="1143000" indent="-1143000" algn="r" defTabSz="914400" rtl="0" eaLnBrk="1" latinLnBrk="0" hangingPunct="1">
              <a:lnSpc>
                <a:spcPct val="110000"/>
              </a:lnSpc>
              <a:spcBef>
                <a:spcPts val="1800"/>
              </a:spcBef>
              <a:spcAft>
                <a:spcPts val="0"/>
              </a:spcAft>
              <a:buSzPct val="80000"/>
              <a:buFont typeface="Arial" panose="020B0604020202020204" pitchFamily="34" charset="0"/>
              <a:buNone/>
              <a:defRPr lang="zh-CN" altLang="en-US" sz="23900" b="1" i="1" kern="1200" baseline="0" dirty="0">
                <a:gradFill>
                  <a:gsLst>
                    <a:gs pos="0">
                      <a:schemeClr val="accent2"/>
                    </a:gs>
                    <a:gs pos="100000">
                      <a:schemeClr val="accent1"/>
                    </a:gs>
                  </a:gsLst>
                  <a:lin ang="5400000" scaled="0"/>
                </a:gradFill>
                <a:latin typeface="Felix Titling" panose="04060505060202020A04" pitchFamily="82" charset="0"/>
                <a:ea typeface="幼圆" panose="02010509060101010101" pitchFamily="49" charset="-122"/>
                <a:cs typeface="+mn-cs"/>
              </a:defRPr>
            </a:lvl1pPr>
            <a:lvl2pPr marL="357188" indent="-285750" algn="just" defTabSz="914400" rtl="0" eaLnBrk="1" latinLnBrk="0" hangingPunct="1">
              <a:lnSpc>
                <a:spcPct val="130000"/>
              </a:lnSpc>
              <a:spcBef>
                <a:spcPts val="200"/>
              </a:spcBef>
              <a:spcAft>
                <a:spcPts val="800"/>
              </a:spcAft>
              <a:buFont typeface="宋体-方正超大字符集" panose="03000509000000000000" pitchFamily="65" charset="-122"/>
              <a:buChar char=" "/>
              <a:defRPr sz="1600" kern="1200" baseline="0">
                <a:solidFill>
                  <a:schemeClr val="tx1">
                    <a:lumMod val="60000"/>
                    <a:lumOff val="40000"/>
                  </a:schemeClr>
                </a:solidFill>
                <a:latin typeface="宋体-方正超大字符集" panose="03000509000000000000" pitchFamily="65" charset="-122"/>
                <a:ea typeface="宋体-方正超大字符集"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Pct val="80000"/>
              <a:buFont typeface="Arial" panose="020B0604020202020204" pitchFamily="34" charset="0"/>
              <a:buNone/>
              <a:tabLst/>
              <a:defRPr/>
            </a:pPr>
            <a:r>
              <a:rPr lang="en-US" altLang="zh-CN" sz="18500" dirty="0">
                <a:gradFill>
                  <a:gsLst>
                    <a:gs pos="0">
                      <a:srgbClr val="00A1C7"/>
                    </a:gs>
                    <a:gs pos="100000">
                      <a:srgbClr val="A3C902"/>
                    </a:gs>
                  </a:gsLst>
                  <a:lin ang="5400000" scaled="0"/>
                </a:gradFill>
              </a:rPr>
              <a:t>4</a:t>
            </a:r>
            <a:endParaRPr kumimoji="0" lang="en-US" altLang="en-US" sz="18500" b="1" i="1" u="none" strike="noStrike" kern="1200" cap="none" spc="0" normalizeH="0" baseline="0" noProof="0" dirty="0">
              <a:ln>
                <a:noFill/>
              </a:ln>
              <a:gradFill>
                <a:gsLst>
                  <a:gs pos="0">
                    <a:srgbClr val="00A1C7"/>
                  </a:gs>
                  <a:gs pos="100000">
                    <a:srgbClr val="A3C902"/>
                  </a:gs>
                </a:gsLst>
                <a:lin ang="5400000" scaled="0"/>
              </a:gradFill>
              <a:effectLst/>
              <a:uLnTx/>
              <a:uFillTx/>
              <a:latin typeface="Felix Titling" panose="04060505060202020A04" pitchFamily="82" charset="0"/>
              <a:ea typeface="幼圆" panose="02010509060101010101" pitchFamily="49" charset="-122"/>
            </a:endParaRPr>
          </a:p>
        </p:txBody>
      </p:sp>
      <p:sp>
        <p:nvSpPr>
          <p:cNvPr id="5" name="标题 5"/>
          <p:cNvSpPr txBox="1">
            <a:spLocks/>
          </p:cNvSpPr>
          <p:nvPr/>
        </p:nvSpPr>
        <p:spPr>
          <a:xfrm>
            <a:off x="3123375" y="3369681"/>
            <a:ext cx="4687200" cy="609599"/>
          </a:xfrm>
          <a:prstGeom prst="roundRect">
            <a:avLst>
              <a:gd name="adj" fmla="val 50000"/>
            </a:avLst>
          </a:prstGeom>
          <a:noFill/>
          <a:ln w="12700">
            <a:gradFill>
              <a:gsLst>
                <a:gs pos="0">
                  <a:srgbClr val="00A1C7"/>
                </a:gs>
                <a:gs pos="100000">
                  <a:srgbClr val="A3C902"/>
                </a:gs>
              </a:gsLst>
              <a:lin ang="7800000" scaled="0"/>
            </a:gradFill>
          </a:ln>
        </p:spPr>
        <p:txBody>
          <a:bodyPr vert="horz" lIns="91440" tIns="45720" rIns="91440" bIns="45720" rtlCol="0" anchor="ctr">
            <a:noAutofit/>
          </a:bodyPr>
          <a:lstStyle>
            <a:lvl1pPr algn="l" defTabSz="914400" rtl="0" eaLnBrk="1" latinLnBrk="0" hangingPunct="1">
              <a:lnSpc>
                <a:spcPct val="90000"/>
              </a:lnSpc>
              <a:spcBef>
                <a:spcPct val="0"/>
              </a:spcBef>
              <a:buNone/>
              <a:defRPr sz="4000" b="1" i="0" kern="1200" baseline="0">
                <a:gradFill>
                  <a:gsLst>
                    <a:gs pos="0">
                      <a:schemeClr val="accent2"/>
                    </a:gs>
                    <a:gs pos="100000">
                      <a:schemeClr val="accent1"/>
                    </a:gs>
                  </a:gsLst>
                  <a:lin ang="6600000" scaled="0"/>
                </a:gradFill>
                <a:latin typeface="幼圆" panose="02010509060101010101" pitchFamily="49" charset="-122"/>
                <a:ea typeface="幼圆" panose="02010509060101010101" pitchFamily="49" charset="-122"/>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600" dirty="0">
                <a:gradFill>
                  <a:gsLst>
                    <a:gs pos="0">
                      <a:srgbClr val="00A1C7"/>
                    </a:gs>
                    <a:gs pos="100000">
                      <a:srgbClr val="A3C902"/>
                    </a:gs>
                  </a:gsLst>
                  <a:lin ang="6600000" scaled="0"/>
                </a:gradFill>
              </a:rPr>
              <a:t>改进</a:t>
            </a:r>
            <a:r>
              <a:rPr lang="zh-CN" altLang="en-US" sz="3600" dirty="0" smtClean="0">
                <a:gradFill>
                  <a:gsLst>
                    <a:gs pos="0">
                      <a:srgbClr val="00A1C7"/>
                    </a:gs>
                    <a:gs pos="100000">
                      <a:srgbClr val="A3C902"/>
                    </a:gs>
                  </a:gsLst>
                  <a:lin ang="6600000" scaled="0"/>
                </a:gradFill>
              </a:rPr>
              <a:t>方案</a:t>
            </a:r>
            <a:endParaRPr kumimoji="0" lang="zh-CN" altLang="en-US" sz="3600" b="1" i="0" u="none" strike="noStrike" kern="1200" cap="none" spc="0" normalizeH="0" baseline="0" noProof="0" dirty="0">
              <a:ln>
                <a:noFill/>
              </a:ln>
              <a:gradFill>
                <a:gsLst>
                  <a:gs pos="0">
                    <a:srgbClr val="00A1C7"/>
                  </a:gs>
                  <a:gs pos="100000">
                    <a:srgbClr val="A3C902"/>
                  </a:gs>
                </a:gsLst>
                <a:lin ang="6600000" scaled="0"/>
              </a:gradFill>
              <a:effectLst/>
              <a:uLnTx/>
              <a:uFillTx/>
              <a:latin typeface="幼圆" panose="02010509060101010101" pitchFamily="49" charset="-122"/>
              <a:ea typeface="幼圆" panose="02010509060101010101" pitchFamily="49" charset="-122"/>
            </a:endParaRPr>
          </a:p>
        </p:txBody>
      </p:sp>
      <p:sp>
        <p:nvSpPr>
          <p:cNvPr id="6" name="文本占位符 6"/>
          <p:cNvSpPr txBox="1">
            <a:spLocks/>
          </p:cNvSpPr>
          <p:nvPr/>
        </p:nvSpPr>
        <p:spPr>
          <a:xfrm>
            <a:off x="2031042" y="2853614"/>
            <a:ext cx="3137264" cy="398372"/>
          </a:xfrm>
          <a:prstGeom prst="rect">
            <a:avLst/>
          </a:prstGeom>
          <a:solidFill>
            <a:srgbClr val="FFFFFF"/>
          </a:solidFill>
        </p:spPr>
        <p:txBody>
          <a:bodyPr vert="horz" lIns="91440" tIns="45720" rIns="91440" bIns="45720" rtlCol="0" anchor="ctr">
            <a:noAutofit/>
          </a:bodyPr>
          <a:lstStyle>
            <a:lvl1pPr marL="0" indent="0" algn="l" defTabSz="914400" rtl="0" eaLnBrk="1" latinLnBrk="0" hangingPunct="1">
              <a:lnSpc>
                <a:spcPct val="110000"/>
              </a:lnSpc>
              <a:spcBef>
                <a:spcPts val="1800"/>
              </a:spcBef>
              <a:spcAft>
                <a:spcPts val="0"/>
              </a:spcAft>
              <a:buSzPct val="80000"/>
              <a:buFontTx/>
              <a:buNone/>
              <a:defRPr sz="1600" b="1" kern="1200" baseline="0">
                <a:solidFill>
                  <a:schemeClr val="accent1"/>
                </a:solidFill>
                <a:latin typeface="Felix Titling" panose="04060505060202020A04" pitchFamily="82" charset="0"/>
                <a:ea typeface="幼圆" panose="02010509060101010101" pitchFamily="49" charset="-122"/>
                <a:cs typeface="+mn-cs"/>
              </a:defRPr>
            </a:lvl1pPr>
            <a:lvl2pPr marL="457200" indent="0" algn="just" defTabSz="914400" rtl="0" eaLnBrk="1" latinLnBrk="0" hangingPunct="1">
              <a:lnSpc>
                <a:spcPct val="130000"/>
              </a:lnSpc>
              <a:spcBef>
                <a:spcPts val="200"/>
              </a:spcBef>
              <a:spcAft>
                <a:spcPts val="800"/>
              </a:spcAft>
              <a:buFont typeface="宋体-方正超大字符集" panose="03000509000000000000" pitchFamily="65" charset="-122"/>
              <a:buNone/>
              <a:defRPr sz="2000" kern="1200" baseline="0">
                <a:solidFill>
                  <a:schemeClr val="tx1">
                    <a:tint val="75000"/>
                  </a:schemeClr>
                </a:solidFill>
                <a:latin typeface="宋体-方正超大字符集" panose="03000509000000000000" pitchFamily="65" charset="-122"/>
                <a:ea typeface="宋体-方正超大字符集" panose="03000509000000000000" pitchFamily="65"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defRPr/>
            </a:pPr>
            <a:r>
              <a:rPr lang="en-US" altLang="zh-CN" dirty="0">
                <a:solidFill>
                  <a:srgbClr val="A3C902"/>
                </a:solidFill>
              </a:rPr>
              <a:t>Improvement</a:t>
            </a:r>
          </a:p>
        </p:txBody>
      </p:sp>
    </p:spTree>
    <p:extLst>
      <p:ext uri="{BB962C8B-B14F-4D97-AF65-F5344CB8AC3E}">
        <p14:creationId xmlns:p14="http://schemas.microsoft.com/office/powerpoint/2010/main" val="55493994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改进方案</a:t>
            </a:r>
            <a:endParaRPr lang="zh-CN" altLang="en-US" dirty="0"/>
          </a:p>
        </p:txBody>
      </p:sp>
      <p:pic>
        <p:nvPicPr>
          <p:cNvPr id="4" name="图片 3"/>
          <p:cNvPicPr>
            <a:picLocks noChangeAspect="1"/>
          </p:cNvPicPr>
          <p:nvPr/>
        </p:nvPicPr>
        <p:blipFill>
          <a:blip r:embed="rId2"/>
          <a:stretch>
            <a:fillRect/>
          </a:stretch>
        </p:blipFill>
        <p:spPr>
          <a:xfrm>
            <a:off x="324628" y="1831402"/>
            <a:ext cx="8494742" cy="773628"/>
          </a:xfrm>
          <a:prstGeom prst="rect">
            <a:avLst/>
          </a:prstGeom>
        </p:spPr>
      </p:pic>
      <p:sp>
        <p:nvSpPr>
          <p:cNvPr id="5" name="左大括号 4"/>
          <p:cNvSpPr/>
          <p:nvPr/>
        </p:nvSpPr>
        <p:spPr>
          <a:xfrm rot="16200000">
            <a:off x="1637268" y="1871386"/>
            <a:ext cx="234380" cy="1458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p:cNvSpPr txBox="1"/>
              <p:nvPr/>
            </p:nvSpPr>
            <p:spPr>
              <a:xfrm>
                <a:off x="944063" y="2831669"/>
                <a:ext cx="1539705" cy="375937"/>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22:2−22:11,22:14</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944063" y="2831669"/>
                <a:ext cx="1539705" cy="375937"/>
              </a:xfrm>
              <a:prstGeom prst="rect">
                <a:avLst/>
              </a:prstGeom>
              <a:blipFill rotWithShape="0">
                <a:blip r:embed="rId3"/>
                <a:stretch>
                  <a:fillRect/>
                </a:stretch>
              </a:blipFill>
            </p:spPr>
            <p:txBody>
              <a:bodyPr/>
              <a:lstStyle/>
              <a:p>
                <a:r>
                  <a:rPr lang="zh-CN" altLang="en-US">
                    <a:noFill/>
                  </a:rPr>
                  <a:t> </a:t>
                </a:r>
              </a:p>
            </p:txBody>
          </p:sp>
        </mc:Fallback>
      </mc:AlternateContent>
      <p:sp>
        <p:nvSpPr>
          <p:cNvPr id="63" name="左大括号 62"/>
          <p:cNvSpPr/>
          <p:nvPr/>
        </p:nvSpPr>
        <p:spPr>
          <a:xfrm rot="16200000">
            <a:off x="3162092" y="1875720"/>
            <a:ext cx="225712" cy="1458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左大括号 63"/>
          <p:cNvSpPr/>
          <p:nvPr/>
        </p:nvSpPr>
        <p:spPr>
          <a:xfrm rot="16200000">
            <a:off x="4496204" y="2043638"/>
            <a:ext cx="203324" cy="11003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左大括号 85"/>
          <p:cNvSpPr/>
          <p:nvPr/>
        </p:nvSpPr>
        <p:spPr>
          <a:xfrm rot="16200000">
            <a:off x="5807928" y="1875720"/>
            <a:ext cx="225712" cy="1458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左大括号 86"/>
          <p:cNvSpPr/>
          <p:nvPr/>
        </p:nvSpPr>
        <p:spPr>
          <a:xfrm rot="16200000">
            <a:off x="7295286" y="1890392"/>
            <a:ext cx="203324" cy="14068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9" name="文本框 88"/>
              <p:cNvSpPr txBox="1"/>
              <p:nvPr/>
            </p:nvSpPr>
            <p:spPr>
              <a:xfrm>
                <a:off x="2600247" y="2831669"/>
                <a:ext cx="1539705" cy="375937"/>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22:11,22:14−20:22:</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89" name="文本框 88"/>
              <p:cNvSpPr txBox="1">
                <a:spLocks noRot="1" noChangeAspect="1" noMove="1" noResize="1" noEditPoints="1" noAdjustHandles="1" noChangeArrowheads="1" noChangeShapeType="1" noTextEdit="1"/>
              </p:cNvSpPr>
              <p:nvPr/>
            </p:nvSpPr>
            <p:spPr>
              <a:xfrm>
                <a:off x="2600247" y="2831669"/>
                <a:ext cx="1539705" cy="375937"/>
              </a:xfrm>
              <a:prstGeom prst="rect">
                <a:avLst/>
              </a:prstGeom>
              <a:blipFill rotWithShape="0">
                <a:blip r:embed="rId4"/>
                <a:stretch>
                  <a:fillRect r="-43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文本框 89"/>
              <p:cNvSpPr txBox="1"/>
              <p:nvPr/>
            </p:nvSpPr>
            <p:spPr>
              <a:xfrm>
                <a:off x="3995936" y="2847507"/>
                <a:ext cx="1539705" cy="360099"/>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i="1">
                              <a:latin typeface="Cambria Math" panose="02040503050406030204" pitchFamily="18" charset="0"/>
                              <a:ea typeface="微软雅黑" panose="020B0503020204020204" pitchFamily="34" charset="-122"/>
                            </a:rPr>
                            <m:t>2</m:t>
                          </m:r>
                          <m:r>
                            <a:rPr lang="en-US" altLang="zh-CN" i="1" smtClean="0">
                              <a:latin typeface="Cambria Math" panose="02040503050406030204" pitchFamily="18" charset="0"/>
                              <a:ea typeface="微软雅黑" panose="020B0503020204020204" pitchFamily="34" charset="-122"/>
                            </a:rPr>
                            <m:t>0</m:t>
                          </m:r>
                          <m:r>
                            <a:rPr lang="en-US" altLang="zh-CN" b="0" i="1" smtClean="0">
                              <a:latin typeface="Cambria Math" panose="02040503050406030204" pitchFamily="18" charset="0"/>
                              <a:ea typeface="微软雅黑" panose="020B0503020204020204" pitchFamily="34" charset="-122"/>
                            </a:rPr>
                            <m:t>:22:−23:</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90" name="文本框 89"/>
              <p:cNvSpPr txBox="1">
                <a:spLocks noRot="1" noChangeAspect="1" noMove="1" noResize="1" noEditPoints="1" noAdjustHandles="1" noChangeArrowheads="1" noChangeShapeType="1" noTextEdit="1"/>
              </p:cNvSpPr>
              <p:nvPr/>
            </p:nvSpPr>
            <p:spPr>
              <a:xfrm>
                <a:off x="3995936" y="2847507"/>
                <a:ext cx="1539705" cy="360099"/>
              </a:xfrm>
              <a:prstGeom prst="rect">
                <a:avLst/>
              </a:prstGeom>
              <a:blipFill rotWithShape="0">
                <a:blip r:embed="rId5"/>
                <a:stretch>
                  <a:fillRect b="-50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文本框 90"/>
              <p:cNvSpPr txBox="1"/>
              <p:nvPr/>
            </p:nvSpPr>
            <p:spPr>
              <a:xfrm>
                <a:off x="5264543" y="2847507"/>
                <a:ext cx="1539705" cy="360099"/>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23:−23:</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91" name="文本框 90"/>
              <p:cNvSpPr txBox="1">
                <a:spLocks noRot="1" noChangeAspect="1" noMove="1" noResize="1" noEditPoints="1" noAdjustHandles="1" noChangeArrowheads="1" noChangeShapeType="1" noTextEdit="1"/>
              </p:cNvSpPr>
              <p:nvPr/>
            </p:nvSpPr>
            <p:spPr>
              <a:xfrm>
                <a:off x="5264543" y="2847507"/>
                <a:ext cx="1539705" cy="360099"/>
              </a:xfrm>
              <a:prstGeom prst="rect">
                <a:avLst/>
              </a:prstGeom>
              <a:blipFill rotWithShape="0">
                <a:blip r:embed="rId6"/>
                <a:stretch>
                  <a:fillRect b="-50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91"/>
              <p:cNvSpPr txBox="1"/>
              <p:nvPr/>
            </p:nvSpPr>
            <p:spPr>
              <a:xfrm>
                <a:off x="6569755" y="2847507"/>
                <a:ext cx="1539705" cy="360099"/>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23:−21:</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92" name="文本框 91"/>
              <p:cNvSpPr txBox="1">
                <a:spLocks noRot="1" noChangeAspect="1" noMove="1" noResize="1" noEditPoints="1" noAdjustHandles="1" noChangeArrowheads="1" noChangeShapeType="1" noTextEdit="1"/>
              </p:cNvSpPr>
              <p:nvPr/>
            </p:nvSpPr>
            <p:spPr>
              <a:xfrm>
                <a:off x="6569755" y="2847507"/>
                <a:ext cx="1539705" cy="360099"/>
              </a:xfrm>
              <a:prstGeom prst="rect">
                <a:avLst/>
              </a:prstGeom>
              <a:blipFill rotWithShape="0">
                <a:blip r:embed="rId7"/>
                <a:stretch>
                  <a:fillRect b="-5085"/>
                </a:stretch>
              </a:blipFill>
            </p:spPr>
            <p:txBody>
              <a:bodyPr/>
              <a:lstStyle/>
              <a:p>
                <a:r>
                  <a:rPr lang="zh-CN" altLang="en-US">
                    <a:noFill/>
                  </a:rPr>
                  <a:t> </a:t>
                </a:r>
              </a:p>
            </p:txBody>
          </p:sp>
        </mc:Fallback>
      </mc:AlternateContent>
      <p:pic>
        <p:nvPicPr>
          <p:cNvPr id="93" name="图片 92"/>
          <p:cNvPicPr>
            <a:picLocks noChangeAspect="1"/>
          </p:cNvPicPr>
          <p:nvPr/>
        </p:nvPicPr>
        <p:blipFill>
          <a:blip r:embed="rId2"/>
          <a:stretch>
            <a:fillRect/>
          </a:stretch>
        </p:blipFill>
        <p:spPr>
          <a:xfrm>
            <a:off x="324628" y="3999694"/>
            <a:ext cx="8494742" cy="773628"/>
          </a:xfrm>
          <a:prstGeom prst="rect">
            <a:avLst/>
          </a:prstGeom>
        </p:spPr>
      </p:pic>
      <p:sp>
        <p:nvSpPr>
          <p:cNvPr id="94" name="左大括号 93"/>
          <p:cNvSpPr/>
          <p:nvPr/>
        </p:nvSpPr>
        <p:spPr>
          <a:xfrm rot="16200000">
            <a:off x="2188317" y="3416211"/>
            <a:ext cx="347340" cy="28358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左大括号 94"/>
          <p:cNvSpPr/>
          <p:nvPr/>
        </p:nvSpPr>
        <p:spPr>
          <a:xfrm rot="16200000">
            <a:off x="3794185" y="3763160"/>
            <a:ext cx="225712" cy="27150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左大括号 95"/>
          <p:cNvSpPr/>
          <p:nvPr/>
        </p:nvSpPr>
        <p:spPr>
          <a:xfrm rot="16200000">
            <a:off x="5366694" y="4021787"/>
            <a:ext cx="225712" cy="27150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左大括号 96"/>
          <p:cNvSpPr/>
          <p:nvPr/>
        </p:nvSpPr>
        <p:spPr>
          <a:xfrm rot="16200000">
            <a:off x="6808939" y="4407337"/>
            <a:ext cx="215714" cy="23853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8" name="文本框 97"/>
              <p:cNvSpPr txBox="1"/>
              <p:nvPr/>
            </p:nvSpPr>
            <p:spPr>
              <a:xfrm>
                <a:off x="1209859" y="5059701"/>
                <a:ext cx="2304256" cy="375937"/>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22:2−22:11,22:14−20:22:</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98" name="文本框 97"/>
              <p:cNvSpPr txBox="1">
                <a:spLocks noRot="1" noChangeAspect="1" noMove="1" noResize="1" noEditPoints="1" noAdjustHandles="1" noChangeArrowheads="1" noChangeShapeType="1" noTextEdit="1"/>
              </p:cNvSpPr>
              <p:nvPr/>
            </p:nvSpPr>
            <p:spPr>
              <a:xfrm>
                <a:off x="1209859" y="5059701"/>
                <a:ext cx="2304256" cy="37593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文本框 98"/>
              <p:cNvSpPr txBox="1"/>
              <p:nvPr/>
            </p:nvSpPr>
            <p:spPr>
              <a:xfrm>
                <a:off x="2703984" y="5361613"/>
                <a:ext cx="2304256" cy="375937"/>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22:11,22:14−20:22:−23:</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99" name="文本框 98"/>
              <p:cNvSpPr txBox="1">
                <a:spLocks noRot="1" noChangeAspect="1" noMove="1" noResize="1" noEditPoints="1" noAdjustHandles="1" noChangeArrowheads="1" noChangeShapeType="1" noTextEdit="1"/>
              </p:cNvSpPr>
              <p:nvPr/>
            </p:nvSpPr>
            <p:spPr>
              <a:xfrm>
                <a:off x="2703984" y="5361613"/>
                <a:ext cx="2304256" cy="375937"/>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本框 99"/>
              <p:cNvSpPr txBox="1"/>
              <p:nvPr/>
            </p:nvSpPr>
            <p:spPr>
              <a:xfrm>
                <a:off x="4355976" y="5583870"/>
                <a:ext cx="2304256" cy="360099"/>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20:22:−23:−23:</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100" name="文本框 99"/>
              <p:cNvSpPr txBox="1">
                <a:spLocks noRot="1" noChangeAspect="1" noMove="1" noResize="1" noEditPoints="1" noAdjustHandles="1" noChangeArrowheads="1" noChangeShapeType="1" noTextEdit="1"/>
              </p:cNvSpPr>
              <p:nvPr/>
            </p:nvSpPr>
            <p:spPr>
              <a:xfrm>
                <a:off x="4355976" y="5583870"/>
                <a:ext cx="2304256" cy="360099"/>
              </a:xfrm>
              <a:prstGeom prst="rect">
                <a:avLst/>
              </a:prstGeom>
              <a:blipFill rotWithShape="0">
                <a:blip r:embed="rId10"/>
                <a:stretch>
                  <a:fillRect b="-33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p:cNvSpPr txBox="1"/>
              <p:nvPr/>
            </p:nvSpPr>
            <p:spPr>
              <a:xfrm>
                <a:off x="5805204" y="5805205"/>
                <a:ext cx="2304256" cy="360099"/>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23:−23:−21:</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a:off x="5805204" y="5805205"/>
                <a:ext cx="2304256" cy="360099"/>
              </a:xfrm>
              <a:prstGeom prst="rect">
                <a:avLst/>
              </a:prstGeom>
              <a:blipFill rotWithShape="0">
                <a:blip r:embed="rId11"/>
                <a:stretch>
                  <a:fillRect b="-5085"/>
                </a:stretch>
              </a:blipFill>
            </p:spPr>
            <p:txBody>
              <a:bodyPr/>
              <a:lstStyle/>
              <a:p>
                <a:r>
                  <a:rPr lang="zh-CN" altLang="en-US">
                    <a:noFill/>
                  </a:rPr>
                  <a:t> </a:t>
                </a:r>
              </a:p>
            </p:txBody>
          </p:sp>
        </mc:Fallback>
      </mc:AlternateContent>
      <p:pic>
        <p:nvPicPr>
          <p:cNvPr id="102" name="图片 10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8774" y="3550538"/>
            <a:ext cx="429344" cy="429344"/>
          </a:xfrm>
          <a:prstGeom prst="rect">
            <a:avLst/>
          </a:prstGeom>
        </p:spPr>
      </p:pic>
      <p:sp>
        <p:nvSpPr>
          <p:cNvPr id="9" name="文本框 8"/>
          <p:cNvSpPr txBox="1"/>
          <p:nvPr/>
        </p:nvSpPr>
        <p:spPr>
          <a:xfrm>
            <a:off x="1115616" y="3566324"/>
            <a:ext cx="1992853" cy="372410"/>
          </a:xfrm>
          <a:prstGeom prst="rect">
            <a:avLst/>
          </a:prstGeom>
          <a:noFill/>
        </p:spPr>
        <p:txBody>
          <a:bodyPr wrap="none" rtlCol="0">
            <a:spAutoFit/>
          </a:bodyPr>
          <a:lstStyle/>
          <a:p>
            <a:pPr>
              <a:lnSpc>
                <a:spcPct val="130000"/>
              </a:lnSpc>
            </a:pPr>
            <a:r>
              <a:rPr lang="zh-CN" altLang="en-US" sz="1400" dirty="0">
                <a:latin typeface="Arial" panose="020B0604020202020204" pitchFamily="34" charset="0"/>
                <a:ea typeface="微软雅黑" panose="020B0503020204020204" pitchFamily="34" charset="-122"/>
              </a:rPr>
              <a:t>二</a:t>
            </a:r>
            <a:r>
              <a:rPr lang="zh-CN" altLang="en-US" sz="1400" dirty="0" smtClean="0">
                <a:latin typeface="Arial" panose="020B0604020202020204" pitchFamily="34" charset="0"/>
                <a:ea typeface="微软雅黑" panose="020B0503020204020204" pitchFamily="34" charset="-122"/>
              </a:rPr>
              <a:t>阶马尔科夫链式模型</a:t>
            </a:r>
          </a:p>
        </p:txBody>
      </p:sp>
      <p:pic>
        <p:nvPicPr>
          <p:cNvPr id="103" name="图片 10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8774" y="1342580"/>
            <a:ext cx="429344" cy="429344"/>
          </a:xfrm>
          <a:prstGeom prst="rect">
            <a:avLst/>
          </a:prstGeom>
        </p:spPr>
      </p:pic>
      <p:sp>
        <p:nvSpPr>
          <p:cNvPr id="104" name="文本框 103"/>
          <p:cNvSpPr txBox="1"/>
          <p:nvPr/>
        </p:nvSpPr>
        <p:spPr>
          <a:xfrm>
            <a:off x="1115616" y="1358366"/>
            <a:ext cx="1980029" cy="3724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一阶马尔科夫链式模型</a:t>
            </a:r>
          </a:p>
        </p:txBody>
      </p:sp>
    </p:spTree>
    <p:extLst>
      <p:ext uri="{BB962C8B-B14F-4D97-AF65-F5344CB8AC3E}">
        <p14:creationId xmlns:p14="http://schemas.microsoft.com/office/powerpoint/2010/main" val="111143583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013737405"/>
              </p:ext>
            </p:extLst>
          </p:nvPr>
        </p:nvGraphicFramePr>
        <p:xfrm>
          <a:off x="1043608" y="2204866"/>
          <a:ext cx="7104112" cy="3600398"/>
        </p:xfrm>
        <a:graphic>
          <a:graphicData uri="http://schemas.openxmlformats.org/drawingml/2006/table">
            <a:tbl>
              <a:tblPr firstRow="1" bandRow="1">
                <a:tableStyleId>{5C22544A-7EE6-4342-B048-85BDC9FD1C3A}</a:tableStyleId>
              </a:tblPr>
              <a:tblGrid>
                <a:gridCol w="1776028"/>
                <a:gridCol w="1776028"/>
                <a:gridCol w="1776028"/>
                <a:gridCol w="1776028"/>
              </a:tblGrid>
              <a:tr h="540058">
                <a:tc>
                  <a:txBody>
                    <a:bodyPr/>
                    <a:lstStyle/>
                    <a:p>
                      <a:r>
                        <a:rPr lang="zh-CN" altLang="en-US" dirty="0" smtClean="0"/>
                        <a:t>应用</a:t>
                      </a:r>
                      <a:endParaRPr lang="zh-CN" altLang="en-US" dirty="0"/>
                    </a:p>
                  </a:txBody>
                  <a:tcPr anchor="ctr"/>
                </a:tc>
                <a:tc>
                  <a:txBody>
                    <a:bodyPr/>
                    <a:lstStyle/>
                    <a:p>
                      <a:r>
                        <a:rPr lang="zh-CN" altLang="en-US" dirty="0" smtClean="0"/>
                        <a:t>一阶准确率</a:t>
                      </a:r>
                      <a:endParaRPr lang="zh-CN" altLang="en-US" dirty="0"/>
                    </a:p>
                  </a:txBody>
                  <a:tcPr anchor="ctr"/>
                </a:tc>
                <a:tc>
                  <a:txBody>
                    <a:bodyPr/>
                    <a:lstStyle/>
                    <a:p>
                      <a:r>
                        <a:rPr lang="zh-CN" altLang="en-US" dirty="0" smtClean="0"/>
                        <a:t>二阶准确率</a:t>
                      </a:r>
                      <a:endParaRPr lang="zh-CN" altLang="en-US" dirty="0"/>
                    </a:p>
                  </a:txBody>
                  <a:tcPr anchor="ctr"/>
                </a:tc>
                <a:tc>
                  <a:txBody>
                    <a:bodyPr/>
                    <a:lstStyle/>
                    <a:p>
                      <a:r>
                        <a:rPr lang="zh-CN" altLang="en-US" dirty="0" smtClean="0"/>
                        <a:t>趋势</a:t>
                      </a:r>
                      <a:endParaRPr lang="zh-CN" altLang="en-US" dirty="0"/>
                    </a:p>
                  </a:txBody>
                  <a:tcPr anchor="ctr"/>
                </a:tc>
              </a:tr>
              <a:tr h="612068">
                <a:tc>
                  <a:txBody>
                    <a:bodyPr/>
                    <a:lstStyle/>
                    <a:p>
                      <a:r>
                        <a:rPr lang="zh-CN" altLang="en-US" dirty="0" smtClean="0"/>
                        <a:t>支付宝</a:t>
                      </a:r>
                      <a:endParaRPr lang="zh-CN" altLang="en-US" dirty="0"/>
                    </a:p>
                  </a:txBody>
                  <a:tcPr anchor="ctr"/>
                </a:tc>
                <a:tc>
                  <a:txBody>
                    <a:bodyPr/>
                    <a:lstStyle/>
                    <a:p>
                      <a:r>
                        <a:rPr lang="en-US" altLang="zh-CN" dirty="0" smtClean="0"/>
                        <a:t>66.91%</a:t>
                      </a:r>
                      <a:endParaRPr lang="zh-CN" altLang="en-US" dirty="0"/>
                    </a:p>
                  </a:txBody>
                  <a:tcPr anchor="ctr"/>
                </a:tc>
                <a:tc>
                  <a:txBody>
                    <a:bodyPr/>
                    <a:lstStyle/>
                    <a:p>
                      <a:r>
                        <a:rPr lang="en-US" altLang="zh-CN" dirty="0" smtClean="0"/>
                        <a:t>81.16%</a:t>
                      </a:r>
                      <a:endParaRPr lang="zh-CN" altLang="en-US" dirty="0"/>
                    </a:p>
                  </a:txBody>
                  <a:tcPr anchor="ctr"/>
                </a:tc>
                <a:tc>
                  <a:txBody>
                    <a:bodyPr/>
                    <a:lstStyle/>
                    <a:p>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14.25%</a:t>
                      </a:r>
                      <a:endParaRPr lang="zh-CN" altLang="en-US" dirty="0"/>
                    </a:p>
                  </a:txBody>
                  <a:tcPr anchor="ctr"/>
                </a:tc>
              </a:tr>
              <a:tr h="612068">
                <a:tc>
                  <a:txBody>
                    <a:bodyPr/>
                    <a:lstStyle/>
                    <a:p>
                      <a:r>
                        <a:rPr lang="zh-CN" altLang="en-US" dirty="0" smtClean="0"/>
                        <a:t>印象笔记</a:t>
                      </a:r>
                      <a:endParaRPr lang="zh-CN" altLang="en-US" dirty="0"/>
                    </a:p>
                  </a:txBody>
                  <a:tcPr anchor="ctr"/>
                </a:tc>
                <a:tc>
                  <a:txBody>
                    <a:bodyPr/>
                    <a:lstStyle/>
                    <a:p>
                      <a:r>
                        <a:rPr lang="en-US" altLang="zh-CN" dirty="0" smtClean="0"/>
                        <a:t>75.32%</a:t>
                      </a:r>
                      <a:endParaRPr lang="zh-CN" altLang="en-US" dirty="0"/>
                    </a:p>
                  </a:txBody>
                  <a:tcPr anchor="ctr"/>
                </a:tc>
                <a:tc>
                  <a:txBody>
                    <a:bodyPr/>
                    <a:lstStyle/>
                    <a:p>
                      <a:r>
                        <a:rPr lang="en-US" altLang="zh-CN" dirty="0" smtClean="0"/>
                        <a:t>75.64%</a:t>
                      </a:r>
                      <a:endParaRPr lang="zh-CN" altLang="en-US" dirty="0"/>
                    </a:p>
                  </a:txBody>
                  <a:tcPr anchor="ctr"/>
                </a:tc>
                <a:tc>
                  <a:txBody>
                    <a:bodyPr/>
                    <a:lstStyle/>
                    <a:p>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0.32%</a:t>
                      </a:r>
                      <a:endParaRPr lang="zh-CN" altLang="en-US" dirty="0"/>
                    </a:p>
                  </a:txBody>
                  <a:tcPr anchor="ctr"/>
                </a:tc>
              </a:tr>
              <a:tr h="612068">
                <a:tc>
                  <a:txBody>
                    <a:bodyPr/>
                    <a:lstStyle/>
                    <a:p>
                      <a:r>
                        <a:rPr lang="zh-CN" altLang="en-US" dirty="0" smtClean="0"/>
                        <a:t>知乎</a:t>
                      </a:r>
                      <a:endParaRPr lang="zh-CN" altLang="en-US" dirty="0"/>
                    </a:p>
                  </a:txBody>
                  <a:tcPr anchor="ctr"/>
                </a:tc>
                <a:tc>
                  <a:txBody>
                    <a:bodyPr/>
                    <a:lstStyle/>
                    <a:p>
                      <a:r>
                        <a:rPr lang="en-US" altLang="zh-CN" dirty="0" smtClean="0"/>
                        <a:t>46.97%</a:t>
                      </a:r>
                      <a:endParaRPr lang="zh-CN" altLang="en-US" dirty="0"/>
                    </a:p>
                  </a:txBody>
                  <a:tcPr anchor="ctr"/>
                </a:tc>
                <a:tc>
                  <a:txBody>
                    <a:bodyPr/>
                    <a:lstStyle/>
                    <a:p>
                      <a:r>
                        <a:rPr lang="en-US" altLang="zh-CN" dirty="0" smtClean="0"/>
                        <a:t>48.24%</a:t>
                      </a:r>
                      <a:endParaRPr lang="zh-CN" altLang="en-US" dirty="0"/>
                    </a:p>
                  </a:txBody>
                  <a:tcPr anchor="ctr"/>
                </a:tc>
                <a:tc>
                  <a:txBody>
                    <a:bodyPr/>
                    <a:lstStyle/>
                    <a:p>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1.27%</a:t>
                      </a:r>
                      <a:endParaRPr lang="zh-CN" altLang="en-US" dirty="0"/>
                    </a:p>
                  </a:txBody>
                  <a:tcPr anchor="ctr"/>
                </a:tc>
              </a:tr>
              <a:tr h="612068">
                <a:tc>
                  <a:txBody>
                    <a:bodyPr/>
                    <a:lstStyle/>
                    <a:p>
                      <a:r>
                        <a:rPr lang="zh-CN" altLang="en-US" dirty="0" smtClean="0"/>
                        <a:t>微博</a:t>
                      </a:r>
                      <a:endParaRPr lang="zh-CN" altLang="en-US" dirty="0"/>
                    </a:p>
                  </a:txBody>
                  <a:tcPr anchor="ctr"/>
                </a:tc>
                <a:tc>
                  <a:txBody>
                    <a:bodyPr/>
                    <a:lstStyle/>
                    <a:p>
                      <a:r>
                        <a:rPr lang="en-US" altLang="zh-CN" dirty="0" smtClean="0"/>
                        <a:t>86.59%</a:t>
                      </a:r>
                      <a:endParaRPr lang="zh-CN" altLang="en-US" dirty="0"/>
                    </a:p>
                  </a:txBody>
                  <a:tcPr anchor="ctr"/>
                </a:tc>
                <a:tc>
                  <a:txBody>
                    <a:bodyPr/>
                    <a:lstStyle/>
                    <a:p>
                      <a:r>
                        <a:rPr lang="en-US" altLang="zh-CN" dirty="0" smtClean="0"/>
                        <a:t>87.11%</a:t>
                      </a:r>
                      <a:endParaRPr lang="zh-CN" altLang="en-US" dirty="0"/>
                    </a:p>
                  </a:txBody>
                  <a:tcPr anchor="ctr"/>
                </a:tc>
                <a:tc>
                  <a:txBody>
                    <a:bodyPr/>
                    <a:lstStyle/>
                    <a:p>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0.52%</a:t>
                      </a:r>
                      <a:endParaRPr lang="zh-CN" altLang="en-US" dirty="0"/>
                    </a:p>
                  </a:txBody>
                  <a:tcPr anchor="ctr"/>
                </a:tc>
              </a:tr>
              <a:tr h="612068">
                <a:tc>
                  <a:txBody>
                    <a:bodyPr/>
                    <a:lstStyle/>
                    <a:p>
                      <a:r>
                        <a:rPr lang="zh-CN" altLang="en-US" dirty="0" smtClean="0"/>
                        <a:t>网易云音乐</a:t>
                      </a:r>
                      <a:endParaRPr lang="zh-CN" altLang="en-US" dirty="0"/>
                    </a:p>
                  </a:txBody>
                  <a:tcPr anchor="ctr"/>
                </a:tc>
                <a:tc>
                  <a:txBody>
                    <a:bodyPr/>
                    <a:lstStyle/>
                    <a:p>
                      <a:r>
                        <a:rPr lang="en-US" altLang="zh-CN" dirty="0" smtClean="0"/>
                        <a:t>98.68%</a:t>
                      </a:r>
                      <a:endParaRPr lang="zh-CN" altLang="en-US" dirty="0"/>
                    </a:p>
                  </a:txBody>
                  <a:tcPr anchor="ctr"/>
                </a:tc>
                <a:tc>
                  <a:txBody>
                    <a:bodyPr/>
                    <a:lstStyle/>
                    <a:p>
                      <a:r>
                        <a:rPr lang="en-US" altLang="zh-CN" dirty="0" smtClean="0"/>
                        <a:t>98.68%</a:t>
                      </a:r>
                      <a:endParaRPr lang="zh-CN" altLang="en-US" dirty="0"/>
                    </a:p>
                  </a:txBody>
                  <a:tcPr anchor="ctr"/>
                </a:tc>
                <a:tc>
                  <a:txBody>
                    <a:bodyPr/>
                    <a:lstStyle/>
                    <a:p>
                      <a:r>
                        <a:rPr lang="en-US" altLang="zh-CN" dirty="0" smtClean="0"/>
                        <a:t>—</a:t>
                      </a:r>
                      <a:endParaRPr lang="zh-CN" altLang="en-US" dirty="0"/>
                    </a:p>
                  </a:txBody>
                  <a:tcPr anchor="ctr"/>
                </a:tc>
              </a:tr>
            </a:tbl>
          </a:graphicData>
        </a:graphic>
      </p:graphicFrame>
      <mc:AlternateContent xmlns:mc="http://schemas.openxmlformats.org/markup-compatibility/2006" xmlns:a14="http://schemas.microsoft.com/office/drawing/2010/main">
        <mc:Choice Requires="a14">
          <p:sp>
            <p:nvSpPr>
              <p:cNvPr id="4" name="文本框 3"/>
              <p:cNvSpPr txBox="1"/>
              <p:nvPr/>
            </p:nvSpPr>
            <p:spPr>
              <a:xfrm>
                <a:off x="2242034" y="1268760"/>
                <a:ext cx="4659930" cy="635815"/>
              </a:xfrm>
              <a:prstGeom prst="rect">
                <a:avLst/>
              </a:prstGeom>
              <a:noFill/>
            </p:spPr>
            <p:txBody>
              <a:bodyPr wrap="none" lIns="0" tIns="0" rIns="0" bIns="0" rtlCol="0">
                <a:spAutoFit/>
              </a:bodyPr>
              <a:lstStyle/>
              <a:p>
                <a:pPr algn="dist">
                  <a:lnSpc>
                    <a:spcPct val="130000"/>
                  </a:lnSpc>
                </a:pPr>
                <a14:m>
                  <m:oMath xmlns:m="http://schemas.openxmlformats.org/officeDocument/2006/math">
                    <m:r>
                      <a:rPr lang="zh-CN" altLang="en-US" sz="1600" i="1" smtClean="0">
                        <a:latin typeface="Cambria Math" panose="02040503050406030204" pitchFamily="18" charset="0"/>
                        <a:ea typeface="微软雅黑" panose="020B0503020204020204" pitchFamily="34" charset="-122"/>
                      </a:rPr>
                      <m:t>准确</m:t>
                    </m:r>
                  </m:oMath>
                </a14:m>
                <a:r>
                  <a:rPr lang="zh-CN" altLang="en-US" sz="1600" dirty="0" smtClean="0">
                    <a:latin typeface="Arial" panose="020B0604020202020204" pitchFamily="34" charset="0"/>
                    <a:ea typeface="微软雅黑" panose="020B0503020204020204" pitchFamily="34" charset="-122"/>
                  </a:rPr>
                  <a:t>率  </a:t>
                </a:r>
                <a:r>
                  <a:rPr lang="en-US" altLang="zh-CN" sz="1600" dirty="0" smtClean="0">
                    <a:latin typeface="Arial" panose="020B0604020202020204" pitchFamily="34" charset="0"/>
                    <a:ea typeface="微软雅黑" panose="020B0503020204020204" pitchFamily="34" charset="-122"/>
                  </a:rPr>
                  <a:t>=  </a:t>
                </a:r>
                <a14:m>
                  <m:oMath xmlns:m="http://schemas.openxmlformats.org/officeDocument/2006/math">
                    <m:f>
                      <m:fPr>
                        <m:ctrlPr>
                          <a:rPr lang="en-US" altLang="zh-CN" sz="1600" i="1" smtClean="0">
                            <a:latin typeface="Cambria Math" panose="02040503050406030204" pitchFamily="18" charset="0"/>
                            <a:ea typeface="微软雅黑" panose="020B0503020204020204" pitchFamily="34" charset="-122"/>
                          </a:rPr>
                        </m:ctrlPr>
                      </m:fPr>
                      <m:num>
                        <m:r>
                          <a:rPr lang="zh-CN" altLang="en-US" sz="1600" i="1">
                            <a:latin typeface="Cambria Math" panose="02040503050406030204" pitchFamily="18" charset="0"/>
                            <a:ea typeface="微软雅黑" panose="020B0503020204020204" pitchFamily="34" charset="-122"/>
                          </a:rPr>
                          <m:t>从</m:t>
                        </m:r>
                        <m:r>
                          <a:rPr lang="zh-CN" altLang="en-US" sz="1600" i="1" smtClean="0">
                            <a:latin typeface="Cambria Math" panose="02040503050406030204" pitchFamily="18" charset="0"/>
                            <a:ea typeface="微软雅黑" panose="020B0503020204020204" pitchFamily="34" charset="-122"/>
                          </a:rPr>
                          <m:t>以下</m:t>
                        </m:r>
                        <m:r>
                          <a:rPr lang="zh-CN" altLang="en-US" sz="1600" i="1">
                            <a:latin typeface="Cambria Math" panose="02040503050406030204" pitchFamily="18" charset="0"/>
                            <a:ea typeface="微软雅黑" panose="020B0503020204020204" pitchFamily="34" charset="-122"/>
                          </a:rPr>
                          <m:t>五个</m:t>
                        </m:r>
                        <m:r>
                          <a:rPr lang="zh-CN" altLang="en-US" sz="1600" i="1" smtClean="0">
                            <a:latin typeface="Cambria Math" panose="02040503050406030204" pitchFamily="18" charset="0"/>
                            <a:ea typeface="微软雅黑" panose="020B0503020204020204" pitchFamily="34" charset="-122"/>
                          </a:rPr>
                          <m:t>应用</m:t>
                        </m:r>
                        <m:r>
                          <a:rPr lang="zh-CN" altLang="en-US" sz="1600" i="1">
                            <a:latin typeface="Cambria Math" panose="02040503050406030204" pitchFamily="18" charset="0"/>
                            <a:ea typeface="微软雅黑" panose="020B0503020204020204" pitchFamily="34" charset="-122"/>
                          </a:rPr>
                          <m:t>中</m:t>
                        </m:r>
                        <m:r>
                          <a:rPr lang="zh-CN" altLang="en-US" sz="1600" i="1" smtClean="0">
                            <a:latin typeface="Cambria Math" panose="02040503050406030204" pitchFamily="18" charset="0"/>
                            <a:ea typeface="微软雅黑" panose="020B0503020204020204" pitchFamily="34" charset="-122"/>
                          </a:rPr>
                          <m:t>成功</m:t>
                        </m:r>
                        <m:r>
                          <a:rPr lang="zh-CN" altLang="en-US" sz="1600" i="1">
                            <a:latin typeface="Cambria Math" panose="02040503050406030204" pitchFamily="18" charset="0"/>
                            <a:ea typeface="微软雅黑" panose="020B0503020204020204" pitchFamily="34" charset="-122"/>
                          </a:rPr>
                          <m:t>识别</m:t>
                        </m:r>
                        <m:r>
                          <a:rPr lang="zh-CN" altLang="en-US" sz="1600" i="1" smtClean="0">
                            <a:latin typeface="Cambria Math" panose="02040503050406030204" pitchFamily="18" charset="0"/>
                            <a:ea typeface="微软雅黑" panose="020B0503020204020204" pitchFamily="34" charset="-122"/>
                          </a:rPr>
                          <m:t>的</m:t>
                        </m:r>
                        <m:r>
                          <a:rPr lang="zh-CN" altLang="en-US" sz="1600" i="1">
                            <a:latin typeface="Cambria Math" panose="02040503050406030204" pitchFamily="18" charset="0"/>
                            <a:ea typeface="微软雅黑" panose="020B0503020204020204" pitchFamily="34" charset="-122"/>
                          </a:rPr>
                          <m:t>数据流</m:t>
                        </m:r>
                        <m:r>
                          <a:rPr lang="zh-CN" altLang="en-US" sz="1600" i="1" smtClean="0">
                            <a:latin typeface="Cambria Math" panose="02040503050406030204" pitchFamily="18" charset="0"/>
                            <a:ea typeface="微软雅黑" panose="020B0503020204020204" pitchFamily="34" charset="-122"/>
                          </a:rPr>
                          <m:t>条数</m:t>
                        </m:r>
                      </m:num>
                      <m:den>
                        <m:r>
                          <a:rPr lang="zh-CN" altLang="en-US" sz="1600" i="1" smtClean="0">
                            <a:latin typeface="Cambria Math" panose="02040503050406030204" pitchFamily="18" charset="0"/>
                            <a:ea typeface="微软雅黑" panose="020B0503020204020204" pitchFamily="34" charset="-122"/>
                          </a:rPr>
                          <m:t>数据</m:t>
                        </m:r>
                        <m:r>
                          <a:rPr lang="zh-CN" altLang="en-US" sz="1600" i="1">
                            <a:latin typeface="Cambria Math" panose="02040503050406030204" pitchFamily="18" charset="0"/>
                            <a:ea typeface="微软雅黑" panose="020B0503020204020204" pitchFamily="34" charset="-122"/>
                          </a:rPr>
                          <m:t>流</m:t>
                        </m:r>
                        <m:r>
                          <a:rPr lang="zh-CN" altLang="en-US" sz="1600" i="1" smtClean="0">
                            <a:latin typeface="Cambria Math" panose="02040503050406030204" pitchFamily="18" charset="0"/>
                            <a:ea typeface="微软雅黑" panose="020B0503020204020204" pitchFamily="34" charset="-122"/>
                          </a:rPr>
                          <m:t>总</m:t>
                        </m:r>
                        <m:r>
                          <a:rPr lang="zh-CN" altLang="en-US" sz="1600" i="1">
                            <a:latin typeface="Cambria Math" panose="02040503050406030204" pitchFamily="18" charset="0"/>
                            <a:ea typeface="微软雅黑" panose="020B0503020204020204" pitchFamily="34" charset="-122"/>
                          </a:rPr>
                          <m:t>条数</m:t>
                        </m:r>
                      </m:den>
                    </m:f>
                  </m:oMath>
                </a14:m>
                <a:endParaRPr lang="zh-CN" altLang="en-US" sz="1600" dirty="0" smtClean="0">
                  <a:latin typeface="Arial" panose="020B0604020202020204" pitchFamily="34" charset="0"/>
                  <a:ea typeface="微软雅黑" panose="020B0503020204020204" pitchFamily="34"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242034" y="1268760"/>
                <a:ext cx="4659930" cy="635815"/>
              </a:xfrm>
              <a:prstGeom prst="rect">
                <a:avLst/>
              </a:prstGeom>
              <a:blipFill rotWithShape="0">
                <a:blip r:embed="rId2"/>
                <a:stretch>
                  <a:fillRect b="-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920297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瓶颈</a:t>
            </a:r>
            <a:endParaRPr lang="zh-CN" altLang="en-US" dirty="0"/>
          </a:p>
        </p:txBody>
      </p:sp>
      <p:sp>
        <p:nvSpPr>
          <p:cNvPr id="6" name="文本框 5"/>
          <p:cNvSpPr txBox="1"/>
          <p:nvPr/>
        </p:nvSpPr>
        <p:spPr>
          <a:xfrm>
            <a:off x="559363" y="1421233"/>
            <a:ext cx="7072313" cy="777493"/>
          </a:xfrm>
          <a:prstGeom prst="rect">
            <a:avLst/>
          </a:prstGeom>
          <a:noFill/>
        </p:spPr>
        <p:txBody>
          <a:bodyPr lIns="0" tIns="0" rIns="0" bIns="0"/>
          <a:lstStyle/>
          <a:p>
            <a:pPr marL="285750" indent="-285750" algn="just">
              <a:lnSpc>
                <a:spcPct val="130000"/>
              </a:lnSpc>
              <a:buFont typeface="Arial" panose="020B0604020202020204" pitchFamily="34" charset="0"/>
              <a:buChar char="•"/>
              <a:defRPr/>
            </a:pPr>
            <a:r>
              <a:rPr lang="zh-CN" altLang="en-US" sz="1600" dirty="0" smtClean="0">
                <a:latin typeface="+mn-ea"/>
              </a:rPr>
              <a:t>用于建模的数据不够纯粹</a:t>
            </a:r>
            <a:endParaRPr lang="en-US" altLang="zh-CN" sz="1600" dirty="0" smtClean="0">
              <a:latin typeface="+mn-ea"/>
            </a:endParaRPr>
          </a:p>
          <a:p>
            <a:pPr marL="285750" indent="-285750" algn="just">
              <a:lnSpc>
                <a:spcPct val="130000"/>
              </a:lnSpc>
              <a:buFont typeface="Arial" panose="020B0604020202020204" pitchFamily="34" charset="0"/>
              <a:buChar char="•"/>
              <a:defRPr/>
            </a:pPr>
            <a:r>
              <a:rPr lang="zh-CN" altLang="en-US" sz="1600" dirty="0" smtClean="0">
                <a:latin typeface="+mn-ea"/>
              </a:rPr>
              <a:t>用于建模的数据量不够大，不能完整描述应用特性</a:t>
            </a:r>
            <a:endParaRPr lang="zh-CN" altLang="en-US" sz="1600" dirty="0">
              <a:latin typeface="+mn-ea"/>
            </a:endParaRPr>
          </a:p>
        </p:txBody>
      </p:sp>
      <p:grpSp>
        <p:nvGrpSpPr>
          <p:cNvPr id="37" name="组合 36"/>
          <p:cNvGrpSpPr/>
          <p:nvPr/>
        </p:nvGrpSpPr>
        <p:grpSpPr>
          <a:xfrm>
            <a:off x="1603764" y="4005064"/>
            <a:ext cx="1800200" cy="1718474"/>
            <a:chOff x="4283968" y="3749766"/>
            <a:chExt cx="1800200" cy="1718474"/>
          </a:xfrm>
        </p:grpSpPr>
        <p:sp>
          <p:nvSpPr>
            <p:cNvPr id="9" name="流程图: 磁盘 8"/>
            <p:cNvSpPr/>
            <p:nvPr/>
          </p:nvSpPr>
          <p:spPr>
            <a:xfrm>
              <a:off x="4283968" y="3749766"/>
              <a:ext cx="1800200" cy="1718474"/>
            </a:xfrm>
            <a:prstGeom prst="flowChartMagneticDisk">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Oval 11"/>
            <p:cNvSpPr>
              <a:spLocks noChangeArrowheads="1"/>
            </p:cNvSpPr>
            <p:nvPr/>
          </p:nvSpPr>
          <p:spPr bwMode="auto">
            <a:xfrm>
              <a:off x="4723919" y="4469568"/>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11" name="Oval 11"/>
            <p:cNvSpPr>
              <a:spLocks noChangeArrowheads="1"/>
            </p:cNvSpPr>
            <p:nvPr/>
          </p:nvSpPr>
          <p:spPr bwMode="auto">
            <a:xfrm>
              <a:off x="5019854" y="4469568"/>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12" name="Oval 11"/>
            <p:cNvSpPr>
              <a:spLocks noChangeArrowheads="1"/>
            </p:cNvSpPr>
            <p:nvPr/>
          </p:nvSpPr>
          <p:spPr bwMode="auto">
            <a:xfrm>
              <a:off x="5315789" y="4469568"/>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13" name="Straight Connector 17"/>
            <p:cNvCxnSpPr>
              <a:cxnSpLocks noChangeShapeType="1"/>
            </p:cNvCxnSpPr>
            <p:nvPr/>
          </p:nvCxnSpPr>
          <p:spPr bwMode="auto">
            <a:xfrm>
              <a:off x="4852129" y="4533673"/>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Straight Connector 17"/>
            <p:cNvCxnSpPr>
              <a:cxnSpLocks noChangeShapeType="1"/>
            </p:cNvCxnSpPr>
            <p:nvPr/>
          </p:nvCxnSpPr>
          <p:spPr bwMode="auto">
            <a:xfrm>
              <a:off x="5148064" y="4533673"/>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Oval 11"/>
            <p:cNvSpPr>
              <a:spLocks noChangeArrowheads="1"/>
            </p:cNvSpPr>
            <p:nvPr/>
          </p:nvSpPr>
          <p:spPr bwMode="auto">
            <a:xfrm>
              <a:off x="4723919" y="4718335"/>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24" name="Oval 11"/>
            <p:cNvSpPr>
              <a:spLocks noChangeArrowheads="1"/>
            </p:cNvSpPr>
            <p:nvPr/>
          </p:nvSpPr>
          <p:spPr bwMode="auto">
            <a:xfrm>
              <a:off x="5019854" y="4718335"/>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25" name="Oval 11"/>
            <p:cNvSpPr>
              <a:spLocks noChangeArrowheads="1"/>
            </p:cNvSpPr>
            <p:nvPr/>
          </p:nvSpPr>
          <p:spPr bwMode="auto">
            <a:xfrm>
              <a:off x="5315789" y="4718335"/>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26" name="Straight Connector 17"/>
            <p:cNvCxnSpPr>
              <a:cxnSpLocks noChangeShapeType="1"/>
            </p:cNvCxnSpPr>
            <p:nvPr/>
          </p:nvCxnSpPr>
          <p:spPr bwMode="auto">
            <a:xfrm>
              <a:off x="4852129" y="4782440"/>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7" name="Straight Connector 17"/>
            <p:cNvCxnSpPr>
              <a:cxnSpLocks noChangeShapeType="1"/>
            </p:cNvCxnSpPr>
            <p:nvPr/>
          </p:nvCxnSpPr>
          <p:spPr bwMode="auto">
            <a:xfrm>
              <a:off x="5148064" y="4782440"/>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8" name="Oval 11"/>
            <p:cNvSpPr>
              <a:spLocks noChangeArrowheads="1"/>
            </p:cNvSpPr>
            <p:nvPr/>
          </p:nvSpPr>
          <p:spPr bwMode="auto">
            <a:xfrm>
              <a:off x="4723919" y="4977580"/>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29" name="Oval 11"/>
            <p:cNvSpPr>
              <a:spLocks noChangeArrowheads="1"/>
            </p:cNvSpPr>
            <p:nvPr/>
          </p:nvSpPr>
          <p:spPr bwMode="auto">
            <a:xfrm>
              <a:off x="5019854" y="4977580"/>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30" name="Oval 11"/>
            <p:cNvSpPr>
              <a:spLocks noChangeArrowheads="1"/>
            </p:cNvSpPr>
            <p:nvPr/>
          </p:nvSpPr>
          <p:spPr bwMode="auto">
            <a:xfrm>
              <a:off x="5315789" y="4977580"/>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31" name="Straight Connector 17"/>
            <p:cNvCxnSpPr>
              <a:cxnSpLocks noChangeShapeType="1"/>
            </p:cNvCxnSpPr>
            <p:nvPr/>
          </p:nvCxnSpPr>
          <p:spPr bwMode="auto">
            <a:xfrm>
              <a:off x="4852129" y="5041685"/>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2" name="Straight Connector 17"/>
            <p:cNvCxnSpPr>
              <a:cxnSpLocks noChangeShapeType="1"/>
            </p:cNvCxnSpPr>
            <p:nvPr/>
          </p:nvCxnSpPr>
          <p:spPr bwMode="auto">
            <a:xfrm>
              <a:off x="5148064" y="5041685"/>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5" name="Oval 11"/>
            <p:cNvSpPr>
              <a:spLocks noChangeArrowheads="1"/>
            </p:cNvSpPr>
            <p:nvPr/>
          </p:nvSpPr>
          <p:spPr bwMode="auto">
            <a:xfrm>
              <a:off x="5611724" y="4977580"/>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36" name="Straight Connector 17"/>
            <p:cNvCxnSpPr>
              <a:cxnSpLocks noChangeShapeType="1"/>
            </p:cNvCxnSpPr>
            <p:nvPr/>
          </p:nvCxnSpPr>
          <p:spPr bwMode="auto">
            <a:xfrm>
              <a:off x="5443999" y="5041685"/>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864" y="4005064"/>
            <a:ext cx="685800" cy="685800"/>
          </a:xfrm>
          <a:prstGeom prst="rect">
            <a:avLst/>
          </a:prstGeom>
        </p:spPr>
      </p:pic>
      <p:grpSp>
        <p:nvGrpSpPr>
          <p:cNvPr id="38" name="组合 37"/>
          <p:cNvGrpSpPr/>
          <p:nvPr/>
        </p:nvGrpSpPr>
        <p:grpSpPr>
          <a:xfrm>
            <a:off x="4208303" y="4005064"/>
            <a:ext cx="1800200" cy="1718474"/>
            <a:chOff x="4283968" y="3749766"/>
            <a:chExt cx="1800200" cy="1718474"/>
          </a:xfrm>
        </p:grpSpPr>
        <p:sp>
          <p:nvSpPr>
            <p:cNvPr id="39" name="流程图: 磁盘 38"/>
            <p:cNvSpPr/>
            <p:nvPr/>
          </p:nvSpPr>
          <p:spPr>
            <a:xfrm>
              <a:off x="4283968" y="3749766"/>
              <a:ext cx="1800200" cy="1718474"/>
            </a:xfrm>
            <a:prstGeom prst="flowChartMagneticDisk">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0" name="Oval 11"/>
            <p:cNvSpPr>
              <a:spLocks noChangeArrowheads="1"/>
            </p:cNvSpPr>
            <p:nvPr/>
          </p:nvSpPr>
          <p:spPr bwMode="auto">
            <a:xfrm>
              <a:off x="4723919" y="4469568"/>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41" name="Oval 11"/>
            <p:cNvSpPr>
              <a:spLocks noChangeArrowheads="1"/>
            </p:cNvSpPr>
            <p:nvPr/>
          </p:nvSpPr>
          <p:spPr bwMode="auto">
            <a:xfrm>
              <a:off x="5019854" y="4469568"/>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42" name="Oval 11"/>
            <p:cNvSpPr>
              <a:spLocks noChangeArrowheads="1"/>
            </p:cNvSpPr>
            <p:nvPr/>
          </p:nvSpPr>
          <p:spPr bwMode="auto">
            <a:xfrm>
              <a:off x="5315789" y="4469568"/>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43" name="Straight Connector 17"/>
            <p:cNvCxnSpPr>
              <a:cxnSpLocks noChangeShapeType="1"/>
            </p:cNvCxnSpPr>
            <p:nvPr/>
          </p:nvCxnSpPr>
          <p:spPr bwMode="auto">
            <a:xfrm>
              <a:off x="4852129" y="4533673"/>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Connector 17"/>
            <p:cNvCxnSpPr>
              <a:cxnSpLocks noChangeShapeType="1"/>
            </p:cNvCxnSpPr>
            <p:nvPr/>
          </p:nvCxnSpPr>
          <p:spPr bwMode="auto">
            <a:xfrm>
              <a:off x="5148064" y="4533673"/>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5" name="Oval 11"/>
            <p:cNvSpPr>
              <a:spLocks noChangeArrowheads="1"/>
            </p:cNvSpPr>
            <p:nvPr/>
          </p:nvSpPr>
          <p:spPr bwMode="auto">
            <a:xfrm>
              <a:off x="4723919" y="4718335"/>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46" name="Oval 11"/>
            <p:cNvSpPr>
              <a:spLocks noChangeArrowheads="1"/>
            </p:cNvSpPr>
            <p:nvPr/>
          </p:nvSpPr>
          <p:spPr bwMode="auto">
            <a:xfrm>
              <a:off x="5019854" y="4718335"/>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47" name="Oval 11"/>
            <p:cNvSpPr>
              <a:spLocks noChangeArrowheads="1"/>
            </p:cNvSpPr>
            <p:nvPr/>
          </p:nvSpPr>
          <p:spPr bwMode="auto">
            <a:xfrm>
              <a:off x="5315789" y="4718335"/>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48" name="Straight Connector 17"/>
            <p:cNvCxnSpPr>
              <a:cxnSpLocks noChangeShapeType="1"/>
            </p:cNvCxnSpPr>
            <p:nvPr/>
          </p:nvCxnSpPr>
          <p:spPr bwMode="auto">
            <a:xfrm>
              <a:off x="4852129" y="4782440"/>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9" name="Straight Connector 17"/>
            <p:cNvCxnSpPr>
              <a:cxnSpLocks noChangeShapeType="1"/>
            </p:cNvCxnSpPr>
            <p:nvPr/>
          </p:nvCxnSpPr>
          <p:spPr bwMode="auto">
            <a:xfrm>
              <a:off x="5148064" y="4782440"/>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0" name="Oval 11"/>
            <p:cNvSpPr>
              <a:spLocks noChangeArrowheads="1"/>
            </p:cNvSpPr>
            <p:nvPr/>
          </p:nvSpPr>
          <p:spPr bwMode="auto">
            <a:xfrm>
              <a:off x="4723919" y="4977580"/>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51" name="Oval 11"/>
            <p:cNvSpPr>
              <a:spLocks noChangeArrowheads="1"/>
            </p:cNvSpPr>
            <p:nvPr/>
          </p:nvSpPr>
          <p:spPr bwMode="auto">
            <a:xfrm>
              <a:off x="5019854" y="4977580"/>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52" name="Oval 11"/>
            <p:cNvSpPr>
              <a:spLocks noChangeArrowheads="1"/>
            </p:cNvSpPr>
            <p:nvPr/>
          </p:nvSpPr>
          <p:spPr bwMode="auto">
            <a:xfrm>
              <a:off x="5315789" y="4977580"/>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53" name="Straight Connector 17"/>
            <p:cNvCxnSpPr>
              <a:cxnSpLocks noChangeShapeType="1"/>
            </p:cNvCxnSpPr>
            <p:nvPr/>
          </p:nvCxnSpPr>
          <p:spPr bwMode="auto">
            <a:xfrm>
              <a:off x="4852129" y="5041685"/>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4" name="Straight Connector 17"/>
            <p:cNvCxnSpPr>
              <a:cxnSpLocks noChangeShapeType="1"/>
            </p:cNvCxnSpPr>
            <p:nvPr/>
          </p:nvCxnSpPr>
          <p:spPr bwMode="auto">
            <a:xfrm>
              <a:off x="5148064" y="5041685"/>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5" name="Oval 11"/>
            <p:cNvSpPr>
              <a:spLocks noChangeArrowheads="1"/>
            </p:cNvSpPr>
            <p:nvPr/>
          </p:nvSpPr>
          <p:spPr bwMode="auto">
            <a:xfrm>
              <a:off x="5611724" y="4977580"/>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56" name="Straight Connector 17"/>
            <p:cNvCxnSpPr>
              <a:cxnSpLocks noChangeShapeType="1"/>
            </p:cNvCxnSpPr>
            <p:nvPr/>
          </p:nvCxnSpPr>
          <p:spPr bwMode="auto">
            <a:xfrm>
              <a:off x="5443999" y="5041685"/>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pic>
        <p:nvPicPr>
          <p:cNvPr id="57"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5403" y="4000872"/>
            <a:ext cx="685800" cy="685800"/>
          </a:xfrm>
          <a:prstGeom prst="rect">
            <a:avLst/>
          </a:prstGeom>
        </p:spPr>
      </p:pic>
      <p:sp>
        <p:nvSpPr>
          <p:cNvPr id="58" name="文本框 57"/>
          <p:cNvSpPr txBox="1"/>
          <p:nvPr/>
        </p:nvSpPr>
        <p:spPr>
          <a:xfrm>
            <a:off x="6641261" y="5232878"/>
            <a:ext cx="595035" cy="379078"/>
          </a:xfrm>
          <a:prstGeom prst="rect">
            <a:avLst/>
          </a:prstGeom>
          <a:noFill/>
        </p:spPr>
        <p:txBody>
          <a:bodyPr wrap="none" rtlCol="0">
            <a:spAutoFit/>
          </a:bodyPr>
          <a:lstStyle/>
          <a:p>
            <a:pPr>
              <a:lnSpc>
                <a:spcPct val="130000"/>
              </a:lnSpc>
            </a:pPr>
            <a:r>
              <a:rPr lang="en-US" altLang="zh-CN" sz="1600" b="1" dirty="0" smtClean="0">
                <a:solidFill>
                  <a:srgbClr val="FF0000"/>
                </a:solidFill>
                <a:latin typeface="Arial" panose="020B0604020202020204" pitchFamily="34" charset="0"/>
                <a:ea typeface="微软雅黑" panose="020B0503020204020204" pitchFamily="34" charset="-122"/>
              </a:rPr>
              <a:t>……</a:t>
            </a:r>
            <a:endParaRPr lang="zh-CN" altLang="en-US" sz="1600" b="1" dirty="0" smtClean="0">
              <a:solidFill>
                <a:srgbClr val="FF0000"/>
              </a:solidFill>
              <a:latin typeface="Arial" panose="020B0604020202020204" pitchFamily="34" charset="0"/>
              <a:ea typeface="微软雅黑" panose="020B0503020204020204" pitchFamily="34" charset="-122"/>
            </a:endParaRPr>
          </a:p>
        </p:txBody>
      </p:sp>
      <p:sp>
        <p:nvSpPr>
          <p:cNvPr id="59" name="标题 4"/>
          <p:cNvSpPr txBox="1">
            <a:spLocks/>
          </p:cNvSpPr>
          <p:nvPr/>
        </p:nvSpPr>
        <p:spPr>
          <a:xfrm>
            <a:off x="425976" y="2415408"/>
            <a:ext cx="8292045" cy="65355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chemeClr val="accent1"/>
                </a:solidFill>
                <a:effectLst/>
                <a:latin typeface="+mj-ea"/>
                <a:ea typeface="+mj-ea"/>
                <a:cs typeface="+mj-cs"/>
              </a:defRPr>
            </a:lvl1pPr>
          </a:lstStyle>
          <a:p>
            <a:r>
              <a:rPr lang="zh-CN" altLang="en-US" dirty="0" smtClean="0"/>
              <a:t>解决方案</a:t>
            </a:r>
            <a:endParaRPr lang="zh-CN" altLang="en-US" dirty="0"/>
          </a:p>
        </p:txBody>
      </p:sp>
      <p:sp>
        <p:nvSpPr>
          <p:cNvPr id="60" name="文本框 59"/>
          <p:cNvSpPr txBox="1"/>
          <p:nvPr/>
        </p:nvSpPr>
        <p:spPr>
          <a:xfrm>
            <a:off x="559363" y="3299579"/>
            <a:ext cx="7072313" cy="777493"/>
          </a:xfrm>
          <a:prstGeom prst="rect">
            <a:avLst/>
          </a:prstGeom>
          <a:noFill/>
        </p:spPr>
        <p:txBody>
          <a:bodyPr lIns="0" tIns="0" rIns="0" bIns="0"/>
          <a:lstStyle/>
          <a:p>
            <a:pPr marL="285750" indent="-285750" algn="just">
              <a:lnSpc>
                <a:spcPct val="130000"/>
              </a:lnSpc>
              <a:buFont typeface="Arial" panose="020B0604020202020204" pitchFamily="34" charset="0"/>
              <a:buChar char="•"/>
              <a:defRPr/>
            </a:pPr>
            <a:r>
              <a:rPr lang="zh-CN" altLang="en-US" sz="1600" dirty="0" smtClean="0">
                <a:latin typeface="+mn-ea"/>
              </a:rPr>
              <a:t>基于一定格式的已分类的应用的加密数据流建模</a:t>
            </a:r>
            <a:endParaRPr lang="zh-CN" altLang="en-US" sz="1600" dirty="0">
              <a:latin typeface="+mn-ea"/>
            </a:endParaRPr>
          </a:p>
        </p:txBody>
      </p:sp>
    </p:spTree>
    <p:extLst>
      <p:ext uri="{BB962C8B-B14F-4D97-AF65-F5344CB8AC3E}">
        <p14:creationId xmlns:p14="http://schemas.microsoft.com/office/powerpoint/2010/main" val="61139233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2743200" y="2816225"/>
            <a:ext cx="3306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r>
              <a:rPr lang="en-US" altLang="zh-CN" sz="6000">
                <a:solidFill>
                  <a:srgbClr val="C00000"/>
                </a:solidFill>
                <a:latin typeface="Arial" charset="0"/>
                <a:ea typeface="Kozuka Gothic Pr6N B" pitchFamily="34" charset="-128"/>
                <a:cs typeface="Arial" charset="0"/>
              </a:rPr>
              <a:t>THANKS</a:t>
            </a:r>
          </a:p>
        </p:txBody>
      </p:sp>
      <p:sp>
        <p:nvSpPr>
          <p:cNvPr id="5" name="空心弧 4"/>
          <p:cNvSpPr/>
          <p:nvPr/>
        </p:nvSpPr>
        <p:spPr bwMode="auto">
          <a:xfrm rot="7086271">
            <a:off x="5027613" y="2576513"/>
            <a:ext cx="1482725" cy="1482725"/>
          </a:xfrm>
          <a:prstGeom prst="blockArc">
            <a:avLst>
              <a:gd name="adj1" fmla="val 5502533"/>
              <a:gd name="adj2" fmla="val 1980318"/>
              <a:gd name="adj3" fmla="val 1053"/>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 name="TextBox 8"/>
          <p:cNvSpPr txBox="1">
            <a:spLocks noChangeArrowheads="1"/>
          </p:cNvSpPr>
          <p:nvPr/>
        </p:nvSpPr>
        <p:spPr bwMode="auto">
          <a:xfrm>
            <a:off x="2890838" y="3660775"/>
            <a:ext cx="219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zh-CN" altLang="en-US" sz="1800" dirty="0" smtClean="0">
                <a:solidFill>
                  <a:schemeClr val="tx1">
                    <a:lumMod val="75000"/>
                    <a:lumOff val="25000"/>
                  </a:schemeClr>
                </a:solidFill>
                <a:latin typeface="微软雅黑" pitchFamily="34" charset="-122"/>
                <a:ea typeface="微软雅黑" pitchFamily="34" charset="-122"/>
              </a:rPr>
              <a:t>谢谢聆听</a:t>
            </a:r>
          </a:p>
        </p:txBody>
      </p:sp>
    </p:spTree>
    <p:extLst>
      <p:ext uri="{BB962C8B-B14F-4D97-AF65-F5344CB8AC3E}">
        <p14:creationId xmlns:p14="http://schemas.microsoft.com/office/powerpoint/2010/main" val="2987400657"/>
      </p:ext>
    </p:extLst>
  </p:cSld>
  <p:clrMapOvr>
    <a:masterClrMapping/>
  </p:clrMapOvr>
  <mc:AlternateContent xmlns:mc="http://schemas.openxmlformats.org/markup-compatibility/2006" xmlns:p14="http://schemas.microsoft.com/office/powerpoint/2010/main">
    <mc:Choice Requires="p14">
      <p:transition spd="slow" p14:dur="1400" advTm="2000">
        <p14:ripple/>
      </p:transition>
    </mc:Choice>
    <mc:Fallback xmlns="">
      <p:transition spd="slow" advTm="2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4"/>
          <p:cNvSpPr txBox="1">
            <a:spLocks/>
          </p:cNvSpPr>
          <p:nvPr/>
        </p:nvSpPr>
        <p:spPr>
          <a:xfrm>
            <a:off x="1418175" y="1672937"/>
            <a:ext cx="2286000" cy="2759726"/>
          </a:xfrm>
          <a:prstGeom prst="rect">
            <a:avLst/>
          </a:prstGeom>
        </p:spPr>
        <p:txBody>
          <a:bodyPr vert="horz" lIns="0" tIns="45720" rIns="0" bIns="45720" rtlCol="0" anchor="ctr">
            <a:noAutofit/>
          </a:bodyPr>
          <a:lstStyle>
            <a:lvl1pPr marL="1143000" indent="-1143000" algn="r" defTabSz="914400" rtl="0" eaLnBrk="1" latinLnBrk="0" hangingPunct="1">
              <a:lnSpc>
                <a:spcPct val="110000"/>
              </a:lnSpc>
              <a:spcBef>
                <a:spcPts val="1800"/>
              </a:spcBef>
              <a:spcAft>
                <a:spcPts val="0"/>
              </a:spcAft>
              <a:buSzPct val="80000"/>
              <a:buFont typeface="Arial" panose="020B0604020202020204" pitchFamily="34" charset="0"/>
              <a:buNone/>
              <a:defRPr lang="zh-CN" altLang="en-US" sz="23900" b="1" i="1" kern="1200" baseline="0" dirty="0">
                <a:gradFill>
                  <a:gsLst>
                    <a:gs pos="0">
                      <a:schemeClr val="accent2"/>
                    </a:gs>
                    <a:gs pos="100000">
                      <a:schemeClr val="accent1"/>
                    </a:gs>
                  </a:gsLst>
                  <a:lin ang="5400000" scaled="0"/>
                </a:gradFill>
                <a:latin typeface="Felix Titling" panose="04060505060202020A04" pitchFamily="82" charset="0"/>
                <a:ea typeface="幼圆" panose="02010509060101010101" pitchFamily="49" charset="-122"/>
                <a:cs typeface="+mn-cs"/>
              </a:defRPr>
            </a:lvl1pPr>
            <a:lvl2pPr marL="357188" indent="-285750" algn="just" defTabSz="914400" rtl="0" eaLnBrk="1" latinLnBrk="0" hangingPunct="1">
              <a:lnSpc>
                <a:spcPct val="130000"/>
              </a:lnSpc>
              <a:spcBef>
                <a:spcPts val="200"/>
              </a:spcBef>
              <a:spcAft>
                <a:spcPts val="800"/>
              </a:spcAft>
              <a:buFont typeface="宋体-方正超大字符集" panose="03000509000000000000" pitchFamily="65" charset="-122"/>
              <a:buChar char=" "/>
              <a:defRPr sz="1600" kern="1200" baseline="0">
                <a:solidFill>
                  <a:schemeClr val="tx1">
                    <a:lumMod val="60000"/>
                    <a:lumOff val="40000"/>
                  </a:schemeClr>
                </a:solidFill>
                <a:latin typeface="宋体-方正超大字符集" panose="03000509000000000000" pitchFamily="65" charset="-122"/>
                <a:ea typeface="宋体-方正超大字符集"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Pct val="80000"/>
              <a:buFont typeface="Arial" panose="020B0604020202020204" pitchFamily="34" charset="0"/>
              <a:buNone/>
              <a:tabLst/>
              <a:defRPr/>
            </a:pPr>
            <a:r>
              <a:rPr kumimoji="0" lang="en-US" altLang="zh-CN" sz="18500" b="1" i="1" u="none" strike="noStrike" kern="1200" cap="none" spc="0" normalizeH="0" baseline="0" noProof="0" dirty="0" smtClean="0">
                <a:ln>
                  <a:noFill/>
                </a:ln>
                <a:gradFill>
                  <a:gsLst>
                    <a:gs pos="0">
                      <a:srgbClr val="00A1C7"/>
                    </a:gs>
                    <a:gs pos="100000">
                      <a:srgbClr val="A3C902"/>
                    </a:gs>
                  </a:gsLst>
                  <a:lin ang="5400000" scaled="0"/>
                </a:gradFill>
                <a:effectLst/>
                <a:uLnTx/>
                <a:uFillTx/>
                <a:latin typeface="Felix Titling" panose="04060505060202020A04" pitchFamily="82" charset="0"/>
                <a:ea typeface="幼圆" panose="02010509060101010101" pitchFamily="49" charset="-122"/>
              </a:rPr>
              <a:t>1</a:t>
            </a:r>
            <a:endParaRPr kumimoji="0" lang="en-US" altLang="en-US" sz="18500" b="1" i="1" u="none" strike="noStrike" kern="1200" cap="none" spc="0" normalizeH="0" baseline="0" noProof="0" dirty="0">
              <a:ln>
                <a:noFill/>
              </a:ln>
              <a:gradFill>
                <a:gsLst>
                  <a:gs pos="0">
                    <a:srgbClr val="00A1C7"/>
                  </a:gs>
                  <a:gs pos="100000">
                    <a:srgbClr val="A3C902"/>
                  </a:gs>
                </a:gsLst>
                <a:lin ang="5400000" scaled="0"/>
              </a:gradFill>
              <a:effectLst/>
              <a:uLnTx/>
              <a:uFillTx/>
              <a:latin typeface="Felix Titling" panose="04060505060202020A04" pitchFamily="82" charset="0"/>
              <a:ea typeface="幼圆" panose="02010509060101010101" pitchFamily="49" charset="-122"/>
            </a:endParaRPr>
          </a:p>
        </p:txBody>
      </p:sp>
      <p:sp>
        <p:nvSpPr>
          <p:cNvPr id="5" name="标题 5"/>
          <p:cNvSpPr txBox="1">
            <a:spLocks/>
          </p:cNvSpPr>
          <p:nvPr/>
        </p:nvSpPr>
        <p:spPr>
          <a:xfrm>
            <a:off x="3123375" y="3369681"/>
            <a:ext cx="4687200" cy="609599"/>
          </a:xfrm>
          <a:prstGeom prst="roundRect">
            <a:avLst>
              <a:gd name="adj" fmla="val 50000"/>
            </a:avLst>
          </a:prstGeom>
          <a:noFill/>
          <a:ln w="12700">
            <a:gradFill>
              <a:gsLst>
                <a:gs pos="0">
                  <a:srgbClr val="00A1C7"/>
                </a:gs>
                <a:gs pos="100000">
                  <a:srgbClr val="A3C902"/>
                </a:gs>
              </a:gsLst>
              <a:lin ang="7800000" scaled="0"/>
            </a:gradFill>
          </a:ln>
        </p:spPr>
        <p:txBody>
          <a:bodyPr vert="horz" lIns="91440" tIns="45720" rIns="91440" bIns="45720" rtlCol="0" anchor="ctr">
            <a:noAutofit/>
          </a:bodyPr>
          <a:lstStyle>
            <a:lvl1pPr algn="l" defTabSz="914400" rtl="0" eaLnBrk="1" latinLnBrk="0" hangingPunct="1">
              <a:lnSpc>
                <a:spcPct val="90000"/>
              </a:lnSpc>
              <a:spcBef>
                <a:spcPct val="0"/>
              </a:spcBef>
              <a:buNone/>
              <a:defRPr sz="4000" b="1" i="0" kern="1200" baseline="0">
                <a:gradFill>
                  <a:gsLst>
                    <a:gs pos="0">
                      <a:schemeClr val="accent2"/>
                    </a:gs>
                    <a:gs pos="100000">
                      <a:schemeClr val="accent1"/>
                    </a:gs>
                  </a:gsLst>
                  <a:lin ang="6600000" scaled="0"/>
                </a:gradFill>
                <a:latin typeface="幼圆" panose="02010509060101010101" pitchFamily="49" charset="-122"/>
                <a:ea typeface="幼圆" panose="02010509060101010101" pitchFamily="49" charset="-122"/>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600" dirty="0" smtClean="0">
                <a:gradFill>
                  <a:gsLst>
                    <a:gs pos="0">
                      <a:srgbClr val="00A1C7"/>
                    </a:gs>
                    <a:gs pos="100000">
                      <a:srgbClr val="A3C902"/>
                    </a:gs>
                  </a:gsLst>
                  <a:lin ang="6600000" scaled="0"/>
                </a:gradFill>
              </a:rPr>
              <a:t>流量识别技术概述</a:t>
            </a:r>
            <a:endParaRPr kumimoji="0" lang="zh-CN" altLang="en-US" sz="3600" b="1" i="0" u="none" strike="noStrike" kern="1200" cap="none" spc="0" normalizeH="0" baseline="0" noProof="0" dirty="0">
              <a:ln>
                <a:noFill/>
              </a:ln>
              <a:gradFill>
                <a:gsLst>
                  <a:gs pos="0">
                    <a:srgbClr val="00A1C7"/>
                  </a:gs>
                  <a:gs pos="100000">
                    <a:srgbClr val="A3C902"/>
                  </a:gs>
                </a:gsLst>
                <a:lin ang="6600000" scaled="0"/>
              </a:gradFill>
              <a:effectLst/>
              <a:uLnTx/>
              <a:uFillTx/>
              <a:latin typeface="幼圆" panose="02010509060101010101" pitchFamily="49" charset="-122"/>
              <a:ea typeface="幼圆" panose="02010509060101010101" pitchFamily="49" charset="-122"/>
            </a:endParaRPr>
          </a:p>
        </p:txBody>
      </p:sp>
      <p:sp>
        <p:nvSpPr>
          <p:cNvPr id="7" name="文本占位符 6"/>
          <p:cNvSpPr txBox="1">
            <a:spLocks/>
          </p:cNvSpPr>
          <p:nvPr/>
        </p:nvSpPr>
        <p:spPr>
          <a:xfrm>
            <a:off x="2031042" y="2853614"/>
            <a:ext cx="3137264" cy="398372"/>
          </a:xfrm>
          <a:prstGeom prst="rect">
            <a:avLst/>
          </a:prstGeom>
          <a:solidFill>
            <a:srgbClr val="FFFFFF"/>
          </a:solidFill>
        </p:spPr>
        <p:txBody>
          <a:bodyPr vert="horz" lIns="91440" tIns="45720" rIns="91440" bIns="45720" rtlCol="0" anchor="ctr">
            <a:noAutofit/>
          </a:bodyPr>
          <a:lstStyle>
            <a:lvl1pPr marL="0" indent="0" algn="l" defTabSz="914400" rtl="0" eaLnBrk="1" latinLnBrk="0" hangingPunct="1">
              <a:lnSpc>
                <a:spcPct val="110000"/>
              </a:lnSpc>
              <a:spcBef>
                <a:spcPts val="1800"/>
              </a:spcBef>
              <a:spcAft>
                <a:spcPts val="0"/>
              </a:spcAft>
              <a:buSzPct val="80000"/>
              <a:buFontTx/>
              <a:buNone/>
              <a:defRPr sz="1600" b="1" kern="1200" baseline="0">
                <a:solidFill>
                  <a:schemeClr val="accent1"/>
                </a:solidFill>
                <a:latin typeface="Felix Titling" panose="04060505060202020A04" pitchFamily="82" charset="0"/>
                <a:ea typeface="幼圆" panose="02010509060101010101" pitchFamily="49" charset="-122"/>
                <a:cs typeface="+mn-cs"/>
              </a:defRPr>
            </a:lvl1pPr>
            <a:lvl2pPr marL="457200" indent="0" algn="just" defTabSz="914400" rtl="0" eaLnBrk="1" latinLnBrk="0" hangingPunct="1">
              <a:lnSpc>
                <a:spcPct val="130000"/>
              </a:lnSpc>
              <a:spcBef>
                <a:spcPts val="200"/>
              </a:spcBef>
              <a:spcAft>
                <a:spcPts val="800"/>
              </a:spcAft>
              <a:buFont typeface="宋体-方正超大字符集" panose="03000509000000000000" pitchFamily="65" charset="-122"/>
              <a:buNone/>
              <a:defRPr sz="2000" kern="1200" baseline="0">
                <a:solidFill>
                  <a:schemeClr val="tx1">
                    <a:tint val="75000"/>
                  </a:schemeClr>
                </a:solidFill>
                <a:latin typeface="宋体-方正超大字符集" panose="03000509000000000000" pitchFamily="65" charset="-122"/>
                <a:ea typeface="宋体-方正超大字符集" panose="03000509000000000000" pitchFamily="65"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defRPr/>
            </a:pPr>
            <a:r>
              <a:rPr lang="en-US" altLang="zh-CN" dirty="0">
                <a:solidFill>
                  <a:srgbClr val="A3C902"/>
                </a:solidFill>
              </a:rPr>
              <a:t>traffic identification</a:t>
            </a:r>
            <a:endParaRPr kumimoji="0" lang="en-US" altLang="zh-CN" sz="1600" b="1" i="0" u="none" strike="noStrike" kern="1200" cap="none" spc="0" normalizeH="0" baseline="0" noProof="0" dirty="0">
              <a:ln>
                <a:noFill/>
              </a:ln>
              <a:solidFill>
                <a:srgbClr val="A3C902"/>
              </a:solidFill>
              <a:effectLst/>
              <a:uLnTx/>
              <a:uFillTx/>
              <a:latin typeface="Felix Titling" panose="04060505060202020A04" pitchFamily="82" charset="0"/>
              <a:ea typeface="幼圆" panose="02010509060101010101" pitchFamily="49" charset="-122"/>
            </a:endParaRPr>
          </a:p>
        </p:txBody>
      </p:sp>
    </p:spTree>
    <p:extLst>
      <p:ext uri="{BB962C8B-B14F-4D97-AF65-F5344CB8AC3E}">
        <p14:creationId xmlns:p14="http://schemas.microsoft.com/office/powerpoint/2010/main" val="26173869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43608" y="2406398"/>
            <a:ext cx="6991350" cy="2400300"/>
          </a:xfrm>
          <a:prstGeom prst="rect">
            <a:avLst/>
          </a:prstGeom>
        </p:spPr>
      </p:pic>
      <p:grpSp>
        <p:nvGrpSpPr>
          <p:cNvPr id="8" name="Group 121"/>
          <p:cNvGrpSpPr/>
          <p:nvPr/>
        </p:nvGrpSpPr>
        <p:grpSpPr>
          <a:xfrm>
            <a:off x="1043608" y="5077382"/>
            <a:ext cx="452808" cy="610070"/>
            <a:chOff x="1982788" y="820738"/>
            <a:chExt cx="1060450" cy="1428750"/>
          </a:xfrm>
          <a:solidFill>
            <a:srgbClr val="E74C2E"/>
          </a:solidFill>
        </p:grpSpPr>
        <p:sp>
          <p:nvSpPr>
            <p:cNvPr id="9" name="Freeform 12"/>
            <p:cNvSpPr>
              <a:spLocks noEditPoints="1"/>
            </p:cNvSpPr>
            <p:nvPr/>
          </p:nvSpPr>
          <p:spPr bwMode="auto">
            <a:xfrm>
              <a:off x="2193926" y="1239838"/>
              <a:ext cx="682625" cy="590550"/>
            </a:xfrm>
            <a:custGeom>
              <a:avLst/>
              <a:gdLst/>
              <a:ahLst/>
              <a:cxnLst>
                <a:cxn ang="0">
                  <a:pos x="170" y="1"/>
                </a:cxn>
                <a:cxn ang="0">
                  <a:pos x="63" y="93"/>
                </a:cxn>
                <a:cxn ang="0">
                  <a:pos x="23" y="62"/>
                </a:cxn>
                <a:cxn ang="0">
                  <a:pos x="1" y="81"/>
                </a:cxn>
                <a:cxn ang="0">
                  <a:pos x="74" y="155"/>
                </a:cxn>
                <a:cxn ang="0">
                  <a:pos x="76" y="156"/>
                </a:cxn>
                <a:cxn ang="0">
                  <a:pos x="76" y="156"/>
                </a:cxn>
                <a:cxn ang="0">
                  <a:pos x="78" y="154"/>
                </a:cxn>
                <a:cxn ang="0">
                  <a:pos x="178" y="16"/>
                </a:cxn>
                <a:cxn ang="0">
                  <a:pos x="179" y="12"/>
                </a:cxn>
                <a:cxn ang="0">
                  <a:pos x="170" y="1"/>
                </a:cxn>
                <a:cxn ang="0">
                  <a:pos x="170" y="1"/>
                </a:cxn>
                <a:cxn ang="0">
                  <a:pos x="170" y="1"/>
                </a:cxn>
              </a:cxnLst>
              <a:rect l="0" t="0" r="r" b="b"/>
              <a:pathLst>
                <a:path w="180" h="156">
                  <a:moveTo>
                    <a:pt x="170" y="1"/>
                  </a:moveTo>
                  <a:cubicBezTo>
                    <a:pt x="117" y="33"/>
                    <a:pt x="79" y="75"/>
                    <a:pt x="63" y="93"/>
                  </a:cubicBezTo>
                  <a:cubicBezTo>
                    <a:pt x="23" y="62"/>
                    <a:pt x="23" y="62"/>
                    <a:pt x="23" y="62"/>
                  </a:cubicBezTo>
                  <a:cubicBezTo>
                    <a:pt x="22" y="61"/>
                    <a:pt x="0" y="80"/>
                    <a:pt x="1" y="81"/>
                  </a:cubicBezTo>
                  <a:cubicBezTo>
                    <a:pt x="74" y="155"/>
                    <a:pt x="74" y="155"/>
                    <a:pt x="74" y="155"/>
                  </a:cubicBezTo>
                  <a:cubicBezTo>
                    <a:pt x="74" y="155"/>
                    <a:pt x="75" y="156"/>
                    <a:pt x="76" y="156"/>
                  </a:cubicBezTo>
                  <a:cubicBezTo>
                    <a:pt x="76" y="156"/>
                    <a:pt x="76" y="156"/>
                    <a:pt x="76" y="156"/>
                  </a:cubicBezTo>
                  <a:cubicBezTo>
                    <a:pt x="77" y="156"/>
                    <a:pt x="78" y="155"/>
                    <a:pt x="78" y="154"/>
                  </a:cubicBezTo>
                  <a:cubicBezTo>
                    <a:pt x="90" y="124"/>
                    <a:pt x="129" y="61"/>
                    <a:pt x="178" y="16"/>
                  </a:cubicBezTo>
                  <a:cubicBezTo>
                    <a:pt x="179" y="15"/>
                    <a:pt x="180" y="13"/>
                    <a:pt x="179" y="12"/>
                  </a:cubicBezTo>
                  <a:cubicBezTo>
                    <a:pt x="179" y="12"/>
                    <a:pt x="171" y="0"/>
                    <a:pt x="170" y="1"/>
                  </a:cubicBezTo>
                  <a:close/>
                  <a:moveTo>
                    <a:pt x="170" y="1"/>
                  </a:moveTo>
                  <a:cubicBezTo>
                    <a:pt x="170" y="1"/>
                    <a:pt x="170" y="1"/>
                    <a:pt x="17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3"/>
            <p:cNvSpPr>
              <a:spLocks noEditPoints="1"/>
            </p:cNvSpPr>
            <p:nvPr/>
          </p:nvSpPr>
          <p:spPr bwMode="auto">
            <a:xfrm>
              <a:off x="1982788" y="820738"/>
              <a:ext cx="1060450" cy="1428750"/>
            </a:xfrm>
            <a:custGeom>
              <a:avLst/>
              <a:gdLst/>
              <a:ahLst/>
              <a:cxnLst>
                <a:cxn ang="0">
                  <a:pos x="274" y="46"/>
                </a:cxn>
                <a:cxn ang="0">
                  <a:pos x="145" y="4"/>
                </a:cxn>
                <a:cxn ang="0">
                  <a:pos x="140" y="0"/>
                </a:cxn>
                <a:cxn ang="0">
                  <a:pos x="140" y="0"/>
                </a:cxn>
                <a:cxn ang="0">
                  <a:pos x="135" y="4"/>
                </a:cxn>
                <a:cxn ang="0">
                  <a:pos x="6" y="46"/>
                </a:cxn>
                <a:cxn ang="0">
                  <a:pos x="0" y="52"/>
                </a:cxn>
                <a:cxn ang="0">
                  <a:pos x="0" y="239"/>
                </a:cxn>
                <a:cxn ang="0">
                  <a:pos x="138" y="377"/>
                </a:cxn>
                <a:cxn ang="0">
                  <a:pos x="140" y="378"/>
                </a:cxn>
                <a:cxn ang="0">
                  <a:pos x="142" y="377"/>
                </a:cxn>
                <a:cxn ang="0">
                  <a:pos x="280" y="239"/>
                </a:cxn>
                <a:cxn ang="0">
                  <a:pos x="280" y="52"/>
                </a:cxn>
                <a:cxn ang="0">
                  <a:pos x="274" y="46"/>
                </a:cxn>
                <a:cxn ang="0">
                  <a:pos x="249" y="228"/>
                </a:cxn>
                <a:cxn ang="0">
                  <a:pos x="142" y="336"/>
                </a:cxn>
                <a:cxn ang="0">
                  <a:pos x="140" y="337"/>
                </a:cxn>
                <a:cxn ang="0">
                  <a:pos x="138" y="336"/>
                </a:cxn>
                <a:cxn ang="0">
                  <a:pos x="31" y="228"/>
                </a:cxn>
                <a:cxn ang="0">
                  <a:pos x="31" y="81"/>
                </a:cxn>
                <a:cxn ang="0">
                  <a:pos x="35" y="77"/>
                </a:cxn>
                <a:cxn ang="0">
                  <a:pos x="136" y="44"/>
                </a:cxn>
                <a:cxn ang="0">
                  <a:pos x="140" y="41"/>
                </a:cxn>
                <a:cxn ang="0">
                  <a:pos x="140" y="41"/>
                </a:cxn>
                <a:cxn ang="0">
                  <a:pos x="144" y="44"/>
                </a:cxn>
                <a:cxn ang="0">
                  <a:pos x="245" y="77"/>
                </a:cxn>
                <a:cxn ang="0">
                  <a:pos x="249" y="81"/>
                </a:cxn>
                <a:cxn ang="0">
                  <a:pos x="249" y="228"/>
                </a:cxn>
                <a:cxn ang="0">
                  <a:pos x="249" y="228"/>
                </a:cxn>
                <a:cxn ang="0">
                  <a:pos x="249" y="228"/>
                </a:cxn>
              </a:cxnLst>
              <a:rect l="0" t="0" r="r" b="b"/>
              <a:pathLst>
                <a:path w="280" h="378">
                  <a:moveTo>
                    <a:pt x="274" y="46"/>
                  </a:moveTo>
                  <a:cubicBezTo>
                    <a:pt x="164" y="46"/>
                    <a:pt x="145" y="4"/>
                    <a:pt x="145" y="4"/>
                  </a:cubicBezTo>
                  <a:cubicBezTo>
                    <a:pt x="144" y="2"/>
                    <a:pt x="142" y="0"/>
                    <a:pt x="140" y="0"/>
                  </a:cubicBezTo>
                  <a:cubicBezTo>
                    <a:pt x="140" y="0"/>
                    <a:pt x="140" y="0"/>
                    <a:pt x="140" y="0"/>
                  </a:cubicBezTo>
                  <a:cubicBezTo>
                    <a:pt x="138" y="0"/>
                    <a:pt x="136" y="2"/>
                    <a:pt x="135" y="4"/>
                  </a:cubicBezTo>
                  <a:cubicBezTo>
                    <a:pt x="135" y="4"/>
                    <a:pt x="116" y="46"/>
                    <a:pt x="6" y="46"/>
                  </a:cubicBezTo>
                  <a:cubicBezTo>
                    <a:pt x="3" y="46"/>
                    <a:pt x="0" y="49"/>
                    <a:pt x="0" y="52"/>
                  </a:cubicBezTo>
                  <a:cubicBezTo>
                    <a:pt x="0" y="239"/>
                    <a:pt x="0" y="239"/>
                    <a:pt x="0" y="239"/>
                  </a:cubicBezTo>
                  <a:cubicBezTo>
                    <a:pt x="0" y="316"/>
                    <a:pt x="132" y="375"/>
                    <a:pt x="138" y="377"/>
                  </a:cubicBezTo>
                  <a:cubicBezTo>
                    <a:pt x="139" y="377"/>
                    <a:pt x="139" y="378"/>
                    <a:pt x="140" y="378"/>
                  </a:cubicBezTo>
                  <a:cubicBezTo>
                    <a:pt x="141" y="378"/>
                    <a:pt x="142" y="377"/>
                    <a:pt x="142" y="377"/>
                  </a:cubicBezTo>
                  <a:cubicBezTo>
                    <a:pt x="148" y="375"/>
                    <a:pt x="280" y="316"/>
                    <a:pt x="280" y="239"/>
                  </a:cubicBezTo>
                  <a:cubicBezTo>
                    <a:pt x="280" y="52"/>
                    <a:pt x="280" y="52"/>
                    <a:pt x="280" y="52"/>
                  </a:cubicBezTo>
                  <a:cubicBezTo>
                    <a:pt x="280" y="49"/>
                    <a:pt x="277" y="46"/>
                    <a:pt x="274" y="46"/>
                  </a:cubicBezTo>
                  <a:close/>
                  <a:moveTo>
                    <a:pt x="249" y="228"/>
                  </a:moveTo>
                  <a:cubicBezTo>
                    <a:pt x="249" y="288"/>
                    <a:pt x="146" y="334"/>
                    <a:pt x="142" y="336"/>
                  </a:cubicBezTo>
                  <a:cubicBezTo>
                    <a:pt x="141" y="337"/>
                    <a:pt x="141" y="337"/>
                    <a:pt x="140" y="337"/>
                  </a:cubicBezTo>
                  <a:cubicBezTo>
                    <a:pt x="139" y="337"/>
                    <a:pt x="139" y="337"/>
                    <a:pt x="138" y="336"/>
                  </a:cubicBezTo>
                  <a:cubicBezTo>
                    <a:pt x="134" y="334"/>
                    <a:pt x="31" y="288"/>
                    <a:pt x="31" y="228"/>
                  </a:cubicBezTo>
                  <a:cubicBezTo>
                    <a:pt x="31" y="81"/>
                    <a:pt x="31" y="81"/>
                    <a:pt x="31" y="81"/>
                  </a:cubicBezTo>
                  <a:cubicBezTo>
                    <a:pt x="31" y="79"/>
                    <a:pt x="33" y="77"/>
                    <a:pt x="35" y="77"/>
                  </a:cubicBezTo>
                  <a:cubicBezTo>
                    <a:pt x="121" y="77"/>
                    <a:pt x="136" y="44"/>
                    <a:pt x="136" y="44"/>
                  </a:cubicBezTo>
                  <a:cubicBezTo>
                    <a:pt x="137" y="42"/>
                    <a:pt x="138" y="41"/>
                    <a:pt x="140" y="41"/>
                  </a:cubicBezTo>
                  <a:cubicBezTo>
                    <a:pt x="140" y="41"/>
                    <a:pt x="140" y="41"/>
                    <a:pt x="140" y="41"/>
                  </a:cubicBezTo>
                  <a:cubicBezTo>
                    <a:pt x="142" y="41"/>
                    <a:pt x="143" y="42"/>
                    <a:pt x="144" y="44"/>
                  </a:cubicBezTo>
                  <a:cubicBezTo>
                    <a:pt x="144" y="44"/>
                    <a:pt x="159" y="77"/>
                    <a:pt x="245" y="77"/>
                  </a:cubicBezTo>
                  <a:cubicBezTo>
                    <a:pt x="247" y="77"/>
                    <a:pt x="249" y="79"/>
                    <a:pt x="249" y="81"/>
                  </a:cubicBezTo>
                  <a:lnTo>
                    <a:pt x="249" y="228"/>
                  </a:lnTo>
                  <a:close/>
                  <a:moveTo>
                    <a:pt x="249" y="228"/>
                  </a:moveTo>
                  <a:cubicBezTo>
                    <a:pt x="249" y="228"/>
                    <a:pt x="249" y="228"/>
                    <a:pt x="249" y="22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文本框 10"/>
          <p:cNvSpPr txBox="1"/>
          <p:nvPr/>
        </p:nvSpPr>
        <p:spPr>
          <a:xfrm>
            <a:off x="1535707" y="5193632"/>
            <a:ext cx="5314275" cy="338554"/>
          </a:xfrm>
          <a:prstGeom prst="rect">
            <a:avLst/>
          </a:prstGeom>
          <a:noFill/>
        </p:spPr>
        <p:txBody>
          <a:bodyPr wrap="none" rtlCol="0">
            <a:spAutoFit/>
          </a:bodyPr>
          <a:lstStyle/>
          <a:p>
            <a:r>
              <a:rPr lang="zh-CN" altLang="en-US" sz="1600" dirty="0">
                <a:latin typeface="+mn-ea"/>
              </a:rPr>
              <a:t>防御措施：随机端口，伪端口，网络代理技术，数据加密</a:t>
            </a:r>
          </a:p>
        </p:txBody>
      </p:sp>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基于端口的流量识别技术</a:t>
            </a:r>
            <a:endParaRPr lang="zh-CN" altLang="zh-CN" dirty="0" smtClean="0"/>
          </a:p>
        </p:txBody>
      </p:sp>
      <p:sp>
        <p:nvSpPr>
          <p:cNvPr id="13" name="文本框 12"/>
          <p:cNvSpPr txBox="1"/>
          <p:nvPr/>
        </p:nvSpPr>
        <p:spPr>
          <a:xfrm>
            <a:off x="1043608" y="1626928"/>
            <a:ext cx="7072313" cy="777493"/>
          </a:xfrm>
          <a:prstGeom prst="rect">
            <a:avLst/>
          </a:prstGeom>
          <a:noFill/>
        </p:spPr>
        <p:txBody>
          <a:bodyPr lIns="0" tIns="0" rIns="0" bIns="0"/>
          <a:lstStyle/>
          <a:p>
            <a:pPr marL="285750" indent="-285750" algn="just">
              <a:lnSpc>
                <a:spcPct val="130000"/>
              </a:lnSpc>
              <a:buFont typeface="Arial" panose="020B0604020202020204" pitchFamily="34" charset="0"/>
              <a:buChar char="•"/>
              <a:defRPr/>
            </a:pPr>
            <a:r>
              <a:rPr lang="zh-CN" altLang="en-US" sz="1600" dirty="0">
                <a:latin typeface="+mn-ea"/>
              </a:rPr>
              <a:t>利用</a:t>
            </a:r>
            <a:r>
              <a:rPr lang="en-US" altLang="zh-CN" sz="1600" dirty="0">
                <a:latin typeface="+mn-ea"/>
              </a:rPr>
              <a:t>TCP/UDP</a:t>
            </a:r>
            <a:r>
              <a:rPr lang="zh-CN" altLang="en-US" sz="1600" dirty="0">
                <a:latin typeface="+mn-ea"/>
              </a:rPr>
              <a:t>协议中的端口号进行应用识别</a:t>
            </a:r>
          </a:p>
          <a:p>
            <a:pPr marL="285750" indent="-285750" algn="just">
              <a:lnSpc>
                <a:spcPct val="130000"/>
              </a:lnSpc>
              <a:buFont typeface="Arial" panose="020B0604020202020204" pitchFamily="34" charset="0"/>
              <a:buChar char="•"/>
              <a:defRPr/>
            </a:pPr>
            <a:r>
              <a:rPr lang="en-US" altLang="zh-CN" sz="1600" dirty="0">
                <a:latin typeface="+mn-ea"/>
              </a:rPr>
              <a:t>&lt; </a:t>
            </a:r>
            <a:r>
              <a:rPr lang="zh-CN" altLang="en-US" sz="1600" dirty="0">
                <a:latin typeface="+mn-ea"/>
              </a:rPr>
              <a:t>源</a:t>
            </a:r>
            <a:r>
              <a:rPr lang="en-US" altLang="zh-CN" sz="1600" dirty="0">
                <a:latin typeface="+mn-ea"/>
              </a:rPr>
              <a:t>IP </a:t>
            </a:r>
            <a:r>
              <a:rPr lang="zh-CN" altLang="en-US" sz="1600" dirty="0">
                <a:latin typeface="+mn-ea"/>
              </a:rPr>
              <a:t>， 目的</a:t>
            </a:r>
            <a:r>
              <a:rPr lang="en-US" altLang="zh-CN" sz="1600" dirty="0">
                <a:latin typeface="+mn-ea"/>
              </a:rPr>
              <a:t>IP </a:t>
            </a:r>
            <a:r>
              <a:rPr lang="zh-CN" altLang="en-US" sz="1600" dirty="0">
                <a:latin typeface="+mn-ea"/>
              </a:rPr>
              <a:t>， 源端口 ， 目的端口 ， 传输层协议 </a:t>
            </a:r>
            <a:r>
              <a:rPr lang="en-US" altLang="zh-CN" sz="1600" dirty="0">
                <a:latin typeface="+mn-ea"/>
              </a:rPr>
              <a:t>TCP/UDP&gt;</a:t>
            </a:r>
          </a:p>
        </p:txBody>
      </p:sp>
    </p:spTree>
    <p:extLst>
      <p:ext uri="{BB962C8B-B14F-4D97-AF65-F5344CB8AC3E}">
        <p14:creationId xmlns:p14="http://schemas.microsoft.com/office/powerpoint/2010/main" val="41302364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21"/>
          <p:cNvGrpSpPr/>
          <p:nvPr/>
        </p:nvGrpSpPr>
        <p:grpSpPr>
          <a:xfrm>
            <a:off x="1633119" y="5077382"/>
            <a:ext cx="452808" cy="610070"/>
            <a:chOff x="1982788" y="820738"/>
            <a:chExt cx="1060450" cy="1428750"/>
          </a:xfrm>
          <a:solidFill>
            <a:srgbClr val="E74C2E"/>
          </a:solidFill>
        </p:grpSpPr>
        <p:sp>
          <p:nvSpPr>
            <p:cNvPr id="9" name="Freeform 12"/>
            <p:cNvSpPr>
              <a:spLocks noEditPoints="1"/>
            </p:cNvSpPr>
            <p:nvPr/>
          </p:nvSpPr>
          <p:spPr bwMode="auto">
            <a:xfrm>
              <a:off x="2193926" y="1239838"/>
              <a:ext cx="682625" cy="590550"/>
            </a:xfrm>
            <a:custGeom>
              <a:avLst/>
              <a:gdLst/>
              <a:ahLst/>
              <a:cxnLst>
                <a:cxn ang="0">
                  <a:pos x="170" y="1"/>
                </a:cxn>
                <a:cxn ang="0">
                  <a:pos x="63" y="93"/>
                </a:cxn>
                <a:cxn ang="0">
                  <a:pos x="23" y="62"/>
                </a:cxn>
                <a:cxn ang="0">
                  <a:pos x="1" y="81"/>
                </a:cxn>
                <a:cxn ang="0">
                  <a:pos x="74" y="155"/>
                </a:cxn>
                <a:cxn ang="0">
                  <a:pos x="76" y="156"/>
                </a:cxn>
                <a:cxn ang="0">
                  <a:pos x="76" y="156"/>
                </a:cxn>
                <a:cxn ang="0">
                  <a:pos x="78" y="154"/>
                </a:cxn>
                <a:cxn ang="0">
                  <a:pos x="178" y="16"/>
                </a:cxn>
                <a:cxn ang="0">
                  <a:pos x="179" y="12"/>
                </a:cxn>
                <a:cxn ang="0">
                  <a:pos x="170" y="1"/>
                </a:cxn>
                <a:cxn ang="0">
                  <a:pos x="170" y="1"/>
                </a:cxn>
                <a:cxn ang="0">
                  <a:pos x="170" y="1"/>
                </a:cxn>
              </a:cxnLst>
              <a:rect l="0" t="0" r="r" b="b"/>
              <a:pathLst>
                <a:path w="180" h="156">
                  <a:moveTo>
                    <a:pt x="170" y="1"/>
                  </a:moveTo>
                  <a:cubicBezTo>
                    <a:pt x="117" y="33"/>
                    <a:pt x="79" y="75"/>
                    <a:pt x="63" y="93"/>
                  </a:cubicBezTo>
                  <a:cubicBezTo>
                    <a:pt x="23" y="62"/>
                    <a:pt x="23" y="62"/>
                    <a:pt x="23" y="62"/>
                  </a:cubicBezTo>
                  <a:cubicBezTo>
                    <a:pt x="22" y="61"/>
                    <a:pt x="0" y="80"/>
                    <a:pt x="1" y="81"/>
                  </a:cubicBezTo>
                  <a:cubicBezTo>
                    <a:pt x="74" y="155"/>
                    <a:pt x="74" y="155"/>
                    <a:pt x="74" y="155"/>
                  </a:cubicBezTo>
                  <a:cubicBezTo>
                    <a:pt x="74" y="155"/>
                    <a:pt x="75" y="156"/>
                    <a:pt x="76" y="156"/>
                  </a:cubicBezTo>
                  <a:cubicBezTo>
                    <a:pt x="76" y="156"/>
                    <a:pt x="76" y="156"/>
                    <a:pt x="76" y="156"/>
                  </a:cubicBezTo>
                  <a:cubicBezTo>
                    <a:pt x="77" y="156"/>
                    <a:pt x="78" y="155"/>
                    <a:pt x="78" y="154"/>
                  </a:cubicBezTo>
                  <a:cubicBezTo>
                    <a:pt x="90" y="124"/>
                    <a:pt x="129" y="61"/>
                    <a:pt x="178" y="16"/>
                  </a:cubicBezTo>
                  <a:cubicBezTo>
                    <a:pt x="179" y="15"/>
                    <a:pt x="180" y="13"/>
                    <a:pt x="179" y="12"/>
                  </a:cubicBezTo>
                  <a:cubicBezTo>
                    <a:pt x="179" y="12"/>
                    <a:pt x="171" y="0"/>
                    <a:pt x="170" y="1"/>
                  </a:cubicBezTo>
                  <a:close/>
                  <a:moveTo>
                    <a:pt x="170" y="1"/>
                  </a:moveTo>
                  <a:cubicBezTo>
                    <a:pt x="170" y="1"/>
                    <a:pt x="170" y="1"/>
                    <a:pt x="17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3"/>
            <p:cNvSpPr>
              <a:spLocks noEditPoints="1"/>
            </p:cNvSpPr>
            <p:nvPr/>
          </p:nvSpPr>
          <p:spPr bwMode="auto">
            <a:xfrm>
              <a:off x="1982788" y="820738"/>
              <a:ext cx="1060450" cy="1428750"/>
            </a:xfrm>
            <a:custGeom>
              <a:avLst/>
              <a:gdLst/>
              <a:ahLst/>
              <a:cxnLst>
                <a:cxn ang="0">
                  <a:pos x="274" y="46"/>
                </a:cxn>
                <a:cxn ang="0">
                  <a:pos x="145" y="4"/>
                </a:cxn>
                <a:cxn ang="0">
                  <a:pos x="140" y="0"/>
                </a:cxn>
                <a:cxn ang="0">
                  <a:pos x="140" y="0"/>
                </a:cxn>
                <a:cxn ang="0">
                  <a:pos x="135" y="4"/>
                </a:cxn>
                <a:cxn ang="0">
                  <a:pos x="6" y="46"/>
                </a:cxn>
                <a:cxn ang="0">
                  <a:pos x="0" y="52"/>
                </a:cxn>
                <a:cxn ang="0">
                  <a:pos x="0" y="239"/>
                </a:cxn>
                <a:cxn ang="0">
                  <a:pos x="138" y="377"/>
                </a:cxn>
                <a:cxn ang="0">
                  <a:pos x="140" y="378"/>
                </a:cxn>
                <a:cxn ang="0">
                  <a:pos x="142" y="377"/>
                </a:cxn>
                <a:cxn ang="0">
                  <a:pos x="280" y="239"/>
                </a:cxn>
                <a:cxn ang="0">
                  <a:pos x="280" y="52"/>
                </a:cxn>
                <a:cxn ang="0">
                  <a:pos x="274" y="46"/>
                </a:cxn>
                <a:cxn ang="0">
                  <a:pos x="249" y="228"/>
                </a:cxn>
                <a:cxn ang="0">
                  <a:pos x="142" y="336"/>
                </a:cxn>
                <a:cxn ang="0">
                  <a:pos x="140" y="337"/>
                </a:cxn>
                <a:cxn ang="0">
                  <a:pos x="138" y="336"/>
                </a:cxn>
                <a:cxn ang="0">
                  <a:pos x="31" y="228"/>
                </a:cxn>
                <a:cxn ang="0">
                  <a:pos x="31" y="81"/>
                </a:cxn>
                <a:cxn ang="0">
                  <a:pos x="35" y="77"/>
                </a:cxn>
                <a:cxn ang="0">
                  <a:pos x="136" y="44"/>
                </a:cxn>
                <a:cxn ang="0">
                  <a:pos x="140" y="41"/>
                </a:cxn>
                <a:cxn ang="0">
                  <a:pos x="140" y="41"/>
                </a:cxn>
                <a:cxn ang="0">
                  <a:pos x="144" y="44"/>
                </a:cxn>
                <a:cxn ang="0">
                  <a:pos x="245" y="77"/>
                </a:cxn>
                <a:cxn ang="0">
                  <a:pos x="249" y="81"/>
                </a:cxn>
                <a:cxn ang="0">
                  <a:pos x="249" y="228"/>
                </a:cxn>
                <a:cxn ang="0">
                  <a:pos x="249" y="228"/>
                </a:cxn>
                <a:cxn ang="0">
                  <a:pos x="249" y="228"/>
                </a:cxn>
              </a:cxnLst>
              <a:rect l="0" t="0" r="r" b="b"/>
              <a:pathLst>
                <a:path w="280" h="378">
                  <a:moveTo>
                    <a:pt x="274" y="46"/>
                  </a:moveTo>
                  <a:cubicBezTo>
                    <a:pt x="164" y="46"/>
                    <a:pt x="145" y="4"/>
                    <a:pt x="145" y="4"/>
                  </a:cubicBezTo>
                  <a:cubicBezTo>
                    <a:pt x="144" y="2"/>
                    <a:pt x="142" y="0"/>
                    <a:pt x="140" y="0"/>
                  </a:cubicBezTo>
                  <a:cubicBezTo>
                    <a:pt x="140" y="0"/>
                    <a:pt x="140" y="0"/>
                    <a:pt x="140" y="0"/>
                  </a:cubicBezTo>
                  <a:cubicBezTo>
                    <a:pt x="138" y="0"/>
                    <a:pt x="136" y="2"/>
                    <a:pt x="135" y="4"/>
                  </a:cubicBezTo>
                  <a:cubicBezTo>
                    <a:pt x="135" y="4"/>
                    <a:pt x="116" y="46"/>
                    <a:pt x="6" y="46"/>
                  </a:cubicBezTo>
                  <a:cubicBezTo>
                    <a:pt x="3" y="46"/>
                    <a:pt x="0" y="49"/>
                    <a:pt x="0" y="52"/>
                  </a:cubicBezTo>
                  <a:cubicBezTo>
                    <a:pt x="0" y="239"/>
                    <a:pt x="0" y="239"/>
                    <a:pt x="0" y="239"/>
                  </a:cubicBezTo>
                  <a:cubicBezTo>
                    <a:pt x="0" y="316"/>
                    <a:pt x="132" y="375"/>
                    <a:pt x="138" y="377"/>
                  </a:cubicBezTo>
                  <a:cubicBezTo>
                    <a:pt x="139" y="377"/>
                    <a:pt x="139" y="378"/>
                    <a:pt x="140" y="378"/>
                  </a:cubicBezTo>
                  <a:cubicBezTo>
                    <a:pt x="141" y="378"/>
                    <a:pt x="142" y="377"/>
                    <a:pt x="142" y="377"/>
                  </a:cubicBezTo>
                  <a:cubicBezTo>
                    <a:pt x="148" y="375"/>
                    <a:pt x="280" y="316"/>
                    <a:pt x="280" y="239"/>
                  </a:cubicBezTo>
                  <a:cubicBezTo>
                    <a:pt x="280" y="52"/>
                    <a:pt x="280" y="52"/>
                    <a:pt x="280" y="52"/>
                  </a:cubicBezTo>
                  <a:cubicBezTo>
                    <a:pt x="280" y="49"/>
                    <a:pt x="277" y="46"/>
                    <a:pt x="274" y="46"/>
                  </a:cubicBezTo>
                  <a:close/>
                  <a:moveTo>
                    <a:pt x="249" y="228"/>
                  </a:moveTo>
                  <a:cubicBezTo>
                    <a:pt x="249" y="288"/>
                    <a:pt x="146" y="334"/>
                    <a:pt x="142" y="336"/>
                  </a:cubicBezTo>
                  <a:cubicBezTo>
                    <a:pt x="141" y="337"/>
                    <a:pt x="141" y="337"/>
                    <a:pt x="140" y="337"/>
                  </a:cubicBezTo>
                  <a:cubicBezTo>
                    <a:pt x="139" y="337"/>
                    <a:pt x="139" y="337"/>
                    <a:pt x="138" y="336"/>
                  </a:cubicBezTo>
                  <a:cubicBezTo>
                    <a:pt x="134" y="334"/>
                    <a:pt x="31" y="288"/>
                    <a:pt x="31" y="228"/>
                  </a:cubicBezTo>
                  <a:cubicBezTo>
                    <a:pt x="31" y="81"/>
                    <a:pt x="31" y="81"/>
                    <a:pt x="31" y="81"/>
                  </a:cubicBezTo>
                  <a:cubicBezTo>
                    <a:pt x="31" y="79"/>
                    <a:pt x="33" y="77"/>
                    <a:pt x="35" y="77"/>
                  </a:cubicBezTo>
                  <a:cubicBezTo>
                    <a:pt x="121" y="77"/>
                    <a:pt x="136" y="44"/>
                    <a:pt x="136" y="44"/>
                  </a:cubicBezTo>
                  <a:cubicBezTo>
                    <a:pt x="137" y="42"/>
                    <a:pt x="138" y="41"/>
                    <a:pt x="140" y="41"/>
                  </a:cubicBezTo>
                  <a:cubicBezTo>
                    <a:pt x="140" y="41"/>
                    <a:pt x="140" y="41"/>
                    <a:pt x="140" y="41"/>
                  </a:cubicBezTo>
                  <a:cubicBezTo>
                    <a:pt x="142" y="41"/>
                    <a:pt x="143" y="42"/>
                    <a:pt x="144" y="44"/>
                  </a:cubicBezTo>
                  <a:cubicBezTo>
                    <a:pt x="144" y="44"/>
                    <a:pt x="159" y="77"/>
                    <a:pt x="245" y="77"/>
                  </a:cubicBezTo>
                  <a:cubicBezTo>
                    <a:pt x="247" y="77"/>
                    <a:pt x="249" y="79"/>
                    <a:pt x="249" y="81"/>
                  </a:cubicBezTo>
                  <a:lnTo>
                    <a:pt x="249" y="228"/>
                  </a:lnTo>
                  <a:close/>
                  <a:moveTo>
                    <a:pt x="249" y="228"/>
                  </a:moveTo>
                  <a:cubicBezTo>
                    <a:pt x="249" y="228"/>
                    <a:pt x="249" y="228"/>
                    <a:pt x="249" y="22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文本框 10"/>
          <p:cNvSpPr txBox="1"/>
          <p:nvPr/>
        </p:nvSpPr>
        <p:spPr>
          <a:xfrm>
            <a:off x="2125218" y="5193632"/>
            <a:ext cx="2031325" cy="338554"/>
          </a:xfrm>
          <a:prstGeom prst="rect">
            <a:avLst/>
          </a:prstGeom>
          <a:noFill/>
        </p:spPr>
        <p:txBody>
          <a:bodyPr wrap="none" rtlCol="0">
            <a:spAutoFit/>
          </a:bodyPr>
          <a:lstStyle/>
          <a:p>
            <a:r>
              <a:rPr lang="zh-CN" altLang="en-US" sz="1600" dirty="0">
                <a:latin typeface="+mn-ea"/>
              </a:rPr>
              <a:t>防御措施</a:t>
            </a:r>
            <a:r>
              <a:rPr lang="zh-CN" altLang="en-US" sz="1600" dirty="0" smtClean="0">
                <a:latin typeface="+mn-ea"/>
              </a:rPr>
              <a:t>：数据加密</a:t>
            </a:r>
            <a:endParaRPr lang="zh-CN" altLang="en-US" sz="1600" dirty="0">
              <a:latin typeface="+mn-ea"/>
            </a:endParaRPr>
          </a:p>
        </p:txBody>
      </p:sp>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深层数据包检测技术</a:t>
            </a:r>
            <a:endParaRPr lang="zh-CN" altLang="zh-CN" dirty="0" smtClean="0"/>
          </a:p>
        </p:txBody>
      </p:sp>
      <p:sp>
        <p:nvSpPr>
          <p:cNvPr id="13" name="文本框 12"/>
          <p:cNvSpPr txBox="1"/>
          <p:nvPr/>
        </p:nvSpPr>
        <p:spPr>
          <a:xfrm>
            <a:off x="1631322" y="1648885"/>
            <a:ext cx="7072313" cy="777493"/>
          </a:xfrm>
          <a:prstGeom prst="rect">
            <a:avLst/>
          </a:prstGeom>
          <a:noFill/>
        </p:spPr>
        <p:txBody>
          <a:bodyPr lIns="0" tIns="0" rIns="0" bIns="0"/>
          <a:lstStyle/>
          <a:p>
            <a:pPr marL="285750" indent="-285750" algn="just">
              <a:lnSpc>
                <a:spcPct val="130000"/>
              </a:lnSpc>
              <a:buFont typeface="Arial" panose="020B0604020202020204" pitchFamily="34" charset="0"/>
              <a:buChar char="•"/>
              <a:defRPr/>
            </a:pPr>
            <a:r>
              <a:rPr lang="zh-CN" altLang="en-US" sz="1600" dirty="0">
                <a:latin typeface="+mn-ea"/>
              </a:rPr>
              <a:t>通过对数据包内容进行解析，与指定的模式集合进行匹配</a:t>
            </a:r>
          </a:p>
        </p:txBody>
      </p:sp>
      <p:pic>
        <p:nvPicPr>
          <p:cNvPr id="14" name="图片 13"/>
          <p:cNvPicPr>
            <a:picLocks noChangeAspect="1"/>
          </p:cNvPicPr>
          <p:nvPr/>
        </p:nvPicPr>
        <p:blipFill>
          <a:blip r:embed="rId3"/>
          <a:stretch>
            <a:fillRect/>
          </a:stretch>
        </p:blipFill>
        <p:spPr>
          <a:xfrm>
            <a:off x="1631776" y="2132856"/>
            <a:ext cx="5895975" cy="2781300"/>
          </a:xfrm>
          <a:prstGeom prst="rect">
            <a:avLst/>
          </a:prstGeom>
        </p:spPr>
      </p:pic>
    </p:spTree>
    <p:extLst>
      <p:ext uri="{BB962C8B-B14F-4D97-AF65-F5344CB8AC3E}">
        <p14:creationId xmlns:p14="http://schemas.microsoft.com/office/powerpoint/2010/main" val="32403440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基于流特征的识别技术</a:t>
            </a:r>
            <a:endParaRPr lang="zh-CN" altLang="zh-CN" dirty="0" smtClean="0"/>
          </a:p>
        </p:txBody>
      </p:sp>
      <p:sp>
        <p:nvSpPr>
          <p:cNvPr id="13" name="文本框 12"/>
          <p:cNvSpPr txBox="1"/>
          <p:nvPr/>
        </p:nvSpPr>
        <p:spPr>
          <a:xfrm>
            <a:off x="559363" y="1421233"/>
            <a:ext cx="7072313" cy="777493"/>
          </a:xfrm>
          <a:prstGeom prst="rect">
            <a:avLst/>
          </a:prstGeom>
          <a:noFill/>
        </p:spPr>
        <p:txBody>
          <a:bodyPr lIns="0" tIns="0" rIns="0" bIns="0"/>
          <a:lstStyle/>
          <a:p>
            <a:pPr marL="285750" indent="-285750" algn="just">
              <a:lnSpc>
                <a:spcPct val="130000"/>
              </a:lnSpc>
              <a:buFont typeface="Arial" panose="020B0604020202020204" pitchFamily="34" charset="0"/>
              <a:buChar char="•"/>
              <a:defRPr/>
            </a:pPr>
            <a:r>
              <a:rPr lang="zh-CN" altLang="en-US" sz="1600" dirty="0" smtClean="0">
                <a:latin typeface="+mn-ea"/>
              </a:rPr>
              <a:t>通过</a:t>
            </a:r>
            <a:r>
              <a:rPr lang="zh-CN" altLang="en-US" sz="1600" dirty="0">
                <a:latin typeface="+mn-ea"/>
              </a:rPr>
              <a:t>分析</a:t>
            </a:r>
            <a:r>
              <a:rPr lang="zh-CN" altLang="en-US" sz="1600" dirty="0" smtClean="0">
                <a:latin typeface="+mn-ea"/>
              </a:rPr>
              <a:t>流前几个包大小的分布，提取相关特征聚类</a:t>
            </a:r>
            <a:endParaRPr lang="zh-CN" altLang="en-US" sz="1600" dirty="0">
              <a:latin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225" y="404664"/>
            <a:ext cx="576064" cy="57606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004" y="2198726"/>
            <a:ext cx="4591050" cy="2714625"/>
          </a:xfrm>
          <a:prstGeom prst="rect">
            <a:avLst/>
          </a:prstGeom>
        </p:spPr>
      </p:pic>
      <p:sp>
        <p:nvSpPr>
          <p:cNvPr id="4" name="燕尾形箭头 3"/>
          <p:cNvSpPr/>
          <p:nvPr/>
        </p:nvSpPr>
        <p:spPr>
          <a:xfrm>
            <a:off x="5883086" y="3212976"/>
            <a:ext cx="648072" cy="432048"/>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946036" y="3256645"/>
            <a:ext cx="1082348"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原始包大小</a:t>
            </a:r>
          </a:p>
        </p:txBody>
      </p:sp>
    </p:spTree>
    <p:extLst>
      <p:ext uri="{BB962C8B-B14F-4D97-AF65-F5344CB8AC3E}">
        <p14:creationId xmlns:p14="http://schemas.microsoft.com/office/powerpoint/2010/main" val="29136333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基于流特征的识别技术</a:t>
            </a:r>
            <a:endParaRPr lang="zh-CN" altLang="zh-CN" dirty="0" smtClean="0"/>
          </a:p>
        </p:txBody>
      </p:sp>
      <p:sp>
        <p:nvSpPr>
          <p:cNvPr id="16" name="橢圓 3"/>
          <p:cNvSpPr/>
          <p:nvPr/>
        </p:nvSpPr>
        <p:spPr>
          <a:xfrm>
            <a:off x="1318871" y="3456893"/>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225" y="404664"/>
            <a:ext cx="576064" cy="57606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559" y="1484784"/>
            <a:ext cx="914400" cy="91440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2399686" y="1754800"/>
                <a:ext cx="2028297" cy="394916"/>
              </a:xfrm>
              <a:prstGeom prst="rect">
                <a:avLst/>
              </a:prstGeom>
              <a:noFill/>
            </p:spPr>
            <p:txBody>
              <a:bodyPr wrap="square"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a:ea typeface="微软雅黑" panose="020B0503020204020204" pitchFamily="34" charset="-122"/>
                            </a:rPr>
                            <m:t>𝑉</m:t>
                          </m:r>
                        </m:e>
                        <m:sub>
                          <m:r>
                            <a:rPr lang="en-US" altLang="zh-CN" sz="1400" b="0" i="1" smtClean="0">
                              <a:latin typeface="Cambria Math"/>
                              <a:ea typeface="微软雅黑" panose="020B0503020204020204" pitchFamily="34" charset="-122"/>
                            </a:rPr>
                            <m:t>𝑗</m:t>
                          </m:r>
                        </m:sub>
                      </m:sSub>
                      <m:r>
                        <a:rPr lang="en-US" altLang="zh-CN" sz="1400" b="0" i="1" smtClean="0">
                          <a:latin typeface="Cambria Math"/>
                          <a:ea typeface="微软雅黑" panose="020B0503020204020204" pitchFamily="34" charset="-122"/>
                        </a:rPr>
                        <m:t>=[</m:t>
                      </m:r>
                      <m:sSub>
                        <m:sSubPr>
                          <m:ctrlPr>
                            <a:rPr lang="en-US" altLang="zh-CN" sz="1400" i="1">
                              <a:latin typeface="Cambria Math" panose="02040503050406030204" pitchFamily="18" charset="0"/>
                              <a:ea typeface="微软雅黑" panose="020B0503020204020204" pitchFamily="34" charset="-122"/>
                            </a:rPr>
                          </m:ctrlPr>
                        </m:sSubPr>
                        <m:e>
                          <m:r>
                            <a:rPr lang="en-US" altLang="zh-CN" sz="1400" b="0" i="1" smtClean="0">
                              <a:latin typeface="Cambria Math"/>
                              <a:ea typeface="微软雅黑" panose="020B0503020204020204" pitchFamily="34" charset="-122"/>
                            </a:rPr>
                            <m:t>𝑣</m:t>
                          </m:r>
                        </m:e>
                        <m:sub>
                          <m:r>
                            <a:rPr lang="en-US" altLang="zh-CN" sz="1400" b="0" i="1" smtClean="0">
                              <a:latin typeface="Cambria Math"/>
                              <a:ea typeface="微软雅黑" panose="020B0503020204020204" pitchFamily="34" charset="-122"/>
                            </a:rPr>
                            <m:t>1</m:t>
                          </m:r>
                        </m:sub>
                      </m:sSub>
                      <m:r>
                        <a:rPr lang="en-US" altLang="zh-CN" sz="1400" b="0" i="1" smtClean="0">
                          <a:latin typeface="Cambria Math"/>
                          <a:ea typeface="微软雅黑" panose="020B0503020204020204" pitchFamily="34" charset="-122"/>
                        </a:rPr>
                        <m:t>,</m:t>
                      </m:r>
                      <m:sSub>
                        <m:sSubPr>
                          <m:ctrlPr>
                            <a:rPr lang="en-US" altLang="zh-CN" sz="1400" i="1">
                              <a:latin typeface="Cambria Math" panose="02040503050406030204" pitchFamily="18" charset="0"/>
                              <a:ea typeface="微软雅黑" panose="020B0503020204020204" pitchFamily="34" charset="-122"/>
                            </a:rPr>
                          </m:ctrlPr>
                        </m:sSubPr>
                        <m:e>
                          <m:r>
                            <a:rPr lang="en-US" altLang="zh-CN" sz="1400" b="0" i="1" smtClean="0">
                              <a:latin typeface="Cambria Math"/>
                              <a:ea typeface="微软雅黑" panose="020B0503020204020204" pitchFamily="34" charset="-122"/>
                            </a:rPr>
                            <m:t>𝑣</m:t>
                          </m:r>
                        </m:e>
                        <m:sub>
                          <m:r>
                            <a:rPr lang="en-US" altLang="zh-CN" sz="1400" b="0" i="1" smtClean="0">
                              <a:latin typeface="Cambria Math"/>
                              <a:ea typeface="微软雅黑" panose="020B0503020204020204" pitchFamily="34" charset="-122"/>
                            </a:rPr>
                            <m:t>2</m:t>
                          </m:r>
                        </m:sub>
                      </m:sSub>
                      <m:r>
                        <a:rPr lang="en-US" altLang="zh-CN" sz="1400" b="0" i="1" smtClean="0">
                          <a:latin typeface="Cambria Math"/>
                          <a:ea typeface="微软雅黑" panose="020B0503020204020204" pitchFamily="34" charset="-122"/>
                        </a:rPr>
                        <m:t>…</m:t>
                      </m:r>
                      <m:sSub>
                        <m:sSubPr>
                          <m:ctrlPr>
                            <a:rPr lang="en-US" altLang="zh-CN" sz="1400" i="1">
                              <a:latin typeface="Cambria Math" panose="02040503050406030204" pitchFamily="18" charset="0"/>
                              <a:ea typeface="微软雅黑" panose="020B0503020204020204" pitchFamily="34" charset="-122"/>
                            </a:rPr>
                          </m:ctrlPr>
                        </m:sSubPr>
                        <m:e>
                          <m:r>
                            <a:rPr lang="en-US" altLang="zh-CN" sz="1400" b="0" i="1" smtClean="0">
                              <a:latin typeface="Cambria Math"/>
                              <a:ea typeface="微软雅黑" panose="020B0503020204020204" pitchFamily="34" charset="-122"/>
                            </a:rPr>
                            <m:t>𝑣</m:t>
                          </m:r>
                        </m:e>
                        <m:sub>
                          <m:r>
                            <a:rPr lang="en-US" altLang="zh-CN" sz="1400" b="0" i="1" smtClean="0">
                              <a:latin typeface="Cambria Math"/>
                              <a:ea typeface="微软雅黑" panose="020B0503020204020204" pitchFamily="34" charset="-122"/>
                            </a:rPr>
                            <m:t>𝑛</m:t>
                          </m:r>
                        </m:sub>
                      </m:sSub>
                      <m:r>
                        <a:rPr lang="en-US" altLang="zh-CN" sz="1400" b="0" i="1" smtClean="0">
                          <a:latin typeface="Cambria Math"/>
                          <a:ea typeface="微软雅黑" panose="020B0503020204020204" pitchFamily="34" charset="-122"/>
                        </a:rPr>
                        <m:t>]</m:t>
                      </m:r>
                    </m:oMath>
                  </m:oMathPara>
                </a14:m>
                <a:endParaRPr lang="zh-CN" altLang="en-US" sz="1400" dirty="0" smtClean="0">
                  <a:latin typeface="Arial" panose="020B0604020202020204" pitchFamily="34" charset="0"/>
                  <a:ea typeface="微软雅黑" panose="020B0503020204020204" pitchFamily="34" charset="-122"/>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399686" y="1754800"/>
                <a:ext cx="2028297" cy="394916"/>
              </a:xfrm>
              <a:prstGeom prst="rect">
                <a:avLst/>
              </a:prstGeom>
              <a:blipFill rotWithShape="1">
                <a:blip r:embed="rId5"/>
                <a:stretch>
                  <a:fillRect/>
                </a:stretch>
              </a:blipFill>
            </p:spPr>
            <p:txBody>
              <a:bodyPr/>
              <a:lstStyle/>
              <a:p>
                <a:r>
                  <a:rPr lang="zh-CN" altLang="en-US">
                    <a:noFill/>
                  </a:rPr>
                  <a:t> </a:t>
                </a:r>
              </a:p>
            </p:txBody>
          </p:sp>
        </mc:Fallback>
      </mc:AlternateContent>
      <p:sp>
        <p:nvSpPr>
          <p:cNvPr id="8" name="TextBox 7"/>
          <p:cNvSpPr txBox="1"/>
          <p:nvPr/>
        </p:nvSpPr>
        <p:spPr>
          <a:xfrm>
            <a:off x="4271895" y="1785499"/>
            <a:ext cx="3036409" cy="3724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第 </a:t>
            </a:r>
            <a:r>
              <a:rPr lang="en-US" altLang="zh-CN" sz="1400" dirty="0" smtClean="0">
                <a:latin typeface="Arial" panose="020B0604020202020204" pitchFamily="34" charset="0"/>
                <a:ea typeface="微软雅黑" panose="020B0503020204020204" pitchFamily="34" charset="-122"/>
              </a:rPr>
              <a:t>j </a:t>
            </a:r>
            <a:r>
              <a:rPr lang="zh-CN" altLang="en-US" sz="1400" dirty="0" smtClean="0">
                <a:latin typeface="Arial" panose="020B0604020202020204" pitchFamily="34" charset="0"/>
                <a:ea typeface="微软雅黑" panose="020B0503020204020204" pitchFamily="34" charset="-122"/>
              </a:rPr>
              <a:t>条数据流的前 </a:t>
            </a:r>
            <a:r>
              <a:rPr lang="en-US" altLang="zh-CN" sz="1400" dirty="0" smtClean="0">
                <a:latin typeface="Arial" panose="020B0604020202020204" pitchFamily="34" charset="0"/>
                <a:ea typeface="微软雅黑" panose="020B0503020204020204" pitchFamily="34" charset="-122"/>
              </a:rPr>
              <a:t>n </a:t>
            </a:r>
            <a:r>
              <a:rPr lang="zh-CN" altLang="en-US" sz="1400" dirty="0" smtClean="0">
                <a:latin typeface="Arial" panose="020B0604020202020204" pitchFamily="34" charset="0"/>
                <a:ea typeface="微软雅黑" panose="020B0503020204020204" pitchFamily="34" charset="-122"/>
              </a:rPr>
              <a:t>个数据包的大小</a:t>
            </a:r>
          </a:p>
        </p:txBody>
      </p:sp>
      <p:sp>
        <p:nvSpPr>
          <p:cNvPr id="14" name="橢圓 3"/>
          <p:cNvSpPr/>
          <p:nvPr/>
        </p:nvSpPr>
        <p:spPr>
          <a:xfrm>
            <a:off x="1471271" y="3609293"/>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15" name="橢圓 3"/>
          <p:cNvSpPr/>
          <p:nvPr/>
        </p:nvSpPr>
        <p:spPr>
          <a:xfrm>
            <a:off x="1691680" y="3361051"/>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18" name="橢圓 3"/>
          <p:cNvSpPr/>
          <p:nvPr/>
        </p:nvSpPr>
        <p:spPr>
          <a:xfrm>
            <a:off x="1318871" y="3927841"/>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19" name="橢圓 3"/>
          <p:cNvSpPr/>
          <p:nvPr/>
        </p:nvSpPr>
        <p:spPr>
          <a:xfrm>
            <a:off x="1826761" y="3825304"/>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20" name="橢圓 3"/>
          <p:cNvSpPr/>
          <p:nvPr/>
        </p:nvSpPr>
        <p:spPr>
          <a:xfrm>
            <a:off x="1741433" y="4145466"/>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21" name="橢圓 3"/>
          <p:cNvSpPr/>
          <p:nvPr/>
        </p:nvSpPr>
        <p:spPr>
          <a:xfrm>
            <a:off x="2011595" y="3907391"/>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22" name="橢圓 3"/>
          <p:cNvSpPr/>
          <p:nvPr/>
        </p:nvSpPr>
        <p:spPr>
          <a:xfrm>
            <a:off x="861671" y="4063223"/>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24" name="橢圓 3"/>
          <p:cNvSpPr/>
          <p:nvPr/>
        </p:nvSpPr>
        <p:spPr>
          <a:xfrm>
            <a:off x="935461" y="3636626"/>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9" name="燕尾形箭头 8"/>
          <p:cNvSpPr/>
          <p:nvPr/>
        </p:nvSpPr>
        <p:spPr>
          <a:xfrm>
            <a:off x="2694583" y="3712551"/>
            <a:ext cx="2669505" cy="373302"/>
          </a:xfrm>
          <a:prstGeom prst="notched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橢圓 4"/>
          <p:cNvSpPr/>
          <p:nvPr/>
        </p:nvSpPr>
        <p:spPr>
          <a:xfrm>
            <a:off x="6277678" y="3156415"/>
            <a:ext cx="282757" cy="282127"/>
          </a:xfrm>
          <a:prstGeom prst="ellipse">
            <a:avLst/>
          </a:prstGeom>
          <a:solidFill>
            <a:schemeClr val="accent2">
              <a:lumMod val="7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28" name="橢圓 4"/>
          <p:cNvSpPr/>
          <p:nvPr/>
        </p:nvSpPr>
        <p:spPr>
          <a:xfrm>
            <a:off x="7186098" y="3608680"/>
            <a:ext cx="282757" cy="282127"/>
          </a:xfrm>
          <a:prstGeom prst="ellipse">
            <a:avLst/>
          </a:prstGeom>
          <a:solidFill>
            <a:schemeClr val="accent3">
              <a:lumMod val="7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29" name="橢圓 4"/>
          <p:cNvSpPr/>
          <p:nvPr/>
        </p:nvSpPr>
        <p:spPr>
          <a:xfrm>
            <a:off x="6000201" y="3967315"/>
            <a:ext cx="282757" cy="282127"/>
          </a:xfrm>
          <a:prstGeom prst="ellipse">
            <a:avLst/>
          </a:prstGeom>
          <a:solidFill>
            <a:srgbClr val="FFC000"/>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0" name="橢圓 4"/>
          <p:cNvSpPr/>
          <p:nvPr/>
        </p:nvSpPr>
        <p:spPr>
          <a:xfrm>
            <a:off x="6248326" y="4254218"/>
            <a:ext cx="282757" cy="282127"/>
          </a:xfrm>
          <a:prstGeom prst="ellipse">
            <a:avLst/>
          </a:prstGeom>
          <a:solidFill>
            <a:srgbClr val="FFC000"/>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1" name="橢圓 4"/>
          <p:cNvSpPr/>
          <p:nvPr/>
        </p:nvSpPr>
        <p:spPr>
          <a:xfrm>
            <a:off x="5847800" y="4294520"/>
            <a:ext cx="282757" cy="282127"/>
          </a:xfrm>
          <a:prstGeom prst="ellipse">
            <a:avLst/>
          </a:prstGeom>
          <a:solidFill>
            <a:srgbClr val="FFC000"/>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2" name="橢圓 4"/>
          <p:cNvSpPr/>
          <p:nvPr/>
        </p:nvSpPr>
        <p:spPr>
          <a:xfrm>
            <a:off x="6017906" y="4243799"/>
            <a:ext cx="282757" cy="282127"/>
          </a:xfrm>
          <a:prstGeom prst="ellipse">
            <a:avLst/>
          </a:prstGeom>
          <a:solidFill>
            <a:srgbClr val="FFC000"/>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3" name="橢圓 4"/>
          <p:cNvSpPr/>
          <p:nvPr/>
        </p:nvSpPr>
        <p:spPr>
          <a:xfrm>
            <a:off x="7186098" y="3972091"/>
            <a:ext cx="282757" cy="282127"/>
          </a:xfrm>
          <a:prstGeom prst="ellipse">
            <a:avLst/>
          </a:prstGeom>
          <a:solidFill>
            <a:schemeClr val="accent3">
              <a:lumMod val="7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4" name="橢圓 4"/>
          <p:cNvSpPr/>
          <p:nvPr/>
        </p:nvSpPr>
        <p:spPr>
          <a:xfrm>
            <a:off x="7457841" y="3955422"/>
            <a:ext cx="282757" cy="282127"/>
          </a:xfrm>
          <a:prstGeom prst="ellipse">
            <a:avLst/>
          </a:prstGeom>
          <a:solidFill>
            <a:schemeClr val="accent3">
              <a:lumMod val="7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5" name="橢圓 4"/>
          <p:cNvSpPr/>
          <p:nvPr/>
        </p:nvSpPr>
        <p:spPr>
          <a:xfrm>
            <a:off x="7523642" y="3654211"/>
            <a:ext cx="282757" cy="282127"/>
          </a:xfrm>
          <a:prstGeom prst="ellipse">
            <a:avLst/>
          </a:prstGeom>
          <a:solidFill>
            <a:schemeClr val="accent3">
              <a:lumMod val="7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6" name="橢圓 4"/>
          <p:cNvSpPr/>
          <p:nvPr/>
        </p:nvSpPr>
        <p:spPr>
          <a:xfrm>
            <a:off x="6430078" y="3308815"/>
            <a:ext cx="282757" cy="282127"/>
          </a:xfrm>
          <a:prstGeom prst="ellipse">
            <a:avLst/>
          </a:prstGeom>
          <a:solidFill>
            <a:schemeClr val="accent2">
              <a:lumMod val="7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7" name="橢圓 4"/>
          <p:cNvSpPr/>
          <p:nvPr/>
        </p:nvSpPr>
        <p:spPr>
          <a:xfrm>
            <a:off x="6246782" y="3430424"/>
            <a:ext cx="282757" cy="282127"/>
          </a:xfrm>
          <a:prstGeom prst="ellipse">
            <a:avLst/>
          </a:prstGeom>
          <a:solidFill>
            <a:schemeClr val="accent2">
              <a:lumMod val="7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8" name="橢圓 4"/>
          <p:cNvSpPr/>
          <p:nvPr/>
        </p:nvSpPr>
        <p:spPr>
          <a:xfrm>
            <a:off x="6593499" y="3182199"/>
            <a:ext cx="282757" cy="282127"/>
          </a:xfrm>
          <a:prstGeom prst="ellipse">
            <a:avLst/>
          </a:prstGeom>
          <a:solidFill>
            <a:schemeClr val="accent2">
              <a:lumMod val="7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10" name="TextBox 9"/>
          <p:cNvSpPr txBox="1"/>
          <p:nvPr/>
        </p:nvSpPr>
        <p:spPr>
          <a:xfrm>
            <a:off x="6000201" y="4525925"/>
            <a:ext cx="524503" cy="343235"/>
          </a:xfrm>
          <a:prstGeom prst="rect">
            <a:avLst/>
          </a:prstGeom>
          <a:noFill/>
        </p:spPr>
        <p:txBody>
          <a:bodyPr wrap="non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P2P</a:t>
            </a:r>
            <a:endParaRPr lang="zh-CN" altLang="en-US" sz="1400" dirty="0" smtClean="0">
              <a:latin typeface="Arial" panose="020B0604020202020204" pitchFamily="34" charset="0"/>
              <a:ea typeface="微软雅黑" panose="020B0503020204020204" pitchFamily="34" charset="-122"/>
            </a:endParaRPr>
          </a:p>
        </p:txBody>
      </p:sp>
      <p:sp>
        <p:nvSpPr>
          <p:cNvPr id="39" name="TextBox 38"/>
          <p:cNvSpPr txBox="1"/>
          <p:nvPr/>
        </p:nvSpPr>
        <p:spPr>
          <a:xfrm>
            <a:off x="7265225" y="4213244"/>
            <a:ext cx="564322" cy="343235"/>
          </a:xfrm>
          <a:prstGeom prst="rect">
            <a:avLst/>
          </a:prstGeom>
          <a:noFill/>
        </p:spPr>
        <p:txBody>
          <a:bodyPr wrap="non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VoIP</a:t>
            </a:r>
            <a:endParaRPr lang="zh-CN" altLang="en-US" sz="1400" dirty="0" smtClean="0">
              <a:latin typeface="Arial" panose="020B0604020202020204" pitchFamily="34" charset="0"/>
              <a:ea typeface="微软雅黑" panose="020B0503020204020204" pitchFamily="34" charset="-122"/>
            </a:endParaRPr>
          </a:p>
        </p:txBody>
      </p:sp>
      <p:sp>
        <p:nvSpPr>
          <p:cNvPr id="40" name="TextBox 39"/>
          <p:cNvSpPr txBox="1"/>
          <p:nvPr/>
        </p:nvSpPr>
        <p:spPr>
          <a:xfrm>
            <a:off x="6443375" y="3536823"/>
            <a:ext cx="683200" cy="343235"/>
          </a:xfrm>
          <a:prstGeom prst="rect">
            <a:avLst/>
          </a:prstGeom>
          <a:noFill/>
        </p:spPr>
        <p:txBody>
          <a:bodyPr wrap="non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SMTP</a:t>
            </a:r>
            <a:endParaRPr lang="zh-CN" altLang="en-US" sz="1400" dirty="0" smtClean="0">
              <a:latin typeface="Arial" panose="020B0604020202020204" pitchFamily="34" charset="0"/>
              <a:ea typeface="微软雅黑" panose="020B0503020204020204" pitchFamily="34" charset="-122"/>
            </a:endParaRPr>
          </a:p>
        </p:txBody>
      </p:sp>
      <p:sp>
        <p:nvSpPr>
          <p:cNvPr id="11" name="燕尾形箭头 10"/>
          <p:cNvSpPr/>
          <p:nvPr/>
        </p:nvSpPr>
        <p:spPr>
          <a:xfrm rot="5400000">
            <a:off x="1379449" y="2708920"/>
            <a:ext cx="597660" cy="288032"/>
          </a:xfrm>
          <a:prstGeom prst="notched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橢圓 4"/>
          <p:cNvSpPr/>
          <p:nvPr/>
        </p:nvSpPr>
        <p:spPr>
          <a:xfrm>
            <a:off x="1563380" y="5129063"/>
            <a:ext cx="282757" cy="282127"/>
          </a:xfrm>
          <a:prstGeom prst="ellipse">
            <a:avLst/>
          </a:prstGeom>
          <a:solidFill>
            <a:schemeClr val="bg2">
              <a:lumMod val="6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42" name="燕尾形箭头 41"/>
          <p:cNvSpPr/>
          <p:nvPr/>
        </p:nvSpPr>
        <p:spPr>
          <a:xfrm>
            <a:off x="2694582" y="5083475"/>
            <a:ext cx="2669505" cy="373302"/>
          </a:xfrm>
          <a:prstGeom prst="notched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橢圓 4"/>
          <p:cNvSpPr/>
          <p:nvPr/>
        </p:nvSpPr>
        <p:spPr>
          <a:xfrm>
            <a:off x="6017906" y="5172421"/>
            <a:ext cx="282757" cy="282127"/>
          </a:xfrm>
          <a:prstGeom prst="ellipse">
            <a:avLst/>
          </a:prstGeom>
          <a:solidFill>
            <a:srgbClr val="FFC000"/>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 name="TextBox 2"/>
          <p:cNvSpPr txBox="1"/>
          <p:nvPr/>
        </p:nvSpPr>
        <p:spPr>
          <a:xfrm>
            <a:off x="3125080" y="3456893"/>
            <a:ext cx="1808508" cy="344710"/>
          </a:xfrm>
          <a:prstGeom prst="rect">
            <a:avLst/>
          </a:prstGeom>
          <a:noFill/>
        </p:spPr>
        <p:txBody>
          <a:bodyPr wrap="non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K-</a:t>
            </a:r>
            <a:r>
              <a:rPr lang="en-US" altLang="zh-CN" sz="1400" dirty="0" err="1" smtClean="0">
                <a:latin typeface="Arial" panose="020B0604020202020204" pitchFamily="34" charset="0"/>
                <a:ea typeface="微软雅黑" panose="020B0503020204020204" pitchFamily="34" charset="-122"/>
              </a:rPr>
              <a:t>medoids</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聚类算法</a:t>
            </a:r>
          </a:p>
        </p:txBody>
      </p:sp>
      <p:sp>
        <p:nvSpPr>
          <p:cNvPr id="5" name="TextBox 4"/>
          <p:cNvSpPr txBox="1"/>
          <p:nvPr/>
        </p:nvSpPr>
        <p:spPr>
          <a:xfrm>
            <a:off x="2705834" y="4108378"/>
            <a:ext cx="2728632" cy="3724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不同</a:t>
            </a:r>
            <a:r>
              <a:rPr lang="en-US" altLang="zh-CN" sz="1400" dirty="0" err="1" smtClean="0">
                <a:latin typeface="Arial" panose="020B0604020202020204" pitchFamily="34" charset="0"/>
                <a:ea typeface="微软雅黑" panose="020B0503020204020204" pitchFamily="34" charset="-122"/>
              </a:rPr>
              <a:t>Vj</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之间距离用欧氏距离表示</a:t>
            </a:r>
          </a:p>
        </p:txBody>
      </p:sp>
      <p:sp>
        <p:nvSpPr>
          <p:cNvPr id="6" name="TextBox 5"/>
          <p:cNvSpPr txBox="1"/>
          <p:nvPr/>
        </p:nvSpPr>
        <p:spPr>
          <a:xfrm>
            <a:off x="3203848" y="4856790"/>
            <a:ext cx="1620957" cy="3724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距离聚类中心最近</a:t>
            </a:r>
          </a:p>
        </p:txBody>
      </p:sp>
    </p:spTree>
    <p:extLst>
      <p:ext uri="{BB962C8B-B14F-4D97-AF65-F5344CB8AC3E}">
        <p14:creationId xmlns:p14="http://schemas.microsoft.com/office/powerpoint/2010/main" val="15952462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500"/>
                                        <p:tgtEl>
                                          <p:spTgt spid="3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500"/>
                                        <p:tgtEl>
                                          <p:spTgt spid="3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fade">
                                      <p:cBhvr>
                                        <p:cTn id="88" dur="500"/>
                                        <p:tgtEl>
                                          <p:spTgt spid="3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fade">
                                      <p:cBhvr>
                                        <p:cTn id="94" dur="500"/>
                                        <p:tgtEl>
                                          <p:spTgt spid="1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500"/>
                                        <p:tgtEl>
                                          <p:spTgt spid="4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fade">
                                      <p:cBhvr>
                                        <p:cTn id="104" dur="500"/>
                                        <p:tgtEl>
                                          <p:spTgt spid="4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fade">
                                      <p:cBhvr>
                                        <p:cTn id="107" dur="500"/>
                                        <p:tgtEl>
                                          <p:spTgt spid="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fade">
                                      <p:cBhvr>
                                        <p:cTn id="1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animBg="1"/>
      <p:bldP spid="15" grpId="0" animBg="1"/>
      <p:bldP spid="18" grpId="0" animBg="1"/>
      <p:bldP spid="19" grpId="0" animBg="1"/>
      <p:bldP spid="20" grpId="0" animBg="1"/>
      <p:bldP spid="21" grpId="0" animBg="1"/>
      <p:bldP spid="22" grpId="0" animBg="1"/>
      <p:bldP spid="24" grpId="0" animBg="1"/>
      <p:bldP spid="9"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10" grpId="0"/>
      <p:bldP spid="39" grpId="0"/>
      <p:bldP spid="40" grpId="0"/>
      <p:bldP spid="11" grpId="0" animBg="1"/>
      <p:bldP spid="41" grpId="0" animBg="1"/>
      <p:bldP spid="42" grpId="0" animBg="1"/>
      <p:bldP spid="43" grpId="0" animBg="1"/>
      <p:bldP spid="3"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4"/>
          <p:cNvSpPr txBox="1">
            <a:spLocks/>
          </p:cNvSpPr>
          <p:nvPr/>
        </p:nvSpPr>
        <p:spPr>
          <a:xfrm>
            <a:off x="1418175" y="1672937"/>
            <a:ext cx="2286000" cy="2759726"/>
          </a:xfrm>
          <a:prstGeom prst="rect">
            <a:avLst/>
          </a:prstGeom>
        </p:spPr>
        <p:txBody>
          <a:bodyPr vert="horz" lIns="0" tIns="45720" rIns="0" bIns="45720" rtlCol="0" anchor="ctr">
            <a:noAutofit/>
          </a:bodyPr>
          <a:lstStyle>
            <a:lvl1pPr marL="1143000" indent="-1143000" algn="r" defTabSz="914400" rtl="0" eaLnBrk="1" latinLnBrk="0" hangingPunct="1">
              <a:lnSpc>
                <a:spcPct val="110000"/>
              </a:lnSpc>
              <a:spcBef>
                <a:spcPts val="1800"/>
              </a:spcBef>
              <a:spcAft>
                <a:spcPts val="0"/>
              </a:spcAft>
              <a:buSzPct val="80000"/>
              <a:buFont typeface="Arial" panose="020B0604020202020204" pitchFamily="34" charset="0"/>
              <a:buNone/>
              <a:defRPr lang="zh-CN" altLang="en-US" sz="23900" b="1" i="1" kern="1200" baseline="0" dirty="0">
                <a:gradFill>
                  <a:gsLst>
                    <a:gs pos="0">
                      <a:schemeClr val="accent2"/>
                    </a:gs>
                    <a:gs pos="100000">
                      <a:schemeClr val="accent1"/>
                    </a:gs>
                  </a:gsLst>
                  <a:lin ang="5400000" scaled="0"/>
                </a:gradFill>
                <a:latin typeface="Felix Titling" panose="04060505060202020A04" pitchFamily="82" charset="0"/>
                <a:ea typeface="幼圆" panose="02010509060101010101" pitchFamily="49" charset="-122"/>
                <a:cs typeface="+mn-cs"/>
              </a:defRPr>
            </a:lvl1pPr>
            <a:lvl2pPr marL="357188" indent="-285750" algn="just" defTabSz="914400" rtl="0" eaLnBrk="1" latinLnBrk="0" hangingPunct="1">
              <a:lnSpc>
                <a:spcPct val="130000"/>
              </a:lnSpc>
              <a:spcBef>
                <a:spcPts val="200"/>
              </a:spcBef>
              <a:spcAft>
                <a:spcPts val="800"/>
              </a:spcAft>
              <a:buFont typeface="宋体-方正超大字符集" panose="03000509000000000000" pitchFamily="65" charset="-122"/>
              <a:buChar char=" "/>
              <a:defRPr sz="1600" kern="1200" baseline="0">
                <a:solidFill>
                  <a:schemeClr val="tx1">
                    <a:lumMod val="60000"/>
                    <a:lumOff val="40000"/>
                  </a:schemeClr>
                </a:solidFill>
                <a:latin typeface="宋体-方正超大字符集" panose="03000509000000000000" pitchFamily="65" charset="-122"/>
                <a:ea typeface="宋体-方正超大字符集"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Pct val="80000"/>
              <a:buFont typeface="Arial" panose="020B0604020202020204" pitchFamily="34" charset="0"/>
              <a:buNone/>
              <a:tabLst/>
              <a:defRPr/>
            </a:pPr>
            <a:r>
              <a:rPr lang="en-US" altLang="en-US" sz="18500" dirty="0">
                <a:gradFill>
                  <a:gsLst>
                    <a:gs pos="0">
                      <a:srgbClr val="00A1C7"/>
                    </a:gs>
                    <a:gs pos="100000">
                      <a:srgbClr val="A3C902"/>
                    </a:gs>
                  </a:gsLst>
                  <a:lin ang="5400000" scaled="0"/>
                </a:gradFill>
              </a:rPr>
              <a:t>2</a:t>
            </a:r>
            <a:endParaRPr kumimoji="0" lang="en-US" altLang="en-US" sz="18500" b="1" i="1" u="none" strike="noStrike" kern="1200" cap="none" spc="0" normalizeH="0" baseline="0" noProof="0" dirty="0">
              <a:ln>
                <a:noFill/>
              </a:ln>
              <a:gradFill>
                <a:gsLst>
                  <a:gs pos="0">
                    <a:srgbClr val="00A1C7"/>
                  </a:gs>
                  <a:gs pos="100000">
                    <a:srgbClr val="A3C902"/>
                  </a:gs>
                </a:gsLst>
                <a:lin ang="5400000" scaled="0"/>
              </a:gradFill>
              <a:effectLst/>
              <a:uLnTx/>
              <a:uFillTx/>
              <a:latin typeface="Felix Titling" panose="04060505060202020A04" pitchFamily="82" charset="0"/>
              <a:ea typeface="幼圆" panose="02010509060101010101" pitchFamily="49" charset="-122"/>
            </a:endParaRPr>
          </a:p>
        </p:txBody>
      </p:sp>
      <p:sp>
        <p:nvSpPr>
          <p:cNvPr id="5" name="标题 5"/>
          <p:cNvSpPr txBox="1">
            <a:spLocks/>
          </p:cNvSpPr>
          <p:nvPr/>
        </p:nvSpPr>
        <p:spPr>
          <a:xfrm>
            <a:off x="3123375" y="3369681"/>
            <a:ext cx="4328945" cy="1499479"/>
          </a:xfrm>
          <a:prstGeom prst="roundRect">
            <a:avLst>
              <a:gd name="adj" fmla="val 50000"/>
            </a:avLst>
          </a:prstGeom>
          <a:noFill/>
          <a:ln w="12700">
            <a:gradFill>
              <a:gsLst>
                <a:gs pos="0">
                  <a:srgbClr val="00A1C7"/>
                </a:gs>
                <a:gs pos="100000">
                  <a:srgbClr val="A3C902"/>
                </a:gs>
              </a:gsLst>
              <a:lin ang="7800000" scaled="0"/>
            </a:gradFill>
          </a:ln>
        </p:spPr>
        <p:txBody>
          <a:bodyPr vert="horz" lIns="91440" tIns="45720" rIns="91440" bIns="45720" rtlCol="0" anchor="ctr">
            <a:noAutofit/>
          </a:bodyPr>
          <a:lstStyle>
            <a:lvl1pPr algn="l" defTabSz="914400" rtl="0" eaLnBrk="1" latinLnBrk="0" hangingPunct="1">
              <a:lnSpc>
                <a:spcPct val="90000"/>
              </a:lnSpc>
              <a:spcBef>
                <a:spcPct val="0"/>
              </a:spcBef>
              <a:buNone/>
              <a:defRPr sz="4000" b="1" i="0" kern="1200" baseline="0">
                <a:gradFill>
                  <a:gsLst>
                    <a:gs pos="0">
                      <a:schemeClr val="accent2"/>
                    </a:gs>
                    <a:gs pos="100000">
                      <a:schemeClr val="accent1"/>
                    </a:gs>
                  </a:gsLst>
                  <a:lin ang="6600000" scaled="0"/>
                </a:gradFill>
                <a:latin typeface="幼圆" panose="02010509060101010101" pitchFamily="49" charset="-122"/>
                <a:ea typeface="幼圆" panose="02010509060101010101" pitchFamily="49" charset="-122"/>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600" noProof="0" dirty="0" smtClean="0">
                <a:gradFill>
                  <a:gsLst>
                    <a:gs pos="0">
                      <a:srgbClr val="00A1C7"/>
                    </a:gs>
                    <a:gs pos="100000">
                      <a:srgbClr val="A3C902"/>
                    </a:gs>
                  </a:gsLst>
                  <a:lin ang="6600000" scaled="0"/>
                </a:gradFill>
              </a:rPr>
              <a:t>基于马尔科夫链的流量识别技术</a:t>
            </a:r>
            <a:endParaRPr kumimoji="0" lang="zh-CN" altLang="en-US" sz="3600" b="1" i="0" u="none" strike="noStrike" kern="1200" cap="none" spc="0" normalizeH="0" baseline="0" noProof="0" dirty="0">
              <a:ln>
                <a:noFill/>
              </a:ln>
              <a:gradFill>
                <a:gsLst>
                  <a:gs pos="0">
                    <a:srgbClr val="00A1C7"/>
                  </a:gs>
                  <a:gs pos="100000">
                    <a:srgbClr val="A3C902"/>
                  </a:gs>
                </a:gsLst>
                <a:lin ang="6600000" scaled="0"/>
              </a:gradFill>
              <a:effectLst/>
              <a:uLnTx/>
              <a:uFillTx/>
              <a:latin typeface="幼圆" panose="02010509060101010101" pitchFamily="49" charset="-122"/>
              <a:ea typeface="幼圆" panose="02010509060101010101" pitchFamily="49" charset="-122"/>
            </a:endParaRPr>
          </a:p>
        </p:txBody>
      </p:sp>
      <p:sp>
        <p:nvSpPr>
          <p:cNvPr id="6" name="文本占位符 6"/>
          <p:cNvSpPr txBox="1">
            <a:spLocks/>
          </p:cNvSpPr>
          <p:nvPr/>
        </p:nvSpPr>
        <p:spPr>
          <a:xfrm>
            <a:off x="2031042" y="2853614"/>
            <a:ext cx="3137264" cy="398372"/>
          </a:xfrm>
          <a:prstGeom prst="rect">
            <a:avLst/>
          </a:prstGeom>
          <a:solidFill>
            <a:srgbClr val="FFFFFF"/>
          </a:solidFill>
        </p:spPr>
        <p:txBody>
          <a:bodyPr vert="horz" lIns="91440" tIns="45720" rIns="91440" bIns="45720" rtlCol="0" anchor="ctr">
            <a:noAutofit/>
          </a:bodyPr>
          <a:lstStyle>
            <a:lvl1pPr marL="0" indent="0" algn="l" defTabSz="914400" rtl="0" eaLnBrk="1" latinLnBrk="0" hangingPunct="1">
              <a:lnSpc>
                <a:spcPct val="110000"/>
              </a:lnSpc>
              <a:spcBef>
                <a:spcPts val="1800"/>
              </a:spcBef>
              <a:spcAft>
                <a:spcPts val="0"/>
              </a:spcAft>
              <a:buSzPct val="80000"/>
              <a:buFontTx/>
              <a:buNone/>
              <a:defRPr sz="1600" b="1" kern="1200" baseline="0">
                <a:solidFill>
                  <a:schemeClr val="accent1"/>
                </a:solidFill>
                <a:latin typeface="Felix Titling" panose="04060505060202020A04" pitchFamily="82" charset="0"/>
                <a:ea typeface="幼圆" panose="02010509060101010101" pitchFamily="49" charset="-122"/>
                <a:cs typeface="+mn-cs"/>
              </a:defRPr>
            </a:lvl1pPr>
            <a:lvl2pPr marL="457200" indent="0" algn="just" defTabSz="914400" rtl="0" eaLnBrk="1" latinLnBrk="0" hangingPunct="1">
              <a:lnSpc>
                <a:spcPct val="130000"/>
              </a:lnSpc>
              <a:spcBef>
                <a:spcPts val="200"/>
              </a:spcBef>
              <a:spcAft>
                <a:spcPts val="800"/>
              </a:spcAft>
              <a:buFont typeface="宋体-方正超大字符集" panose="03000509000000000000" pitchFamily="65" charset="-122"/>
              <a:buNone/>
              <a:defRPr sz="2000" kern="1200" baseline="0">
                <a:solidFill>
                  <a:schemeClr val="tx1">
                    <a:tint val="75000"/>
                  </a:schemeClr>
                </a:solidFill>
                <a:latin typeface="宋体-方正超大字符集" panose="03000509000000000000" pitchFamily="65" charset="-122"/>
                <a:ea typeface="宋体-方正超大字符集" panose="03000509000000000000" pitchFamily="65"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10000"/>
              </a:lnSpc>
              <a:spcBef>
                <a:spcPts val="1800"/>
              </a:spcBef>
              <a:spcAft>
                <a:spcPts val="0"/>
              </a:spcAft>
              <a:buClrTx/>
              <a:buSzPct val="80000"/>
              <a:buFontTx/>
              <a:buNone/>
              <a:tabLst/>
              <a:defRPr/>
            </a:pPr>
            <a:r>
              <a:rPr kumimoji="0" lang="en-US" altLang="zh-CN" sz="1600" b="1" i="0" u="none" strike="noStrike" kern="1200" cap="none" spc="0" normalizeH="0" baseline="0" noProof="0" dirty="0" smtClean="0">
                <a:ln>
                  <a:noFill/>
                </a:ln>
                <a:solidFill>
                  <a:srgbClr val="A3C902"/>
                </a:solidFill>
                <a:effectLst/>
                <a:uLnTx/>
                <a:uFillTx/>
                <a:latin typeface="Felix Titling" panose="04060505060202020A04" pitchFamily="82" charset="0"/>
                <a:ea typeface="幼圆" panose="02010509060101010101" pitchFamily="49" charset="-122"/>
              </a:rPr>
              <a:t>Markov chain </a:t>
            </a:r>
            <a:endParaRPr kumimoji="0" lang="en-US" altLang="zh-CN" sz="1600" b="1" i="0" u="none" strike="noStrike" kern="1200" cap="none" spc="0" normalizeH="0" baseline="0" noProof="0" dirty="0">
              <a:ln>
                <a:noFill/>
              </a:ln>
              <a:solidFill>
                <a:srgbClr val="A3C902"/>
              </a:solidFill>
              <a:effectLst/>
              <a:uLnTx/>
              <a:uFillTx/>
              <a:latin typeface="Felix Titling" panose="04060505060202020A04" pitchFamily="82" charset="0"/>
              <a:ea typeface="幼圆" panose="02010509060101010101" pitchFamily="49" charset="-122"/>
            </a:endParaRPr>
          </a:p>
        </p:txBody>
      </p:sp>
    </p:spTree>
    <p:extLst>
      <p:ext uri="{BB962C8B-B14F-4D97-AF65-F5344CB8AC3E}">
        <p14:creationId xmlns:p14="http://schemas.microsoft.com/office/powerpoint/2010/main" val="34233197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基于马尔科夫链的流量识别技术</a:t>
            </a:r>
            <a:endParaRPr lang="zh-CN" altLang="zh-CN" dirty="0" smtClean="0"/>
          </a:p>
        </p:txBody>
      </p:sp>
      <p:sp>
        <p:nvSpPr>
          <p:cNvPr id="13" name="文本框 12"/>
          <p:cNvSpPr txBox="1"/>
          <p:nvPr/>
        </p:nvSpPr>
        <p:spPr>
          <a:xfrm>
            <a:off x="559363" y="1421233"/>
            <a:ext cx="7072313" cy="777493"/>
          </a:xfrm>
          <a:prstGeom prst="rect">
            <a:avLst/>
          </a:prstGeom>
          <a:noFill/>
        </p:spPr>
        <p:txBody>
          <a:bodyPr lIns="0" tIns="0" rIns="0" bIns="0"/>
          <a:lstStyle/>
          <a:p>
            <a:pPr marL="285750" indent="-285750" algn="just">
              <a:lnSpc>
                <a:spcPct val="130000"/>
              </a:lnSpc>
              <a:buFont typeface="Arial" panose="020B0604020202020204" pitchFamily="34" charset="0"/>
              <a:buChar char="•"/>
              <a:defRPr/>
            </a:pPr>
            <a:r>
              <a:rPr lang="zh-CN" altLang="en-US" sz="1600" dirty="0" smtClean="0">
                <a:latin typeface="+mn-ea"/>
              </a:rPr>
              <a:t>根据</a:t>
            </a:r>
            <a:r>
              <a:rPr lang="zh-CN" altLang="en-US" sz="1600" dirty="0">
                <a:latin typeface="+mn-ea"/>
              </a:rPr>
              <a:t>不同应用使用</a:t>
            </a:r>
            <a:r>
              <a:rPr lang="en-US" altLang="zh-CN" sz="1600" dirty="0">
                <a:latin typeface="+mn-ea"/>
              </a:rPr>
              <a:t>SSL</a:t>
            </a:r>
            <a:r>
              <a:rPr lang="zh-CN" altLang="en-US" sz="1600" dirty="0">
                <a:latin typeface="+mn-ea"/>
              </a:rPr>
              <a:t>协议时的特征作为应用“指纹”建立马尔可夫链模型</a:t>
            </a:r>
          </a:p>
          <a:p>
            <a:pPr marL="285750" indent="-285750" algn="just">
              <a:lnSpc>
                <a:spcPct val="130000"/>
              </a:lnSpc>
              <a:buFont typeface="Arial" panose="020B0604020202020204" pitchFamily="34" charset="0"/>
              <a:buChar char="•"/>
              <a:defRPr/>
            </a:pPr>
            <a:r>
              <a:rPr lang="zh-CN" altLang="en-US" sz="1600" dirty="0" smtClean="0">
                <a:latin typeface="+mn-ea"/>
              </a:rPr>
              <a:t>将</a:t>
            </a:r>
            <a:r>
              <a:rPr lang="zh-CN" altLang="en-US" sz="1600" dirty="0">
                <a:latin typeface="+mn-ea"/>
              </a:rPr>
              <a:t>一数据流与模型进行匹配，计算出流被识别为某一应用的概率</a:t>
            </a:r>
          </a:p>
        </p:txBody>
      </p:sp>
      <p:cxnSp>
        <p:nvCxnSpPr>
          <p:cNvPr id="30" name="Straight Connector 17"/>
          <p:cNvCxnSpPr>
            <a:cxnSpLocks noChangeShapeType="1"/>
            <a:stCxn id="31" idx="6"/>
          </p:cNvCxnSpPr>
          <p:nvPr/>
        </p:nvCxnSpPr>
        <p:spPr bwMode="auto">
          <a:xfrm>
            <a:off x="1334120" y="3667383"/>
            <a:ext cx="1000125"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1" name="Oval 11"/>
          <p:cNvSpPr>
            <a:spLocks noChangeArrowheads="1"/>
          </p:cNvSpPr>
          <p:nvPr/>
        </p:nvSpPr>
        <p:spPr bwMode="auto">
          <a:xfrm>
            <a:off x="1043608" y="3521333"/>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r>
              <a:rPr lang="nb-NO" dirty="0" smtClean="0">
                <a:solidFill>
                  <a:srgbClr val="E74C2E"/>
                </a:solidFill>
                <a:latin typeface="Calibri" pitchFamily="-109" charset="0"/>
                <a:ea typeface="+mn-ea"/>
              </a:rPr>
              <a:t>B</a:t>
            </a:r>
            <a:endParaRPr lang="nb-NO" dirty="0">
              <a:solidFill>
                <a:srgbClr val="E74C2E"/>
              </a:solidFill>
              <a:latin typeface="Calibri" pitchFamily="-109" charset="0"/>
              <a:ea typeface="+mn-ea"/>
            </a:endParaRPr>
          </a:p>
        </p:txBody>
      </p:sp>
      <p:sp>
        <p:nvSpPr>
          <p:cNvPr id="2" name="左大括号 1"/>
          <p:cNvSpPr/>
          <p:nvPr/>
        </p:nvSpPr>
        <p:spPr>
          <a:xfrm>
            <a:off x="2483768" y="2898661"/>
            <a:ext cx="216024" cy="1512168"/>
          </a:xfrm>
          <a:prstGeom prst="leftBrac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txBody>
          <a:bodyPr rtlCol="0" anchor="ctr"/>
          <a:lstStyle/>
          <a:p>
            <a:pPr algn="ctr"/>
            <a:endParaRPr lang="zh-CN" altLang="en-US"/>
          </a:p>
        </p:txBody>
      </p:sp>
      <p:sp>
        <p:nvSpPr>
          <p:cNvPr id="32" name="Oval 11"/>
          <p:cNvSpPr>
            <a:spLocks noChangeArrowheads="1"/>
          </p:cNvSpPr>
          <p:nvPr/>
        </p:nvSpPr>
        <p:spPr bwMode="auto">
          <a:xfrm>
            <a:off x="2987824" y="2802785"/>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r>
              <a:rPr lang="nb-NO" dirty="0" smtClean="0">
                <a:solidFill>
                  <a:srgbClr val="E74C2E"/>
                </a:solidFill>
                <a:latin typeface="Calibri" pitchFamily="-109" charset="0"/>
                <a:ea typeface="+mn-ea"/>
              </a:rPr>
              <a:t>A</a:t>
            </a:r>
            <a:endParaRPr lang="nb-NO" dirty="0">
              <a:solidFill>
                <a:srgbClr val="E74C2E"/>
              </a:solidFill>
              <a:latin typeface="Calibri" pitchFamily="-109" charset="0"/>
              <a:ea typeface="+mn-ea"/>
            </a:endParaRPr>
          </a:p>
        </p:txBody>
      </p:sp>
      <p:sp>
        <p:nvSpPr>
          <p:cNvPr id="33" name="Oval 11"/>
          <p:cNvSpPr>
            <a:spLocks noChangeArrowheads="1"/>
          </p:cNvSpPr>
          <p:nvPr/>
        </p:nvSpPr>
        <p:spPr bwMode="auto">
          <a:xfrm>
            <a:off x="2987824" y="4169385"/>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fontAlgn="auto" hangingPunct="1">
              <a:spcBef>
                <a:spcPts val="0"/>
              </a:spcBef>
              <a:spcAft>
                <a:spcPts val="0"/>
              </a:spcAft>
              <a:defRPr/>
            </a:pPr>
            <a:r>
              <a:rPr lang="nb-NO" dirty="0" smtClean="0">
                <a:solidFill>
                  <a:srgbClr val="E74C2E"/>
                </a:solidFill>
                <a:latin typeface="Calibri" pitchFamily="-109" charset="0"/>
                <a:ea typeface="+mn-ea"/>
              </a:rPr>
              <a:t>O</a:t>
            </a:r>
            <a:endParaRPr lang="nb-NO" dirty="0">
              <a:solidFill>
                <a:srgbClr val="E74C2E"/>
              </a:solidFill>
              <a:latin typeface="Calibri" pitchFamily="-109" charset="0"/>
              <a:ea typeface="+mn-ea"/>
            </a:endParaRPr>
          </a:p>
        </p:txBody>
      </p:sp>
      <p:sp>
        <p:nvSpPr>
          <p:cNvPr id="34" name="Oval 11"/>
          <p:cNvSpPr>
            <a:spLocks noChangeArrowheads="1"/>
          </p:cNvSpPr>
          <p:nvPr/>
        </p:nvSpPr>
        <p:spPr bwMode="auto">
          <a:xfrm>
            <a:off x="2987824" y="3458527"/>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fontAlgn="auto" hangingPunct="1">
              <a:spcBef>
                <a:spcPts val="0"/>
              </a:spcBef>
              <a:spcAft>
                <a:spcPts val="0"/>
              </a:spcAft>
              <a:defRPr/>
            </a:pPr>
            <a:r>
              <a:rPr lang="nb-NO" dirty="0" smtClean="0">
                <a:solidFill>
                  <a:srgbClr val="E74C2E"/>
                </a:solidFill>
                <a:latin typeface="Calibri" pitchFamily="-109" charset="0"/>
                <a:ea typeface="+mn-ea"/>
              </a:rPr>
              <a:t>C</a:t>
            </a:r>
            <a:endParaRPr lang="nb-NO" dirty="0">
              <a:solidFill>
                <a:srgbClr val="E74C2E"/>
              </a:solidFill>
              <a:latin typeface="Calibri" pitchFamily="-109" charset="0"/>
              <a:ea typeface="+mn-ea"/>
            </a:endParaRPr>
          </a:p>
        </p:txBody>
      </p:sp>
      <p:cxnSp>
        <p:nvCxnSpPr>
          <p:cNvPr id="35" name="Straight Connector 17"/>
          <p:cNvCxnSpPr>
            <a:cxnSpLocks noChangeShapeType="1"/>
            <a:stCxn id="36" idx="6"/>
          </p:cNvCxnSpPr>
          <p:nvPr/>
        </p:nvCxnSpPr>
        <p:spPr bwMode="auto">
          <a:xfrm>
            <a:off x="5366568" y="3665851"/>
            <a:ext cx="1000125"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6" name="Oval 11"/>
          <p:cNvSpPr>
            <a:spLocks noChangeArrowheads="1"/>
          </p:cNvSpPr>
          <p:nvPr/>
        </p:nvSpPr>
        <p:spPr bwMode="auto">
          <a:xfrm>
            <a:off x="5076056" y="3519801"/>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r>
              <a:rPr lang="nb-NO" dirty="0" smtClean="0">
                <a:solidFill>
                  <a:srgbClr val="E74C2E"/>
                </a:solidFill>
                <a:latin typeface="Calibri" pitchFamily="-109" charset="0"/>
                <a:ea typeface="+mn-ea"/>
              </a:rPr>
              <a:t>B</a:t>
            </a:r>
            <a:endParaRPr lang="nb-NO" dirty="0">
              <a:solidFill>
                <a:srgbClr val="E74C2E"/>
              </a:solidFill>
              <a:latin typeface="Calibri" pitchFamily="-109" charset="0"/>
              <a:ea typeface="+mn-ea"/>
            </a:endParaRPr>
          </a:p>
        </p:txBody>
      </p:sp>
      <p:sp>
        <p:nvSpPr>
          <p:cNvPr id="37" name="左大括号 36"/>
          <p:cNvSpPr/>
          <p:nvPr/>
        </p:nvSpPr>
        <p:spPr>
          <a:xfrm>
            <a:off x="6516216" y="2897129"/>
            <a:ext cx="216024" cy="1512168"/>
          </a:xfrm>
          <a:prstGeom prst="leftBrac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txBody>
          <a:bodyPr rtlCol="0" anchor="ctr"/>
          <a:lstStyle/>
          <a:p>
            <a:pPr algn="ctr"/>
            <a:endParaRPr lang="zh-CN" altLang="en-US"/>
          </a:p>
        </p:txBody>
      </p:sp>
      <p:sp>
        <p:nvSpPr>
          <p:cNvPr id="38" name="Oval 11"/>
          <p:cNvSpPr>
            <a:spLocks noChangeArrowheads="1"/>
          </p:cNvSpPr>
          <p:nvPr/>
        </p:nvSpPr>
        <p:spPr bwMode="auto">
          <a:xfrm>
            <a:off x="7020272" y="2801253"/>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r>
              <a:rPr lang="nb-NO" dirty="0" smtClean="0">
                <a:solidFill>
                  <a:srgbClr val="E74C2E"/>
                </a:solidFill>
                <a:latin typeface="Calibri" pitchFamily="-109" charset="0"/>
                <a:ea typeface="+mn-ea"/>
              </a:rPr>
              <a:t>A</a:t>
            </a:r>
            <a:endParaRPr lang="nb-NO" dirty="0">
              <a:solidFill>
                <a:srgbClr val="E74C2E"/>
              </a:solidFill>
              <a:latin typeface="Calibri" pitchFamily="-109" charset="0"/>
              <a:ea typeface="+mn-ea"/>
            </a:endParaRPr>
          </a:p>
        </p:txBody>
      </p:sp>
      <p:sp>
        <p:nvSpPr>
          <p:cNvPr id="39" name="Oval 11"/>
          <p:cNvSpPr>
            <a:spLocks noChangeArrowheads="1"/>
          </p:cNvSpPr>
          <p:nvPr/>
        </p:nvSpPr>
        <p:spPr bwMode="auto">
          <a:xfrm>
            <a:off x="7020272" y="4167853"/>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fontAlgn="auto" hangingPunct="1">
              <a:spcBef>
                <a:spcPts val="0"/>
              </a:spcBef>
              <a:spcAft>
                <a:spcPts val="0"/>
              </a:spcAft>
              <a:defRPr/>
            </a:pPr>
            <a:r>
              <a:rPr lang="nb-NO" dirty="0">
                <a:solidFill>
                  <a:srgbClr val="E74C2E"/>
                </a:solidFill>
                <a:latin typeface="Calibri" pitchFamily="-109" charset="0"/>
              </a:rPr>
              <a:t>O</a:t>
            </a:r>
            <a:endParaRPr lang="nb-NO" dirty="0">
              <a:solidFill>
                <a:srgbClr val="E74C2E"/>
              </a:solidFill>
              <a:latin typeface="Calibri" pitchFamily="-109" charset="0"/>
              <a:ea typeface="+mn-ea"/>
            </a:endParaRPr>
          </a:p>
        </p:txBody>
      </p:sp>
      <p:sp>
        <p:nvSpPr>
          <p:cNvPr id="40" name="Oval 11"/>
          <p:cNvSpPr>
            <a:spLocks noChangeArrowheads="1"/>
          </p:cNvSpPr>
          <p:nvPr/>
        </p:nvSpPr>
        <p:spPr bwMode="auto">
          <a:xfrm>
            <a:off x="7020272" y="3456995"/>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fontAlgn="auto" hangingPunct="1">
              <a:spcBef>
                <a:spcPts val="0"/>
              </a:spcBef>
              <a:spcAft>
                <a:spcPts val="0"/>
              </a:spcAft>
              <a:defRPr/>
            </a:pPr>
            <a:r>
              <a:rPr lang="nb-NO" dirty="0">
                <a:solidFill>
                  <a:srgbClr val="E74C2E"/>
                </a:solidFill>
                <a:latin typeface="Calibri" pitchFamily="-109" charset="0"/>
              </a:rPr>
              <a:t>C</a:t>
            </a:r>
            <a:endParaRPr lang="nb-NO" dirty="0">
              <a:solidFill>
                <a:srgbClr val="E74C2E"/>
              </a:solidFill>
              <a:latin typeface="Calibri" pitchFamily="-109" charset="0"/>
              <a:ea typeface="+mn-ea"/>
            </a:endParaRPr>
          </a:p>
        </p:txBody>
      </p:sp>
      <p:sp>
        <p:nvSpPr>
          <p:cNvPr id="3" name="文本框 2"/>
          <p:cNvSpPr txBox="1"/>
          <p:nvPr/>
        </p:nvSpPr>
        <p:spPr>
          <a:xfrm>
            <a:off x="3412814" y="2780928"/>
            <a:ext cx="543739" cy="372410"/>
          </a:xfrm>
          <a:prstGeom prst="rect">
            <a:avLst/>
          </a:prstGeom>
          <a:noFill/>
        </p:spPr>
        <p:txBody>
          <a:bodyPr wrap="non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50%</a:t>
            </a:r>
            <a:endParaRPr lang="zh-CN" altLang="en-US" sz="1400" dirty="0" smtClean="0">
              <a:latin typeface="Arial" panose="020B0604020202020204" pitchFamily="34" charset="0"/>
              <a:ea typeface="微软雅黑" panose="020B0503020204020204" pitchFamily="34" charset="-122"/>
            </a:endParaRPr>
          </a:p>
        </p:txBody>
      </p:sp>
      <p:sp>
        <p:nvSpPr>
          <p:cNvPr id="41" name="文本框 40"/>
          <p:cNvSpPr txBox="1"/>
          <p:nvPr/>
        </p:nvSpPr>
        <p:spPr>
          <a:xfrm>
            <a:off x="3411212" y="3436625"/>
            <a:ext cx="543739" cy="372410"/>
          </a:xfrm>
          <a:prstGeom prst="rect">
            <a:avLst/>
          </a:prstGeom>
          <a:noFill/>
        </p:spPr>
        <p:txBody>
          <a:bodyPr wrap="non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25%</a:t>
            </a:r>
            <a:endParaRPr lang="zh-CN" altLang="en-US" sz="1400" dirty="0" smtClean="0">
              <a:latin typeface="Arial" panose="020B0604020202020204" pitchFamily="34" charset="0"/>
              <a:ea typeface="微软雅黑" panose="020B0503020204020204" pitchFamily="34" charset="-122"/>
            </a:endParaRPr>
          </a:p>
        </p:txBody>
      </p:sp>
      <p:sp>
        <p:nvSpPr>
          <p:cNvPr id="42" name="文本框 2"/>
          <p:cNvSpPr txBox="1"/>
          <p:nvPr/>
        </p:nvSpPr>
        <p:spPr>
          <a:xfrm>
            <a:off x="3411211" y="4135497"/>
            <a:ext cx="543739" cy="3724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smtClean="0">
                <a:latin typeface="Arial" panose="020B0604020202020204" pitchFamily="34" charset="0"/>
                <a:ea typeface="微软雅黑" panose="020B0503020204020204" pitchFamily="34" charset="-122"/>
              </a:rPr>
              <a:t>25%</a:t>
            </a:r>
            <a:endParaRPr lang="zh-CN" altLang="en-US" sz="1400" dirty="0" smtClean="0">
              <a:latin typeface="Arial" panose="020B0604020202020204" pitchFamily="34" charset="0"/>
              <a:ea typeface="微软雅黑" panose="020B0503020204020204" pitchFamily="34" charset="-122"/>
            </a:endParaRPr>
          </a:p>
        </p:txBody>
      </p:sp>
      <p:sp>
        <p:nvSpPr>
          <p:cNvPr id="43" name="文本框 42"/>
          <p:cNvSpPr txBox="1"/>
          <p:nvPr/>
        </p:nvSpPr>
        <p:spPr>
          <a:xfrm>
            <a:off x="7484645" y="2788553"/>
            <a:ext cx="543739" cy="372410"/>
          </a:xfrm>
          <a:prstGeom prst="rect">
            <a:avLst/>
          </a:prstGeom>
          <a:noFill/>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9</a:t>
            </a:r>
            <a:r>
              <a:rPr lang="en-US" altLang="zh-CN" sz="1400" dirty="0" smtClean="0">
                <a:latin typeface="Arial" panose="020B0604020202020204" pitchFamily="34" charset="0"/>
                <a:ea typeface="微软雅黑" panose="020B0503020204020204" pitchFamily="34" charset="-122"/>
              </a:rPr>
              <a:t>0%</a:t>
            </a:r>
            <a:endParaRPr lang="zh-CN" altLang="en-US" sz="1400" dirty="0" smtClean="0">
              <a:latin typeface="Arial" panose="020B0604020202020204" pitchFamily="34" charset="0"/>
              <a:ea typeface="微软雅黑" panose="020B0503020204020204" pitchFamily="34" charset="-122"/>
            </a:endParaRPr>
          </a:p>
        </p:txBody>
      </p:sp>
      <p:sp>
        <p:nvSpPr>
          <p:cNvPr id="44" name="文本框 43"/>
          <p:cNvSpPr txBox="1"/>
          <p:nvPr/>
        </p:nvSpPr>
        <p:spPr>
          <a:xfrm>
            <a:off x="7483043" y="3444250"/>
            <a:ext cx="444352" cy="372410"/>
          </a:xfrm>
          <a:prstGeom prst="rect">
            <a:avLst/>
          </a:prstGeom>
          <a:noFill/>
        </p:spPr>
        <p:txBody>
          <a:bodyPr wrap="non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5%</a:t>
            </a:r>
            <a:endParaRPr lang="zh-CN" altLang="en-US" sz="1400" dirty="0" smtClean="0">
              <a:latin typeface="Arial" panose="020B0604020202020204" pitchFamily="34" charset="0"/>
              <a:ea typeface="微软雅黑" panose="020B0503020204020204" pitchFamily="34" charset="-122"/>
            </a:endParaRPr>
          </a:p>
        </p:txBody>
      </p:sp>
      <p:sp>
        <p:nvSpPr>
          <p:cNvPr id="45" name="文本框 2"/>
          <p:cNvSpPr txBox="1"/>
          <p:nvPr/>
        </p:nvSpPr>
        <p:spPr>
          <a:xfrm>
            <a:off x="7483042" y="4143122"/>
            <a:ext cx="444352" cy="3724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smtClean="0">
                <a:latin typeface="Arial" panose="020B0604020202020204" pitchFamily="34" charset="0"/>
                <a:ea typeface="微软雅黑" panose="020B0503020204020204" pitchFamily="34" charset="-122"/>
              </a:rPr>
              <a:t>5%</a:t>
            </a:r>
            <a:endParaRPr lang="zh-CN" altLang="en-US" sz="1400" dirty="0" smtClean="0">
              <a:latin typeface="Arial" panose="020B0604020202020204" pitchFamily="34" charset="0"/>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1949" y="4673461"/>
            <a:ext cx="685800" cy="685800"/>
          </a:xfrm>
          <a:prstGeom prst="rect">
            <a:avLst/>
          </a:prstGeom>
        </p:spPr>
      </p:pic>
      <p:sp>
        <p:nvSpPr>
          <p:cNvPr id="5" name="文本框 4"/>
          <p:cNvSpPr txBox="1"/>
          <p:nvPr/>
        </p:nvSpPr>
        <p:spPr>
          <a:xfrm>
            <a:off x="2229029" y="4880987"/>
            <a:ext cx="902811"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印象笔记</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3730" y="4673461"/>
            <a:ext cx="685800" cy="685800"/>
          </a:xfrm>
          <a:prstGeom prst="rect">
            <a:avLst/>
          </a:prstGeom>
        </p:spPr>
      </p:pic>
      <p:sp>
        <p:nvSpPr>
          <p:cNvPr id="46" name="文本框 45"/>
          <p:cNvSpPr txBox="1"/>
          <p:nvPr/>
        </p:nvSpPr>
        <p:spPr>
          <a:xfrm>
            <a:off x="6300192" y="4879415"/>
            <a:ext cx="723275" cy="344710"/>
          </a:xfrm>
          <a:prstGeom prst="rect">
            <a:avLst/>
          </a:prstGeom>
          <a:noFill/>
        </p:spPr>
        <p:txBody>
          <a:bodyPr wrap="none" rtlCol="0">
            <a:spAutoFit/>
          </a:bodyPr>
          <a:lstStyle/>
          <a:p>
            <a:pPr>
              <a:lnSpc>
                <a:spcPct val="130000"/>
              </a:lnSpc>
            </a:pPr>
            <a:r>
              <a:rPr lang="zh-CN" altLang="en-US" sz="1400" dirty="0">
                <a:latin typeface="Arial" panose="020B0604020202020204" pitchFamily="34" charset="0"/>
                <a:ea typeface="微软雅黑" panose="020B0503020204020204" pitchFamily="34" charset="-122"/>
              </a:rPr>
              <a:t>支付宝</a:t>
            </a:r>
            <a:endParaRPr lang="zh-CN" altLang="en-US"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5341642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A000120140530A99PPBG">
  <a:themeElements>
    <a:clrScheme name="自定义 440">
      <a:dk1>
        <a:srgbClr val="5F5F5F"/>
      </a:dk1>
      <a:lt1>
        <a:srgbClr val="FFFFFF"/>
      </a:lt1>
      <a:dk2>
        <a:srgbClr val="5F5F5F"/>
      </a:dk2>
      <a:lt2>
        <a:srgbClr val="FFFFFF"/>
      </a:lt2>
      <a:accent1>
        <a:srgbClr val="DC5C31"/>
      </a:accent1>
      <a:accent2>
        <a:srgbClr val="EA9B26"/>
      </a:accent2>
      <a:accent3>
        <a:srgbClr val="D36D8D"/>
      </a:accent3>
      <a:accent4>
        <a:srgbClr val="D46E5A"/>
      </a:accent4>
      <a:accent5>
        <a:srgbClr val="92D050"/>
      </a:accent5>
      <a:accent6>
        <a:srgbClr val="AA5ED4"/>
      </a:accent6>
      <a:hlink>
        <a:srgbClr val="00B0F0"/>
      </a:hlink>
      <a:folHlink>
        <a:srgbClr val="AFB2B4"/>
      </a:folHlink>
    </a:clrScheme>
    <a:fontScheme name="自定义 13">
      <a:majorFont>
        <a:latin typeface="Castellar"/>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A000120150324A12PPBG</Template>
  <TotalTime>1336</TotalTime>
  <Words>1642</Words>
  <Application>Microsoft Office PowerPoint</Application>
  <PresentationFormat>全屏显示(4:3)</PresentationFormat>
  <Paragraphs>195</Paragraphs>
  <Slides>24</Slides>
  <Notes>19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42" baseType="lpstr">
      <vt:lpstr>Kozuka Gothic Pr6N B</vt:lpstr>
      <vt:lpstr>微軟正黑體</vt:lpstr>
      <vt:lpstr>华文仿宋</vt:lpstr>
      <vt:lpstr>宋体</vt:lpstr>
      <vt:lpstr>微软雅黑</vt:lpstr>
      <vt:lpstr>幼圆</vt:lpstr>
      <vt:lpstr>Arial</vt:lpstr>
      <vt:lpstr>Arial Rounded MT Bold</vt:lpstr>
      <vt:lpstr>Baskerville Old Face</vt:lpstr>
      <vt:lpstr>Calibri</vt:lpstr>
      <vt:lpstr>Cambria Math</vt:lpstr>
      <vt:lpstr>Felix Titling</vt:lpstr>
      <vt:lpstr>Segoe UI</vt:lpstr>
      <vt:lpstr>Times New Roman</vt:lpstr>
      <vt:lpstr>Wingdings</vt:lpstr>
      <vt:lpstr>A000120140530A99PPBG</vt:lpstr>
      <vt:lpstr>Visio</vt:lpstr>
      <vt:lpstr>Equation</vt:lpstr>
      <vt:lpstr>PowerPoint 演示文稿</vt:lpstr>
      <vt:lpstr>PowerPoint 演示文稿</vt:lpstr>
      <vt:lpstr>PowerPoint 演示文稿</vt:lpstr>
      <vt:lpstr>基于端口的流量识别技术</vt:lpstr>
      <vt:lpstr>深层数据包检测技术</vt:lpstr>
      <vt:lpstr>基于流特征的识别技术</vt:lpstr>
      <vt:lpstr>基于流特征的识别技术</vt:lpstr>
      <vt:lpstr>PowerPoint 演示文稿</vt:lpstr>
      <vt:lpstr>基于马尔科夫链的流量识别技术</vt:lpstr>
      <vt:lpstr>基于马尔科夫链的流量识别技术</vt:lpstr>
      <vt:lpstr>基于马尔科夫链的流量识别技术</vt:lpstr>
      <vt:lpstr>基于马尔科夫链的流量识别技术</vt:lpstr>
      <vt:lpstr>基于马尔科夫链的流量识别技术</vt:lpstr>
      <vt:lpstr>PowerPoint 演示文稿</vt:lpstr>
      <vt:lpstr>系统架构</vt:lpstr>
      <vt:lpstr>数据采集方案</vt:lpstr>
      <vt:lpstr>数据采集方案</vt:lpstr>
      <vt:lpstr>数据过滤方案</vt:lpstr>
      <vt:lpstr>模型建立与结果验证</vt:lpstr>
      <vt:lpstr>PowerPoint 演示文稿</vt:lpstr>
      <vt:lpstr>改进方案</vt:lpstr>
      <vt:lpstr>实验结果</vt:lpstr>
      <vt:lpstr>瓶颈</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weimw</cp:lastModifiedBy>
  <cp:revision>72</cp:revision>
  <dcterms:modified xsi:type="dcterms:W3CDTF">2015-10-08T13:51:18Z</dcterms:modified>
</cp:coreProperties>
</file>