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15" r:id="rId5"/>
    <p:sldMasterId id="2147483702" r:id="rId6"/>
    <p:sldMasterId id="2147483660" r:id="rId7"/>
  </p:sldMasterIdLst>
  <p:notesMasterIdLst>
    <p:notesMasterId r:id="rId22"/>
  </p:notesMasterIdLst>
  <p:sldIdLst>
    <p:sldId id="257" r:id="rId8"/>
    <p:sldId id="258" r:id="rId9"/>
    <p:sldId id="265" r:id="rId10"/>
    <p:sldId id="267" r:id="rId11"/>
    <p:sldId id="266" r:id="rId12"/>
    <p:sldId id="269" r:id="rId13"/>
    <p:sldId id="270" r:id="rId14"/>
    <p:sldId id="268" r:id="rId15"/>
    <p:sldId id="271" r:id="rId16"/>
    <p:sldId id="286" r:id="rId17"/>
    <p:sldId id="287" r:id="rId18"/>
    <p:sldId id="288" r:id="rId19"/>
    <p:sldId id="290" r:id="rId20"/>
    <p:sldId id="289" r:id="rId21"/>
  </p:sldIdLst>
  <p:sldSz cx="12192000" cy="6858000"/>
  <p:notesSz cx="6858000" cy="9144000"/>
  <p:embeddedFontLst>
    <p:embeddedFont>
      <p:font typeface="Titillium Web" panose="00000500000000000000" pitchFamily="2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CA"/>
    <a:srgbClr val="1C98B9"/>
    <a:srgbClr val="1AA4A3"/>
    <a:srgbClr val="4BB187"/>
    <a:srgbClr val="80BD68"/>
    <a:srgbClr val="9EC544"/>
    <a:srgbClr val="B1C522"/>
    <a:srgbClr val="BFBC1D"/>
    <a:srgbClr val="CEAF12"/>
    <a:srgbClr val="D99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7FBFA-3B3D-4D06-8FEA-7C72436E283B}" v="5" dt="2018-05-31T10:49:18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853" autoAdjust="0"/>
  </p:normalViewPr>
  <p:slideViewPr>
    <p:cSldViewPr snapToGrid="0" showGuides="1">
      <p:cViewPr varScale="1">
        <p:scale>
          <a:sx n="119" d="100"/>
          <a:sy n="119" d="100"/>
        </p:scale>
        <p:origin x="96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A1196-F041-4115-A672-139077CC93EF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87D57485-AD00-447A-B12C-E6E1F3E6AD12}">
      <dgm:prSet phldrT="[Text]"/>
      <dgm:spPr>
        <a:solidFill>
          <a:srgbClr val="C00000"/>
        </a:solidFill>
      </dgm:spPr>
      <dgm:t>
        <a:bodyPr/>
        <a:lstStyle/>
        <a:p>
          <a:r>
            <a:rPr lang="de-DE" b="1" dirty="0"/>
            <a:t>Test</a:t>
          </a:r>
        </a:p>
      </dgm:t>
    </dgm:pt>
    <dgm:pt modelId="{D8CEF95F-F0D8-4ABE-AF8D-6ECD0D4BA918}" type="parTrans" cxnId="{3B216219-C149-4943-A2CE-6F66AB6973A9}">
      <dgm:prSet/>
      <dgm:spPr/>
      <dgm:t>
        <a:bodyPr/>
        <a:lstStyle/>
        <a:p>
          <a:endParaRPr lang="de-DE"/>
        </a:p>
      </dgm:t>
    </dgm:pt>
    <dgm:pt modelId="{C5F58AB2-F4A3-4931-B398-9CEC96E3EBC5}" type="sibTrans" cxnId="{3B216219-C149-4943-A2CE-6F66AB6973A9}">
      <dgm:prSet/>
      <dgm:spPr/>
      <dgm:t>
        <a:bodyPr/>
        <a:lstStyle/>
        <a:p>
          <a:endParaRPr lang="de-DE"/>
        </a:p>
      </dgm:t>
    </dgm:pt>
    <dgm:pt modelId="{BE6476C0-1A6C-4A17-A56D-6D7B4CF1DDED}">
      <dgm:prSet phldrT="[Text]"/>
      <dgm:spPr>
        <a:solidFill>
          <a:srgbClr val="00B050"/>
        </a:solidFill>
      </dgm:spPr>
      <dgm:t>
        <a:bodyPr/>
        <a:lstStyle/>
        <a:p>
          <a:r>
            <a:rPr lang="de-DE" b="1" dirty="0"/>
            <a:t>Implementierung</a:t>
          </a:r>
        </a:p>
      </dgm:t>
    </dgm:pt>
    <dgm:pt modelId="{442DC296-68E1-453C-BFA5-A6C66C9DD9F0}" type="parTrans" cxnId="{2C4DDC89-BC45-48E5-8B64-5D603A656447}">
      <dgm:prSet/>
      <dgm:spPr/>
      <dgm:t>
        <a:bodyPr/>
        <a:lstStyle/>
        <a:p>
          <a:endParaRPr lang="de-DE"/>
        </a:p>
      </dgm:t>
    </dgm:pt>
    <dgm:pt modelId="{4DFD0031-8BB7-4498-B00F-F4F461282FAD}" type="sibTrans" cxnId="{2C4DDC89-BC45-48E5-8B64-5D603A656447}">
      <dgm:prSet/>
      <dgm:spPr/>
      <dgm:t>
        <a:bodyPr/>
        <a:lstStyle/>
        <a:p>
          <a:endParaRPr lang="de-DE"/>
        </a:p>
      </dgm:t>
    </dgm:pt>
    <dgm:pt modelId="{DC3DD8DB-5F26-44D1-8170-7C8E29965721}">
      <dgm:prSet phldrT="[Text]"/>
      <dgm:spPr>
        <a:solidFill>
          <a:srgbClr val="FFC000"/>
        </a:solidFill>
      </dgm:spPr>
      <dgm:t>
        <a:bodyPr/>
        <a:lstStyle/>
        <a:p>
          <a:r>
            <a:rPr lang="de-DE" b="1" dirty="0" err="1"/>
            <a:t>Refaktorisierung</a:t>
          </a:r>
          <a:endParaRPr lang="de-DE" b="1" dirty="0"/>
        </a:p>
      </dgm:t>
    </dgm:pt>
    <dgm:pt modelId="{6820EBD0-4128-437B-9BD9-0D670764F141}" type="parTrans" cxnId="{16A2BDFB-122A-44D7-8284-B26F7DDB8251}">
      <dgm:prSet/>
      <dgm:spPr/>
      <dgm:t>
        <a:bodyPr/>
        <a:lstStyle/>
        <a:p>
          <a:endParaRPr lang="de-DE"/>
        </a:p>
      </dgm:t>
    </dgm:pt>
    <dgm:pt modelId="{FD254BA2-CA66-480A-91BF-CF49580BF914}" type="sibTrans" cxnId="{16A2BDFB-122A-44D7-8284-B26F7DDB8251}">
      <dgm:prSet/>
      <dgm:spPr/>
      <dgm:t>
        <a:bodyPr/>
        <a:lstStyle/>
        <a:p>
          <a:endParaRPr lang="de-DE"/>
        </a:p>
      </dgm:t>
    </dgm:pt>
    <dgm:pt modelId="{174897BE-6A2D-4106-8474-E23B89AA0064}" type="pres">
      <dgm:prSet presAssocID="{83FA1196-F041-4115-A672-139077CC93EF}" presName="cycle" presStyleCnt="0">
        <dgm:presLayoutVars>
          <dgm:dir/>
          <dgm:resizeHandles val="exact"/>
        </dgm:presLayoutVars>
      </dgm:prSet>
      <dgm:spPr/>
    </dgm:pt>
    <dgm:pt modelId="{4E5DCD4E-16C3-491B-9A97-D5CBE2B50313}" type="pres">
      <dgm:prSet presAssocID="{87D57485-AD00-447A-B12C-E6E1F3E6AD12}" presName="node" presStyleLbl="node1" presStyleIdx="0" presStyleCnt="3" custScaleX="77194" custScaleY="74225" custRadScaleRad="97288" custRadScaleInc="-202108">
        <dgm:presLayoutVars>
          <dgm:bulletEnabled val="1"/>
        </dgm:presLayoutVars>
      </dgm:prSet>
      <dgm:spPr/>
    </dgm:pt>
    <dgm:pt modelId="{BCF9C072-F634-4F6B-835A-242BA2774C4D}" type="pres">
      <dgm:prSet presAssocID="{87D57485-AD00-447A-B12C-E6E1F3E6AD12}" presName="spNode" presStyleCnt="0"/>
      <dgm:spPr/>
    </dgm:pt>
    <dgm:pt modelId="{07D974F7-BECD-40A3-B014-56BA21AA6F1F}" type="pres">
      <dgm:prSet presAssocID="{C5F58AB2-F4A3-4931-B398-9CEC96E3EBC5}" presName="sibTrans" presStyleLbl="sibTrans1D1" presStyleIdx="0" presStyleCnt="3"/>
      <dgm:spPr/>
    </dgm:pt>
    <dgm:pt modelId="{7A614D36-5341-427C-8C89-06D7B28A0C2D}" type="pres">
      <dgm:prSet presAssocID="{BE6476C0-1A6C-4A17-A56D-6D7B4CF1DDED}" presName="node" presStyleLbl="node1" presStyleIdx="1" presStyleCnt="3" custScaleX="77194" custScaleY="74225" custRadScaleRad="97044" custRadScaleInc="-249951">
        <dgm:presLayoutVars>
          <dgm:bulletEnabled val="1"/>
        </dgm:presLayoutVars>
      </dgm:prSet>
      <dgm:spPr/>
    </dgm:pt>
    <dgm:pt modelId="{8EA7E99D-D842-45B0-81DD-F2B625571C44}" type="pres">
      <dgm:prSet presAssocID="{BE6476C0-1A6C-4A17-A56D-6D7B4CF1DDED}" presName="spNode" presStyleCnt="0"/>
      <dgm:spPr/>
    </dgm:pt>
    <dgm:pt modelId="{D2F8BBE7-BF33-4AC5-86F3-52F560897365}" type="pres">
      <dgm:prSet presAssocID="{4DFD0031-8BB7-4498-B00F-F4F461282FAD}" presName="sibTrans" presStyleLbl="sibTrans1D1" presStyleIdx="1" presStyleCnt="3"/>
      <dgm:spPr/>
    </dgm:pt>
    <dgm:pt modelId="{B3F3F3B2-1269-4F74-BF94-A83D0534DAC4}" type="pres">
      <dgm:prSet presAssocID="{DC3DD8DB-5F26-44D1-8170-7C8E29965721}" presName="node" presStyleLbl="node1" presStyleIdx="2" presStyleCnt="3" custScaleX="77194" custScaleY="74225" custRadScaleRad="87237" custRadScaleInc="-230710">
        <dgm:presLayoutVars>
          <dgm:bulletEnabled val="1"/>
        </dgm:presLayoutVars>
      </dgm:prSet>
      <dgm:spPr/>
    </dgm:pt>
    <dgm:pt modelId="{0FD7EE51-26BC-480A-BA26-3E541CF91F1C}" type="pres">
      <dgm:prSet presAssocID="{DC3DD8DB-5F26-44D1-8170-7C8E29965721}" presName="spNode" presStyleCnt="0"/>
      <dgm:spPr/>
    </dgm:pt>
    <dgm:pt modelId="{86B75557-7AF9-46DF-A0F4-B71E28DB0E10}" type="pres">
      <dgm:prSet presAssocID="{FD254BA2-CA66-480A-91BF-CF49580BF914}" presName="sibTrans" presStyleLbl="sibTrans1D1" presStyleIdx="2" presStyleCnt="3"/>
      <dgm:spPr/>
    </dgm:pt>
  </dgm:ptLst>
  <dgm:cxnLst>
    <dgm:cxn modelId="{FAB3C211-FE27-4A85-8540-658A83351BB8}" type="presOf" srcId="{87D57485-AD00-447A-B12C-E6E1F3E6AD12}" destId="{4E5DCD4E-16C3-491B-9A97-D5CBE2B50313}" srcOrd="0" destOrd="0" presId="urn:microsoft.com/office/officeart/2005/8/layout/cycle5"/>
    <dgm:cxn modelId="{3B216219-C149-4943-A2CE-6F66AB6973A9}" srcId="{83FA1196-F041-4115-A672-139077CC93EF}" destId="{87D57485-AD00-447A-B12C-E6E1F3E6AD12}" srcOrd="0" destOrd="0" parTransId="{D8CEF95F-F0D8-4ABE-AF8D-6ECD0D4BA918}" sibTransId="{C5F58AB2-F4A3-4931-B398-9CEC96E3EBC5}"/>
    <dgm:cxn modelId="{5AF3C95C-5CAF-4AF7-8925-C125B668CC68}" type="presOf" srcId="{4DFD0031-8BB7-4498-B00F-F4F461282FAD}" destId="{D2F8BBE7-BF33-4AC5-86F3-52F560897365}" srcOrd="0" destOrd="0" presId="urn:microsoft.com/office/officeart/2005/8/layout/cycle5"/>
    <dgm:cxn modelId="{6DC9BD48-0884-40DC-8C3C-89A72BB8720F}" type="presOf" srcId="{DC3DD8DB-5F26-44D1-8170-7C8E29965721}" destId="{B3F3F3B2-1269-4F74-BF94-A83D0534DAC4}" srcOrd="0" destOrd="0" presId="urn:microsoft.com/office/officeart/2005/8/layout/cycle5"/>
    <dgm:cxn modelId="{2C4DDC89-BC45-48E5-8B64-5D603A656447}" srcId="{83FA1196-F041-4115-A672-139077CC93EF}" destId="{BE6476C0-1A6C-4A17-A56D-6D7B4CF1DDED}" srcOrd="1" destOrd="0" parTransId="{442DC296-68E1-453C-BFA5-A6C66C9DD9F0}" sibTransId="{4DFD0031-8BB7-4498-B00F-F4F461282FAD}"/>
    <dgm:cxn modelId="{5C8A57A2-9E25-4DDC-A4FF-E9320346220E}" type="presOf" srcId="{BE6476C0-1A6C-4A17-A56D-6D7B4CF1DDED}" destId="{7A614D36-5341-427C-8C89-06D7B28A0C2D}" srcOrd="0" destOrd="0" presId="urn:microsoft.com/office/officeart/2005/8/layout/cycle5"/>
    <dgm:cxn modelId="{3B02FBC8-C406-4986-BF0F-543F9E6DE972}" type="presOf" srcId="{FD254BA2-CA66-480A-91BF-CF49580BF914}" destId="{86B75557-7AF9-46DF-A0F4-B71E28DB0E10}" srcOrd="0" destOrd="0" presId="urn:microsoft.com/office/officeart/2005/8/layout/cycle5"/>
    <dgm:cxn modelId="{D06989CA-0729-4D49-8BF1-E33E4A1E6291}" type="presOf" srcId="{83FA1196-F041-4115-A672-139077CC93EF}" destId="{174897BE-6A2D-4106-8474-E23B89AA0064}" srcOrd="0" destOrd="0" presId="urn:microsoft.com/office/officeart/2005/8/layout/cycle5"/>
    <dgm:cxn modelId="{8A7E8DEE-C30E-418B-B3B9-20F65F5462F0}" type="presOf" srcId="{C5F58AB2-F4A3-4931-B398-9CEC96E3EBC5}" destId="{07D974F7-BECD-40A3-B014-56BA21AA6F1F}" srcOrd="0" destOrd="0" presId="urn:microsoft.com/office/officeart/2005/8/layout/cycle5"/>
    <dgm:cxn modelId="{16A2BDFB-122A-44D7-8284-B26F7DDB8251}" srcId="{83FA1196-F041-4115-A672-139077CC93EF}" destId="{DC3DD8DB-5F26-44D1-8170-7C8E29965721}" srcOrd="2" destOrd="0" parTransId="{6820EBD0-4128-437B-9BD9-0D670764F141}" sibTransId="{FD254BA2-CA66-480A-91BF-CF49580BF914}"/>
    <dgm:cxn modelId="{7E7D80D8-722D-4AC1-96BE-1997921AB961}" type="presParOf" srcId="{174897BE-6A2D-4106-8474-E23B89AA0064}" destId="{4E5DCD4E-16C3-491B-9A97-D5CBE2B50313}" srcOrd="0" destOrd="0" presId="urn:microsoft.com/office/officeart/2005/8/layout/cycle5"/>
    <dgm:cxn modelId="{9A65EE03-5FBE-44F2-9263-56520FC48F15}" type="presParOf" srcId="{174897BE-6A2D-4106-8474-E23B89AA0064}" destId="{BCF9C072-F634-4F6B-835A-242BA2774C4D}" srcOrd="1" destOrd="0" presId="urn:microsoft.com/office/officeart/2005/8/layout/cycle5"/>
    <dgm:cxn modelId="{FF0A042A-1CAF-4585-B225-F451D8C03CBF}" type="presParOf" srcId="{174897BE-6A2D-4106-8474-E23B89AA0064}" destId="{07D974F7-BECD-40A3-B014-56BA21AA6F1F}" srcOrd="2" destOrd="0" presId="urn:microsoft.com/office/officeart/2005/8/layout/cycle5"/>
    <dgm:cxn modelId="{45841493-5128-449E-9464-FD8FE8CA8445}" type="presParOf" srcId="{174897BE-6A2D-4106-8474-E23B89AA0064}" destId="{7A614D36-5341-427C-8C89-06D7B28A0C2D}" srcOrd="3" destOrd="0" presId="urn:microsoft.com/office/officeart/2005/8/layout/cycle5"/>
    <dgm:cxn modelId="{0CE9309C-3B9A-4ADA-949B-3A24D8D58700}" type="presParOf" srcId="{174897BE-6A2D-4106-8474-E23B89AA0064}" destId="{8EA7E99D-D842-45B0-81DD-F2B625571C44}" srcOrd="4" destOrd="0" presId="urn:microsoft.com/office/officeart/2005/8/layout/cycle5"/>
    <dgm:cxn modelId="{9186D609-0D4A-4380-869A-76950F79ADF0}" type="presParOf" srcId="{174897BE-6A2D-4106-8474-E23B89AA0064}" destId="{D2F8BBE7-BF33-4AC5-86F3-52F560897365}" srcOrd="5" destOrd="0" presId="urn:microsoft.com/office/officeart/2005/8/layout/cycle5"/>
    <dgm:cxn modelId="{3510DF00-A618-4ABE-912F-0398FBE3EDD5}" type="presParOf" srcId="{174897BE-6A2D-4106-8474-E23B89AA0064}" destId="{B3F3F3B2-1269-4F74-BF94-A83D0534DAC4}" srcOrd="6" destOrd="0" presId="urn:microsoft.com/office/officeart/2005/8/layout/cycle5"/>
    <dgm:cxn modelId="{9B737DEB-1B64-41CB-8DBE-7644F1F7DA18}" type="presParOf" srcId="{174897BE-6A2D-4106-8474-E23B89AA0064}" destId="{0FD7EE51-26BC-480A-BA26-3E541CF91F1C}" srcOrd="7" destOrd="0" presId="urn:microsoft.com/office/officeart/2005/8/layout/cycle5"/>
    <dgm:cxn modelId="{552DF101-3900-41E9-B04E-97504961F19E}" type="presParOf" srcId="{174897BE-6A2D-4106-8474-E23B89AA0064}" destId="{86B75557-7AF9-46DF-A0F4-B71E28DB0E10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DCD4E-16C3-491B-9A97-D5CBE2B50313}">
      <dsp:nvSpPr>
        <dsp:cNvPr id="0" name=""/>
        <dsp:cNvSpPr/>
      </dsp:nvSpPr>
      <dsp:spPr>
        <a:xfrm>
          <a:off x="3083668" y="1587033"/>
          <a:ext cx="1581650" cy="988531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Test</a:t>
          </a:r>
        </a:p>
      </dsp:txBody>
      <dsp:txXfrm>
        <a:off x="3131924" y="1635289"/>
        <a:ext cx="1485138" cy="892019"/>
      </dsp:txXfrm>
    </dsp:sp>
    <dsp:sp modelId="{07D974F7-BECD-40A3-B014-56BA21AA6F1F}">
      <dsp:nvSpPr>
        <dsp:cNvPr id="0" name=""/>
        <dsp:cNvSpPr/>
      </dsp:nvSpPr>
      <dsp:spPr>
        <a:xfrm>
          <a:off x="3833280" y="629781"/>
          <a:ext cx="3551485" cy="3551485"/>
        </a:xfrm>
        <a:custGeom>
          <a:avLst/>
          <a:gdLst/>
          <a:ahLst/>
          <a:cxnLst/>
          <a:rect l="0" t="0" r="0" b="0"/>
          <a:pathLst>
            <a:path>
              <a:moveTo>
                <a:pt x="377394" y="681263"/>
              </a:moveTo>
              <a:arcTo wR="1775742" hR="1775742" stAng="13083005" swAng="203459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14D36-5341-427C-8C89-06D7B28A0C2D}">
      <dsp:nvSpPr>
        <dsp:cNvPr id="0" name=""/>
        <dsp:cNvSpPr/>
      </dsp:nvSpPr>
      <dsp:spPr>
        <a:xfrm>
          <a:off x="5379178" y="242831"/>
          <a:ext cx="1581650" cy="98853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Implementierung</a:t>
          </a:r>
        </a:p>
      </dsp:txBody>
      <dsp:txXfrm>
        <a:off x="5427434" y="291087"/>
        <a:ext cx="1485138" cy="892019"/>
      </dsp:txXfrm>
    </dsp:sp>
    <dsp:sp modelId="{D2F8BBE7-BF33-4AC5-86F3-52F560897365}">
      <dsp:nvSpPr>
        <dsp:cNvPr id="0" name=""/>
        <dsp:cNvSpPr/>
      </dsp:nvSpPr>
      <dsp:spPr>
        <a:xfrm>
          <a:off x="3628351" y="434681"/>
          <a:ext cx="3551485" cy="3551485"/>
        </a:xfrm>
        <a:custGeom>
          <a:avLst/>
          <a:gdLst/>
          <a:ahLst/>
          <a:cxnLst/>
          <a:rect l="0" t="0" r="0" b="0"/>
          <a:pathLst>
            <a:path>
              <a:moveTo>
                <a:pt x="3434217" y="1141136"/>
              </a:moveTo>
              <a:arcTo wR="1775742" hR="1775742" stAng="20343655" swAng="2471320"/>
            </a:path>
          </a:pathLst>
        </a:custGeom>
        <a:noFill/>
        <a:ln w="6350" cap="flat" cmpd="sng" algn="ctr">
          <a:solidFill>
            <a:schemeClr val="accent4">
              <a:hueOff val="2314603"/>
              <a:satOff val="-6088"/>
              <a:lumOff val="-127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3F3B2-1269-4F74-BF94-A83D0534DAC4}">
      <dsp:nvSpPr>
        <dsp:cNvPr id="0" name=""/>
        <dsp:cNvSpPr/>
      </dsp:nvSpPr>
      <dsp:spPr>
        <a:xfrm>
          <a:off x="5616639" y="3171586"/>
          <a:ext cx="1581650" cy="98853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 err="1"/>
            <a:t>Refaktorisierung</a:t>
          </a:r>
          <a:endParaRPr lang="de-DE" sz="1400" b="1" kern="1200" dirty="0"/>
        </a:p>
      </dsp:txBody>
      <dsp:txXfrm>
        <a:off x="5664895" y="3219842"/>
        <a:ext cx="1485138" cy="892019"/>
      </dsp:txXfrm>
    </dsp:sp>
    <dsp:sp modelId="{86B75557-7AF9-46DF-A0F4-B71E28DB0E10}">
      <dsp:nvSpPr>
        <dsp:cNvPr id="0" name=""/>
        <dsp:cNvSpPr/>
      </dsp:nvSpPr>
      <dsp:spPr>
        <a:xfrm>
          <a:off x="3809502" y="353686"/>
          <a:ext cx="3551485" cy="3551485"/>
        </a:xfrm>
        <a:custGeom>
          <a:avLst/>
          <a:gdLst/>
          <a:ahLst/>
          <a:cxnLst/>
          <a:rect l="0" t="0" r="0" b="0"/>
          <a:pathLst>
            <a:path>
              <a:moveTo>
                <a:pt x="1371166" y="3504783"/>
              </a:moveTo>
              <a:arcTo wR="1775742" hR="1775742" stAng="6190178" swAng="2885813"/>
            </a:path>
          </a:pathLst>
        </a:custGeom>
        <a:noFill/>
        <a:ln w="6350" cap="flat" cmpd="sng" algn="ctr">
          <a:solidFill>
            <a:schemeClr val="accent4">
              <a:hueOff val="4629207"/>
              <a:satOff val="-12176"/>
              <a:lumOff val="-254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1CE4C-DBC1-4D84-9F09-262BC1D81F16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AAE11-837B-45D2-B18D-75ECDA81C3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13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AE11-837B-45D2-B18D-75ECDA81C3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61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Base Class </a:t>
            </a:r>
            <a:r>
              <a:rPr lang="de-DE" dirty="0" err="1"/>
              <a:t>Libary</a:t>
            </a:r>
            <a:r>
              <a:rPr lang="de-DE" dirty="0"/>
              <a:t> (BCL)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AE11-837B-45D2-B18D-75ECDA81C3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63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AE11-837B-45D2-B18D-75ECDA81C30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43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AE11-837B-45D2-B18D-75ECDA81C30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20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AAE11-837B-45D2-B18D-75ECDA81C30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78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Eige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2"/>
          <p:cNvSpPr>
            <a:spLocks noGrp="1"/>
          </p:cNvSpPr>
          <p:nvPr>
            <p:ph type="title" hasCustomPrompt="1"/>
          </p:nvPr>
        </p:nvSpPr>
        <p:spPr>
          <a:xfrm>
            <a:off x="385914" y="3717925"/>
            <a:ext cx="10515600" cy="1827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aseline="0"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IN </a:t>
            </a:r>
            <a:br>
              <a:rPr lang="de-DE" dirty="0"/>
            </a:br>
            <a:r>
              <a:rPr lang="de-DE" dirty="0"/>
              <a:t>GROSSBUCHSTABEN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45" y="436184"/>
            <a:ext cx="1725818" cy="452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8136643" y="6254394"/>
            <a:ext cx="3657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  <a:latin typeface="Titillium Web" panose="00000500000000000000" pitchFamily="2" charset="0"/>
              </a:rPr>
              <a:t>sogehtsoftware.de</a:t>
            </a:r>
            <a:endParaRPr lang="de-DE" sz="1400" b="1" dirty="0">
              <a:solidFill>
                <a:schemeClr val="tx1"/>
              </a:solidFill>
              <a:latin typeface="Titillium Web" panose="00000500000000000000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15938" y="5620776"/>
            <a:ext cx="3356815" cy="370541"/>
          </a:xfrm>
          <a:prstGeom prst="rect">
            <a:avLst/>
          </a:prstGeom>
          <a:gradFill flip="none" rotWithShape="1">
            <a:gsLst>
              <a:gs pos="0">
                <a:srgbClr val="ED7D31"/>
              </a:gs>
              <a:gs pos="51000">
                <a:srgbClr val="EC7103"/>
              </a:gs>
              <a:gs pos="100000">
                <a:srgbClr val="ED7D31">
                  <a:alpha val="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Titillium Web" panose="00000800000000000000" pitchFamily="50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000" b="1" dirty="0">
                <a:latin typeface="Titillium Web" panose="00000500000000000000" pitchFamily="2" charset="0"/>
              </a:rPr>
              <a:t>So geht</a:t>
            </a:r>
            <a:r>
              <a:rPr lang="de-DE" sz="2000" b="1" baseline="0" dirty="0">
                <a:latin typeface="Titillium Web" panose="00000500000000000000" pitchFamily="2" charset="0"/>
              </a:rPr>
              <a:t> Software.</a:t>
            </a:r>
            <a:endParaRPr lang="en-US" sz="2000" b="1" dirty="0"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8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2/3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515938" y="1520825"/>
            <a:ext cx="7389812" cy="44640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8091488" y="1520825"/>
            <a:ext cx="3584575" cy="4464050"/>
          </a:xfrm>
          <a:prstGeom prst="rect">
            <a:avLst/>
          </a:prstGeo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HEADLINE IN GROSSBUCHSTABEN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27450" y="816200"/>
            <a:ext cx="8914258" cy="360362"/>
          </a:xfrm>
        </p:spPr>
        <p:txBody>
          <a:bodyPr>
            <a:noAutofit/>
          </a:bodyPr>
          <a:lstStyle>
            <a:lvl1pPr marL="0" indent="0">
              <a:buNone/>
              <a:defRPr sz="2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z="2200" b="1" dirty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49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515938" y="1520825"/>
            <a:ext cx="11160125" cy="44640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IN GROSSBUCHSTABEN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27450" y="816200"/>
            <a:ext cx="8914258" cy="360362"/>
          </a:xfrm>
        </p:spPr>
        <p:txBody>
          <a:bodyPr>
            <a:noAutofit/>
          </a:bodyPr>
          <a:lstStyle>
            <a:lvl1pPr marL="0" indent="0">
              <a:buNone/>
              <a:defRPr sz="2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z="2200" b="1" dirty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530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IN GROSSBUCHSTABEN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27450" y="816200"/>
            <a:ext cx="8914258" cy="360362"/>
          </a:xfrm>
        </p:spPr>
        <p:txBody>
          <a:bodyPr>
            <a:noAutofit/>
          </a:bodyPr>
          <a:lstStyle>
            <a:lvl1pPr marL="0" indent="0">
              <a:buNone/>
              <a:defRPr sz="2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z="2200" b="1" dirty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872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Eige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2"/>
          <p:cNvSpPr>
            <a:spLocks noGrp="1"/>
          </p:cNvSpPr>
          <p:nvPr>
            <p:ph type="title" hasCustomPrompt="1"/>
          </p:nvPr>
        </p:nvSpPr>
        <p:spPr>
          <a:xfrm>
            <a:off x="385914" y="3717925"/>
            <a:ext cx="10515600" cy="1827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aseline="0"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IN </a:t>
            </a:r>
            <a:br>
              <a:rPr lang="de-DE" dirty="0"/>
            </a:br>
            <a:r>
              <a:rPr lang="de-DE" dirty="0"/>
              <a:t>GROSSBUCHSTABEN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45" y="436184"/>
            <a:ext cx="1725818" cy="452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8136643" y="6254394"/>
            <a:ext cx="3657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  <a:latin typeface="Titillium Web" panose="00000500000000000000" pitchFamily="2" charset="0"/>
              </a:rPr>
              <a:t>sogehtsoftware.de</a:t>
            </a:r>
            <a:endParaRPr lang="de-DE" sz="1400" b="1" dirty="0">
              <a:solidFill>
                <a:schemeClr val="tx1"/>
              </a:solidFill>
              <a:latin typeface="Titillium Web" panose="00000500000000000000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15938" y="5620776"/>
            <a:ext cx="3356815" cy="370541"/>
          </a:xfrm>
          <a:prstGeom prst="rect">
            <a:avLst/>
          </a:prstGeom>
          <a:gradFill flip="none" rotWithShape="1">
            <a:gsLst>
              <a:gs pos="0">
                <a:srgbClr val="ED7D31"/>
              </a:gs>
              <a:gs pos="51000">
                <a:srgbClr val="EC7103"/>
              </a:gs>
              <a:gs pos="100000">
                <a:srgbClr val="ED7D31">
                  <a:alpha val="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Titillium Web" panose="00000800000000000000" pitchFamily="50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000" b="1" dirty="0">
                <a:latin typeface="Titillium Web" panose="00000500000000000000" pitchFamily="2" charset="0"/>
              </a:rPr>
              <a:t>So geht</a:t>
            </a:r>
            <a:r>
              <a:rPr lang="de-DE" sz="2000" b="1" baseline="0" dirty="0">
                <a:latin typeface="Titillium Web" panose="00000500000000000000" pitchFamily="2" charset="0"/>
              </a:rPr>
              <a:t> Software.</a:t>
            </a:r>
            <a:endParaRPr lang="en-US" sz="2000" b="1" dirty="0"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773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bg>
      <p:bgPr>
        <a:solidFill>
          <a:srgbClr val="ED72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IN</a:t>
            </a:r>
            <a:br>
              <a:rPr lang="de-DE" dirty="0"/>
            </a:br>
            <a:r>
              <a:rPr lang="de-DE" dirty="0"/>
              <a:t>GROSSBUCHSTABEN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17615" y="62162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4390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2">
    <p:bg>
      <p:bgPr>
        <a:solidFill>
          <a:srgbClr val="E488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IN</a:t>
            </a:r>
            <a:br>
              <a:rPr lang="de-DE" dirty="0"/>
            </a:br>
            <a:r>
              <a:rPr lang="de-DE" dirty="0"/>
              <a:t>GROSSBUCHSTABEN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17615" y="62162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624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3">
    <p:bg>
      <p:bgPr>
        <a:solidFill>
          <a:srgbClr val="D99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17615" y="62162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IN </a:t>
            </a:r>
            <a:br>
              <a:rPr lang="de-DE" dirty="0"/>
            </a:br>
            <a:r>
              <a:rPr lang="de-DE" dirty="0"/>
              <a:t>GROSSBUCHSTABEN</a:t>
            </a:r>
          </a:p>
        </p:txBody>
      </p:sp>
    </p:spTree>
    <p:extLst>
      <p:ext uri="{BB962C8B-B14F-4D97-AF65-F5344CB8AC3E}">
        <p14:creationId xmlns:p14="http://schemas.microsoft.com/office/powerpoint/2010/main" val="414774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4">
    <p:bg>
      <p:bgPr>
        <a:solidFill>
          <a:srgbClr val="CEAF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IN</a:t>
            </a:r>
            <a:br>
              <a:rPr lang="de-DE" dirty="0"/>
            </a:br>
            <a:r>
              <a:rPr lang="de-DE" dirty="0"/>
              <a:t>GROSSBUCHSTABEN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17615" y="62162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221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5">
    <p:bg>
      <p:bgPr>
        <a:solidFill>
          <a:srgbClr val="BFBC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IN</a:t>
            </a:r>
            <a:br>
              <a:rPr lang="de-DE" dirty="0"/>
            </a:br>
            <a:r>
              <a:rPr lang="de-DE" dirty="0"/>
              <a:t>GROSSBUCHSTABEN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17615" y="62162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664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6">
    <p:bg>
      <p:bgPr>
        <a:solidFill>
          <a:srgbClr val="B1C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IN</a:t>
            </a:r>
            <a:br>
              <a:rPr lang="de-DE" dirty="0"/>
            </a:br>
            <a:r>
              <a:rPr lang="de-DE" dirty="0"/>
              <a:t>GROSSBUCHSTABEN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17615" y="62162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871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Eigene(s) Bild/Headline">
    <p:bg>
      <p:bgPr>
        <a:pattFill prst="lgCheck">
          <a:fgClr>
            <a:schemeClr val="bg2">
              <a:lumMod val="10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2"/>
          <p:cNvSpPr>
            <a:spLocks noGrp="1"/>
          </p:cNvSpPr>
          <p:nvPr>
            <p:ph type="title" hasCustomPrompt="1"/>
          </p:nvPr>
        </p:nvSpPr>
        <p:spPr>
          <a:xfrm>
            <a:off x="385914" y="3717925"/>
            <a:ext cx="10515600" cy="1827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</a:t>
            </a:r>
            <a:br>
              <a:rPr lang="de-DE" dirty="0"/>
            </a:br>
            <a:r>
              <a:rPr lang="de-DE" dirty="0"/>
              <a:t>IN </a:t>
            </a:r>
            <a:br>
              <a:rPr lang="de-DE" dirty="0"/>
            </a:br>
            <a:r>
              <a:rPr lang="de-DE" dirty="0" err="1"/>
              <a:t>Grossbuchstaben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739" y="419806"/>
            <a:ext cx="1715323" cy="459707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8136643" y="6254394"/>
            <a:ext cx="3657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  <a:latin typeface="Titillium Web" panose="00000500000000000000" pitchFamily="2" charset="0"/>
              </a:rPr>
              <a:t>sogehtsoftware.de</a:t>
            </a:r>
            <a:endParaRPr lang="de-DE" sz="1400" b="1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15938" y="5620776"/>
            <a:ext cx="3356815" cy="370541"/>
          </a:xfrm>
          <a:prstGeom prst="rect">
            <a:avLst/>
          </a:prstGeom>
          <a:gradFill flip="none" rotWithShape="1">
            <a:gsLst>
              <a:gs pos="0">
                <a:srgbClr val="ED7D31"/>
              </a:gs>
              <a:gs pos="51000">
                <a:srgbClr val="EC7103"/>
              </a:gs>
              <a:gs pos="100000">
                <a:srgbClr val="ED7D31">
                  <a:alpha val="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Titillium Web" panose="00000800000000000000" pitchFamily="50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000" b="1" dirty="0">
                <a:latin typeface="Titillium Web" panose="00000500000000000000" pitchFamily="2" charset="0"/>
              </a:rPr>
              <a:t>So geht</a:t>
            </a:r>
            <a:r>
              <a:rPr lang="de-DE" sz="2000" b="1" baseline="0" dirty="0">
                <a:latin typeface="Titillium Web" panose="00000500000000000000" pitchFamily="2" charset="0"/>
              </a:rPr>
              <a:t> Software.</a:t>
            </a:r>
            <a:endParaRPr lang="en-US" sz="2000" b="1" dirty="0">
              <a:latin typeface="Titillium Web" panose="00000500000000000000" pitchFamily="2" charset="0"/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515938" y="486082"/>
            <a:ext cx="508473" cy="246221"/>
          </a:xfrm>
          <a:prstGeom prst="rect">
            <a:avLst/>
          </a:prstGeom>
          <a:solidFill>
            <a:srgbClr val="ED7205"/>
          </a:solidFill>
        </p:spPr>
        <p:txBody>
          <a:bodyPr wrap="none" anchor="ctr">
            <a:spAutoFit/>
          </a:bodyPr>
          <a:lstStyle/>
          <a:p>
            <a:r>
              <a:rPr lang="de-DE" sz="1000" b="1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+mn-ea"/>
                <a:cs typeface="+mn-cs"/>
              </a:rPr>
              <a:t>AGILE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1072784" y="486082"/>
            <a:ext cx="724878" cy="246221"/>
          </a:xfrm>
          <a:prstGeom prst="rect">
            <a:avLst/>
          </a:prstGeom>
          <a:solidFill>
            <a:srgbClr val="E4880B"/>
          </a:solidFill>
        </p:spPr>
        <p:txBody>
          <a:bodyPr wrap="none" anchor="ctr">
            <a:spAutoFit/>
          </a:bodyPr>
          <a:lstStyle/>
          <a:p>
            <a:r>
              <a:rPr lang="de-DE" sz="1000" b="1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+mn-ea"/>
                <a:cs typeface="+mn-cs"/>
              </a:rPr>
              <a:t>BACKEND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1846035" y="486082"/>
            <a:ext cx="562975" cy="246221"/>
          </a:xfrm>
          <a:prstGeom prst="rect">
            <a:avLst/>
          </a:prstGeom>
          <a:solidFill>
            <a:srgbClr val="D99D0D"/>
          </a:solidFill>
        </p:spPr>
        <p:txBody>
          <a:bodyPr wrap="none" anchor="ctr">
            <a:spAutoFit/>
          </a:bodyPr>
          <a:lstStyle/>
          <a:p>
            <a:r>
              <a:rPr lang="de-DE" sz="1000" b="1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+mn-ea"/>
                <a:cs typeface="+mn-cs"/>
              </a:rPr>
              <a:t>CLOUD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2457383" y="485626"/>
            <a:ext cx="835485" cy="246221"/>
          </a:xfrm>
          <a:prstGeom prst="rect">
            <a:avLst/>
          </a:prstGeom>
          <a:solidFill>
            <a:srgbClr val="CEAF12"/>
          </a:solidFill>
        </p:spPr>
        <p:txBody>
          <a:bodyPr wrap="none" anchor="ctr">
            <a:spAutoFit/>
          </a:bodyPr>
          <a:lstStyle/>
          <a:p>
            <a:r>
              <a:rPr lang="de-DE" sz="1000" b="1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+mn-ea"/>
                <a:cs typeface="+mn-cs"/>
              </a:rPr>
              <a:t>EVOLUTION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3341241" y="485626"/>
            <a:ext cx="811441" cy="246221"/>
          </a:xfrm>
          <a:prstGeom prst="rect">
            <a:avLst/>
          </a:prstGeom>
          <a:solidFill>
            <a:srgbClr val="BFBC1D"/>
          </a:solidFill>
        </p:spPr>
        <p:txBody>
          <a:bodyPr wrap="none" anchor="ctr">
            <a:spAutoFit/>
          </a:bodyPr>
          <a:lstStyle/>
          <a:p>
            <a:r>
              <a:rPr lang="de-DE" sz="1000" b="1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+mn-ea"/>
                <a:cs typeface="+mn-cs"/>
              </a:rPr>
              <a:t>FRONTEND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4201055" y="486082"/>
            <a:ext cx="453970" cy="246221"/>
          </a:xfrm>
          <a:prstGeom prst="rect">
            <a:avLst/>
          </a:prstGeom>
          <a:solidFill>
            <a:srgbClr val="B1C522"/>
          </a:solidFill>
        </p:spPr>
        <p:txBody>
          <a:bodyPr wrap="none" anchor="ctr">
            <a:spAutoFit/>
          </a:bodyPr>
          <a:lstStyle/>
          <a:p>
            <a:r>
              <a:rPr lang="de-DE" sz="1000" b="1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+mn-ea"/>
                <a:cs typeface="+mn-cs"/>
              </a:rPr>
              <a:t>JAVA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703398" y="486082"/>
            <a:ext cx="595035" cy="246221"/>
          </a:xfrm>
          <a:prstGeom prst="rect">
            <a:avLst/>
          </a:prstGeom>
          <a:solidFill>
            <a:srgbClr val="9EC544"/>
          </a:solidFill>
        </p:spPr>
        <p:txBody>
          <a:bodyPr wrap="none" anchor="ctr">
            <a:spAutoFit/>
          </a:bodyPr>
          <a:lstStyle/>
          <a:p>
            <a:r>
              <a:rPr lang="de-DE" sz="1000" b="1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+mn-ea"/>
                <a:cs typeface="+mn-cs"/>
              </a:rPr>
              <a:t>JAVAFX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5346806" y="485626"/>
            <a:ext cx="442750" cy="246221"/>
          </a:xfrm>
          <a:prstGeom prst="rect">
            <a:avLst/>
          </a:prstGeom>
          <a:solidFill>
            <a:srgbClr val="80BD68"/>
          </a:solidFill>
        </p:spPr>
        <p:txBody>
          <a:bodyPr wrap="none" anchor="ctr">
            <a:spAutoFit/>
          </a:bodyPr>
          <a:lstStyle/>
          <a:p>
            <a:r>
              <a:rPr lang="de-DE" sz="1000" b="1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+mn-ea"/>
                <a:cs typeface="+mn-cs"/>
              </a:rPr>
              <a:t>.NET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6566296" y="486082"/>
            <a:ext cx="407484" cy="246221"/>
          </a:xfrm>
          <a:prstGeom prst="rect">
            <a:avLst/>
          </a:prstGeom>
          <a:solidFill>
            <a:srgbClr val="1AA4A3"/>
          </a:solidFill>
        </p:spPr>
        <p:txBody>
          <a:bodyPr wrap="none" anchor="ctr">
            <a:spAutoFit/>
          </a:bodyPr>
          <a:lstStyle/>
          <a:p>
            <a:r>
              <a:rPr lang="de-DE" sz="1000" b="1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+mn-ea"/>
                <a:cs typeface="+mn-cs"/>
              </a:rPr>
              <a:t>SAP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5837929" y="486082"/>
            <a:ext cx="679994" cy="246221"/>
          </a:xfrm>
          <a:prstGeom prst="rect">
            <a:avLst/>
          </a:prstGeom>
          <a:solidFill>
            <a:srgbClr val="4BB187"/>
          </a:solidFill>
        </p:spPr>
        <p:txBody>
          <a:bodyPr wrap="none" anchor="ctr">
            <a:spAutoFit/>
          </a:bodyPr>
          <a:lstStyle/>
          <a:p>
            <a:r>
              <a:rPr lang="de-DE" sz="1000" b="1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+mn-ea"/>
                <a:cs typeface="+mn-cs"/>
              </a:rPr>
              <a:t>QA/TEST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7022153" y="485626"/>
            <a:ext cx="521297" cy="246221"/>
          </a:xfrm>
          <a:prstGeom prst="rect">
            <a:avLst/>
          </a:prstGeom>
          <a:solidFill>
            <a:srgbClr val="1C98B9"/>
          </a:solidFill>
        </p:spPr>
        <p:txBody>
          <a:bodyPr wrap="none" anchor="ctr">
            <a:spAutoFit/>
          </a:bodyPr>
          <a:lstStyle/>
          <a:p>
            <a:r>
              <a:rPr lang="de-DE" sz="1000" b="1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+mn-ea"/>
                <a:cs typeface="+mn-cs"/>
              </a:rPr>
              <a:t>UI/UX</a:t>
            </a:r>
          </a:p>
        </p:txBody>
      </p:sp>
      <p:sp>
        <p:nvSpPr>
          <p:cNvPr id="18" name="Rechteck 17"/>
          <p:cNvSpPr/>
          <p:nvPr userDrawn="1"/>
        </p:nvSpPr>
        <p:spPr>
          <a:xfrm>
            <a:off x="7590361" y="485626"/>
            <a:ext cx="452368" cy="246221"/>
          </a:xfrm>
          <a:prstGeom prst="rect">
            <a:avLst/>
          </a:prstGeom>
          <a:solidFill>
            <a:srgbClr val="008ECA"/>
          </a:solidFill>
        </p:spPr>
        <p:txBody>
          <a:bodyPr wrap="none" anchor="ctr">
            <a:spAutoFit/>
          </a:bodyPr>
          <a:lstStyle/>
          <a:p>
            <a:r>
              <a:rPr lang="de-DE" sz="1000" b="1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  <a:ea typeface="+mn-ea"/>
                <a:cs typeface="+mn-cs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581280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7">
    <p:bg>
      <p:bgPr>
        <a:solidFill>
          <a:srgbClr val="9EC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IN</a:t>
            </a:r>
            <a:br>
              <a:rPr lang="de-DE" dirty="0"/>
            </a:br>
            <a:r>
              <a:rPr lang="de-DE" dirty="0"/>
              <a:t>GROSSBUCHSTABEN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17615" y="62162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084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8">
    <p:bg>
      <p:bgPr>
        <a:solidFill>
          <a:srgbClr val="80B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IN</a:t>
            </a:r>
            <a:br>
              <a:rPr lang="de-DE" dirty="0"/>
            </a:br>
            <a:r>
              <a:rPr lang="de-DE" dirty="0"/>
              <a:t>GROSSBUCHSTABEN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17615" y="62162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346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9">
    <p:bg>
      <p:bgPr>
        <a:solidFill>
          <a:srgbClr val="4BB1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IN</a:t>
            </a:r>
            <a:br>
              <a:rPr lang="de-DE" dirty="0"/>
            </a:br>
            <a:r>
              <a:rPr lang="de-DE" dirty="0"/>
              <a:t>GROSSBUCHSTABEN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17615" y="62162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793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10">
    <p:bg>
      <p:bgPr>
        <a:solidFill>
          <a:srgbClr val="1AA4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IN</a:t>
            </a:r>
            <a:br>
              <a:rPr lang="de-DE" dirty="0"/>
            </a:br>
            <a:r>
              <a:rPr lang="de-DE" dirty="0"/>
              <a:t>GROSSBUCHSTABEN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17615" y="62162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757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11">
    <p:bg>
      <p:bgPr>
        <a:solidFill>
          <a:srgbClr val="1C98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IN</a:t>
            </a:r>
            <a:br>
              <a:rPr lang="de-DE" dirty="0"/>
            </a:br>
            <a:r>
              <a:rPr lang="de-DE" dirty="0"/>
              <a:t>GROSSBUCHSTABEN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17615" y="62162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676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12">
    <p:bg>
      <p:bgPr>
        <a:solidFill>
          <a:srgbClr val="008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IN</a:t>
            </a:r>
            <a:br>
              <a:rPr lang="de-DE" dirty="0"/>
            </a:br>
            <a:r>
              <a:rPr lang="de-DE" dirty="0"/>
              <a:t>GROSSBUCHSTABEN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17615" y="621629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17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- 1 AP">
    <p:bg>
      <p:bgPr>
        <a:solidFill>
          <a:srgbClr val="008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5345113" y="2179638"/>
            <a:ext cx="2791530" cy="17303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379507" y="3624355"/>
            <a:ext cx="4485570" cy="189865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pPr marL="0" lvl="0" indent="0" algn="l" defTabSz="914400" rtl="0" eaLnBrk="1" latinLnBrk="0" hangingPunct="1">
              <a:lnSpc>
                <a:spcPts val="4800"/>
              </a:lnSpc>
              <a:spcBef>
                <a:spcPts val="1000"/>
              </a:spcBef>
              <a:buFont typeface="Titillium Web" panose="020B0604020202020204" pitchFamily="34" charset="0"/>
              <a:buNone/>
            </a:pPr>
            <a:r>
              <a:rPr lang="de-DE" sz="4800" b="1" kern="1200" baseline="0" dirty="0">
                <a:solidFill>
                  <a:schemeClr val="bg1"/>
                </a:solidFill>
                <a:latin typeface="Titillium Web" panose="00000500000000000000" pitchFamily="2" charset="0"/>
                <a:ea typeface="+mn-ea"/>
                <a:cs typeface="+mn-cs"/>
              </a:rPr>
              <a:t>IHR KONTAKT</a:t>
            </a:r>
          </a:p>
        </p:txBody>
      </p:sp>
      <p:sp>
        <p:nvSpPr>
          <p:cNvPr id="7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272934" y="4054779"/>
            <a:ext cx="5494293" cy="2869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bg1"/>
                </a:solidFill>
                <a:latin typeface="Titillium Web" panose="00000500000000000000" pitchFamily="2" charset="0"/>
              </a:defRPr>
            </a:lvl1pPr>
            <a:lvl2pPr marL="457200" indent="0" algn="r">
              <a:buNone/>
              <a:defRPr sz="1800" b="1">
                <a:latin typeface="Titillium Web" panose="00000500000000000000" pitchFamily="50" charset="0"/>
              </a:defRPr>
            </a:lvl2pPr>
            <a:lvl3pPr marL="914400" indent="0" algn="r">
              <a:buNone/>
              <a:defRPr sz="1800" b="1">
                <a:latin typeface="Titillium Web" panose="00000500000000000000" pitchFamily="50" charset="0"/>
              </a:defRPr>
            </a:lvl3pPr>
            <a:lvl4pPr marL="1371600" indent="0" algn="r">
              <a:buNone/>
              <a:defRPr sz="1800" b="1">
                <a:latin typeface="Titillium Web" panose="00000500000000000000" pitchFamily="50" charset="0"/>
              </a:defRPr>
            </a:lvl4pPr>
            <a:lvl5pPr marL="1828800" indent="0" algn="r">
              <a:buNone/>
              <a:defRPr sz="1800" b="1">
                <a:latin typeface="Titillium Web" panose="00000500000000000000" pitchFamily="50" charset="0"/>
              </a:defRPr>
            </a:lvl5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5272890" y="4313647"/>
            <a:ext cx="5494337" cy="24651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i="1" baseline="0">
                <a:solidFill>
                  <a:schemeClr val="bg1"/>
                </a:solidFill>
                <a:latin typeface="Titillium Web" panose="00000500000000000000" pitchFamily="2" charset="0"/>
              </a:defRPr>
            </a:lvl1pPr>
            <a:lvl2pPr marL="457200" indent="0" algn="r">
              <a:buNone/>
              <a:defRPr sz="2000" i="1">
                <a:latin typeface="Titillium Web" panose="00000500000000000000" pitchFamily="50" charset="0"/>
              </a:defRPr>
            </a:lvl2pPr>
            <a:lvl3pPr marL="914400" indent="0" algn="r">
              <a:buNone/>
              <a:defRPr sz="2000" i="1">
                <a:latin typeface="Titillium Web" panose="00000500000000000000" pitchFamily="50" charset="0"/>
              </a:defRPr>
            </a:lvl3pPr>
            <a:lvl4pPr marL="1371600" indent="0" algn="r">
              <a:buNone/>
              <a:defRPr sz="2000" i="1">
                <a:latin typeface="Titillium Web" panose="00000500000000000000" pitchFamily="50" charset="0"/>
              </a:defRPr>
            </a:lvl4pPr>
            <a:lvl5pPr marL="1828800" indent="0" algn="r">
              <a:buNone/>
              <a:defRPr sz="2000" i="1">
                <a:latin typeface="Titillium Web" panose="00000500000000000000" pitchFamily="50" charset="0"/>
              </a:defRPr>
            </a:lvl5pPr>
          </a:lstStyle>
          <a:p>
            <a:pPr lvl="0"/>
            <a:r>
              <a:rPr lang="de-DE" dirty="0"/>
              <a:t>Position im Unternehmen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6252437" y="4805901"/>
            <a:ext cx="5494337" cy="24651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Titillium Web" panose="00000500000000000000" pitchFamily="2" charset="0"/>
              </a:defRPr>
            </a:lvl1pPr>
            <a:lvl2pPr marL="457200" indent="0" algn="r">
              <a:buNone/>
              <a:defRPr sz="2000" i="1">
                <a:latin typeface="Titillium Web" panose="00000500000000000000" pitchFamily="50" charset="0"/>
              </a:defRPr>
            </a:lvl2pPr>
            <a:lvl3pPr marL="914400" indent="0" algn="r">
              <a:buNone/>
              <a:defRPr sz="2000" i="1">
                <a:latin typeface="Titillium Web" panose="00000500000000000000" pitchFamily="50" charset="0"/>
              </a:defRPr>
            </a:lvl3pPr>
            <a:lvl4pPr marL="1371600" indent="0" algn="r">
              <a:buNone/>
              <a:defRPr sz="2000" i="1">
                <a:latin typeface="Titillium Web" panose="00000500000000000000" pitchFamily="50" charset="0"/>
              </a:defRPr>
            </a:lvl4pPr>
            <a:lvl5pPr marL="1828800" indent="0" algn="r">
              <a:buNone/>
              <a:defRPr sz="2000" i="1">
                <a:latin typeface="Titillium Web" panose="00000500000000000000" pitchFamily="50" charset="0"/>
              </a:defRPr>
            </a:lvl5pPr>
          </a:lstStyle>
          <a:p>
            <a:pPr lvl="0"/>
            <a:r>
              <a:rPr lang="de-DE" dirty="0"/>
              <a:t>+49 XXXXXXX - XXX</a:t>
            </a:r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6260120" y="5103474"/>
            <a:ext cx="5494337" cy="2252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Titillium Web" panose="00000500000000000000" pitchFamily="2" charset="0"/>
              </a:defRPr>
            </a:lvl1pPr>
            <a:lvl2pPr marL="457200" indent="0" algn="r">
              <a:buNone/>
              <a:defRPr sz="2000" i="1">
                <a:latin typeface="Titillium Web" panose="00000500000000000000" pitchFamily="50" charset="0"/>
              </a:defRPr>
            </a:lvl2pPr>
            <a:lvl3pPr marL="914400" indent="0" algn="r">
              <a:buNone/>
              <a:defRPr sz="2000" i="1">
                <a:latin typeface="Titillium Web" panose="00000500000000000000" pitchFamily="50" charset="0"/>
              </a:defRPr>
            </a:lvl3pPr>
            <a:lvl4pPr marL="1371600" indent="0" algn="r">
              <a:buNone/>
              <a:defRPr sz="2000" i="1">
                <a:latin typeface="Titillium Web" panose="00000500000000000000" pitchFamily="50" charset="0"/>
              </a:defRPr>
            </a:lvl4pPr>
            <a:lvl5pPr marL="1828800" indent="0" algn="r">
              <a:buNone/>
              <a:defRPr sz="2000" i="1">
                <a:latin typeface="Titillium Web" panose="00000500000000000000" pitchFamily="50" charset="0"/>
              </a:defRPr>
            </a:lvl5pPr>
          </a:lstStyle>
          <a:p>
            <a:pPr lvl="0"/>
            <a:r>
              <a:rPr lang="de-DE" dirty="0"/>
              <a:t>vorname.nachname@saxsys.de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272978" y="4812204"/>
            <a:ext cx="98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Telefon</a:t>
            </a:r>
            <a:r>
              <a:rPr lang="en-US" sz="1800" b="1" i="0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:</a:t>
            </a:r>
            <a:endParaRPr lang="de-DE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5272934" y="5076301"/>
            <a:ext cx="91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E-Mail:</a:t>
            </a:r>
            <a:endParaRPr lang="de-DE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136643" y="6254394"/>
            <a:ext cx="3657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  <a:latin typeface="Titillium Web" panose="00000500000000000000" pitchFamily="2" charset="0"/>
              </a:rPr>
              <a:t>sogehtsoftware.de</a:t>
            </a:r>
            <a:endParaRPr lang="de-DE" sz="1400" b="1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739" y="419806"/>
            <a:ext cx="1715323" cy="459707"/>
          </a:xfrm>
          <a:prstGeom prst="rect">
            <a:avLst/>
          </a:prstGeom>
        </p:spPr>
      </p:pic>
      <p:sp>
        <p:nvSpPr>
          <p:cNvPr id="18" name="Flussdiagramm: Verbindungsstelle zu einer anderen Seite 5"/>
          <p:cNvSpPr/>
          <p:nvPr userDrawn="1"/>
        </p:nvSpPr>
        <p:spPr>
          <a:xfrm>
            <a:off x="2762723" y="-8239"/>
            <a:ext cx="1702185" cy="159814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8000"/>
              <a:gd name="connsiteX1" fmla="*/ 10000 w 10000"/>
              <a:gd name="connsiteY1" fmla="*/ 0 h 8000"/>
              <a:gd name="connsiteX2" fmla="*/ 10000 w 10000"/>
              <a:gd name="connsiteY2" fmla="*/ 8000 h 8000"/>
              <a:gd name="connsiteX3" fmla="*/ 5072 w 10000"/>
              <a:gd name="connsiteY3" fmla="*/ 5604 h 8000"/>
              <a:gd name="connsiteX4" fmla="*/ 0 w 10000"/>
              <a:gd name="connsiteY4" fmla="*/ 8000 h 8000"/>
              <a:gd name="connsiteX5" fmla="*/ 0 w 10000"/>
              <a:gd name="connsiteY5" fmla="*/ 0 h 8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5012 w 10000"/>
              <a:gd name="connsiteY3" fmla="*/ 8008 h 10000"/>
              <a:gd name="connsiteX4" fmla="*/ 0 w 10000"/>
              <a:gd name="connsiteY4" fmla="*/ 10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5012" y="8008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</a:t>
            </a:r>
          </a:p>
        </p:txBody>
      </p:sp>
      <p:sp>
        <p:nvSpPr>
          <p:cNvPr id="20" name="Flussdiagramm: Verbindungsstelle zu einer anderen Seite 5"/>
          <p:cNvSpPr/>
          <p:nvPr userDrawn="1"/>
        </p:nvSpPr>
        <p:spPr>
          <a:xfrm>
            <a:off x="522031" y="-8238"/>
            <a:ext cx="1702185" cy="159814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8000"/>
              <a:gd name="connsiteX1" fmla="*/ 10000 w 10000"/>
              <a:gd name="connsiteY1" fmla="*/ 0 h 8000"/>
              <a:gd name="connsiteX2" fmla="*/ 10000 w 10000"/>
              <a:gd name="connsiteY2" fmla="*/ 8000 h 8000"/>
              <a:gd name="connsiteX3" fmla="*/ 5072 w 10000"/>
              <a:gd name="connsiteY3" fmla="*/ 5604 h 8000"/>
              <a:gd name="connsiteX4" fmla="*/ 0 w 10000"/>
              <a:gd name="connsiteY4" fmla="*/ 8000 h 8000"/>
              <a:gd name="connsiteX5" fmla="*/ 0 w 10000"/>
              <a:gd name="connsiteY5" fmla="*/ 0 h 8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5012 w 10000"/>
              <a:gd name="connsiteY3" fmla="*/ 8008 h 10000"/>
              <a:gd name="connsiteX4" fmla="*/ 0 w 10000"/>
              <a:gd name="connsiteY4" fmla="*/ 10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5012" y="8008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61" y="135878"/>
            <a:ext cx="1253123" cy="102756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27" y="135878"/>
            <a:ext cx="1252376" cy="102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3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- 2 AP">
    <p:bg>
      <p:bgPr>
        <a:solidFill>
          <a:srgbClr val="008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5345113" y="729769"/>
            <a:ext cx="2439644" cy="154377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379507" y="3624355"/>
            <a:ext cx="4485570" cy="189865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pPr marL="0" lvl="0" indent="0" algn="l" defTabSz="914400" rtl="0" eaLnBrk="1" latinLnBrk="0" hangingPunct="1">
              <a:lnSpc>
                <a:spcPts val="4800"/>
              </a:lnSpc>
              <a:spcBef>
                <a:spcPts val="1000"/>
              </a:spcBef>
              <a:buFont typeface="Titillium Web" panose="020B0604020202020204" pitchFamily="34" charset="0"/>
              <a:buNone/>
            </a:pPr>
            <a:r>
              <a:rPr lang="de-DE" sz="4800" b="1" kern="1200" baseline="0" dirty="0">
                <a:solidFill>
                  <a:schemeClr val="bg1"/>
                </a:solidFill>
                <a:latin typeface="Titillium Web" panose="00000500000000000000" pitchFamily="2" charset="0"/>
                <a:ea typeface="+mn-ea"/>
                <a:cs typeface="+mn-cs"/>
              </a:rPr>
              <a:t>IHR KONTAKT</a:t>
            </a:r>
          </a:p>
        </p:txBody>
      </p:sp>
      <p:sp>
        <p:nvSpPr>
          <p:cNvPr id="7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272934" y="2329972"/>
            <a:ext cx="5494293" cy="2869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Titillium Web" panose="00000500000000000000" pitchFamily="2" charset="0"/>
              </a:defRPr>
            </a:lvl1pPr>
            <a:lvl2pPr marL="457200" indent="0" algn="r">
              <a:buNone/>
              <a:defRPr sz="1800" b="1">
                <a:latin typeface="Titillium Web" panose="00000500000000000000" pitchFamily="50" charset="0"/>
              </a:defRPr>
            </a:lvl2pPr>
            <a:lvl3pPr marL="914400" indent="0" algn="r">
              <a:buNone/>
              <a:defRPr sz="1800" b="1">
                <a:latin typeface="Titillium Web" panose="00000500000000000000" pitchFamily="50" charset="0"/>
              </a:defRPr>
            </a:lvl3pPr>
            <a:lvl4pPr marL="1371600" indent="0" algn="r">
              <a:buNone/>
              <a:defRPr sz="1800" b="1">
                <a:latin typeface="Titillium Web" panose="00000500000000000000" pitchFamily="50" charset="0"/>
              </a:defRPr>
            </a:lvl4pPr>
            <a:lvl5pPr marL="1828800" indent="0" algn="r">
              <a:buNone/>
              <a:defRPr sz="1800" b="1">
                <a:latin typeface="Titillium Web" panose="00000500000000000000" pitchFamily="50" charset="0"/>
              </a:defRPr>
            </a:lvl5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5272890" y="2624877"/>
            <a:ext cx="5494337" cy="24651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i="1" baseline="0">
                <a:solidFill>
                  <a:schemeClr val="bg1"/>
                </a:solidFill>
                <a:latin typeface="Titillium Web" panose="00000500000000000000" pitchFamily="2" charset="0"/>
              </a:defRPr>
            </a:lvl1pPr>
            <a:lvl2pPr marL="457200" indent="0" algn="r">
              <a:buNone/>
              <a:defRPr sz="2000" i="1">
                <a:latin typeface="Titillium Web" panose="00000500000000000000" pitchFamily="50" charset="0"/>
              </a:defRPr>
            </a:lvl2pPr>
            <a:lvl3pPr marL="914400" indent="0" algn="r">
              <a:buNone/>
              <a:defRPr sz="2000" i="1">
                <a:latin typeface="Titillium Web" panose="00000500000000000000" pitchFamily="50" charset="0"/>
              </a:defRPr>
            </a:lvl3pPr>
            <a:lvl4pPr marL="1371600" indent="0" algn="r">
              <a:buNone/>
              <a:defRPr sz="2000" i="1">
                <a:latin typeface="Titillium Web" panose="00000500000000000000" pitchFamily="50" charset="0"/>
              </a:defRPr>
            </a:lvl4pPr>
            <a:lvl5pPr marL="1828800" indent="0" algn="r">
              <a:buNone/>
              <a:defRPr sz="2000" i="1">
                <a:latin typeface="Titillium Web" panose="00000500000000000000" pitchFamily="50" charset="0"/>
              </a:defRPr>
            </a:lvl5pPr>
          </a:lstStyle>
          <a:p>
            <a:pPr lvl="0"/>
            <a:r>
              <a:rPr lang="de-DE" dirty="0"/>
              <a:t>Position im Unternehmen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6260675" y="2944136"/>
            <a:ext cx="5494337" cy="24651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i="0" baseline="0">
                <a:solidFill>
                  <a:schemeClr val="bg1"/>
                </a:solidFill>
                <a:latin typeface="Titillium Web" panose="00000500000000000000" pitchFamily="2" charset="0"/>
              </a:defRPr>
            </a:lvl1pPr>
            <a:lvl2pPr marL="457200" indent="0" algn="r">
              <a:buNone/>
              <a:defRPr sz="2000" i="1">
                <a:latin typeface="Titillium Web" panose="00000500000000000000" pitchFamily="50" charset="0"/>
              </a:defRPr>
            </a:lvl2pPr>
            <a:lvl3pPr marL="914400" indent="0" algn="r">
              <a:buNone/>
              <a:defRPr sz="2000" i="1">
                <a:latin typeface="Titillium Web" panose="00000500000000000000" pitchFamily="50" charset="0"/>
              </a:defRPr>
            </a:lvl3pPr>
            <a:lvl4pPr marL="1371600" indent="0" algn="r">
              <a:buNone/>
              <a:defRPr sz="2000" i="1">
                <a:latin typeface="Titillium Web" panose="00000500000000000000" pitchFamily="50" charset="0"/>
              </a:defRPr>
            </a:lvl4pPr>
            <a:lvl5pPr marL="1828800" indent="0" algn="r">
              <a:buNone/>
              <a:defRPr sz="2000" i="1">
                <a:latin typeface="Titillium Web" panose="00000500000000000000" pitchFamily="50" charset="0"/>
              </a:defRPr>
            </a:lvl5pPr>
          </a:lstStyle>
          <a:p>
            <a:pPr lvl="0"/>
            <a:r>
              <a:rPr lang="de-DE" dirty="0"/>
              <a:t>+49 XXXXXXX - XXX</a:t>
            </a:r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6260120" y="3233471"/>
            <a:ext cx="5494337" cy="2252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i="0" baseline="0">
                <a:solidFill>
                  <a:schemeClr val="bg1"/>
                </a:solidFill>
                <a:latin typeface="Titillium Web" panose="00000500000000000000" pitchFamily="2" charset="0"/>
              </a:defRPr>
            </a:lvl1pPr>
            <a:lvl2pPr marL="457200" indent="0" algn="r">
              <a:buNone/>
              <a:defRPr sz="2000" i="1">
                <a:latin typeface="Titillium Web" panose="00000500000000000000" pitchFamily="50" charset="0"/>
              </a:defRPr>
            </a:lvl2pPr>
            <a:lvl3pPr marL="914400" indent="0" algn="r">
              <a:buNone/>
              <a:defRPr sz="2000" i="1">
                <a:latin typeface="Titillium Web" panose="00000500000000000000" pitchFamily="50" charset="0"/>
              </a:defRPr>
            </a:lvl3pPr>
            <a:lvl4pPr marL="1371600" indent="0" algn="r">
              <a:buNone/>
              <a:defRPr sz="2000" i="1">
                <a:latin typeface="Titillium Web" panose="00000500000000000000" pitchFamily="50" charset="0"/>
              </a:defRPr>
            </a:lvl4pPr>
            <a:lvl5pPr marL="1828800" indent="0" algn="r">
              <a:buNone/>
              <a:defRPr sz="2000" i="1">
                <a:latin typeface="Titillium Web" panose="00000500000000000000" pitchFamily="50" charset="0"/>
              </a:defRPr>
            </a:lvl5pPr>
          </a:lstStyle>
          <a:p>
            <a:pPr lvl="0"/>
            <a:r>
              <a:rPr lang="de-DE" dirty="0"/>
              <a:t>vorname.nachname@saxsys.de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272978" y="2942201"/>
            <a:ext cx="98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kern="1200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Telefon</a:t>
            </a:r>
            <a:r>
              <a:rPr lang="en-US" sz="1600" b="1" i="0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:</a:t>
            </a:r>
            <a:endParaRPr lang="de-DE" sz="16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5272934" y="3206298"/>
            <a:ext cx="91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E-Mail:</a:t>
            </a:r>
            <a:endParaRPr lang="de-DE" sz="16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136643" y="6254394"/>
            <a:ext cx="3657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  <a:latin typeface="Titillium Web" panose="00000500000000000000" pitchFamily="2" charset="0"/>
              </a:rPr>
              <a:t>sogehtsoftware.de</a:t>
            </a:r>
            <a:endParaRPr lang="de-DE" sz="1400" b="1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739" y="419806"/>
            <a:ext cx="1715323" cy="459707"/>
          </a:xfrm>
          <a:prstGeom prst="rect">
            <a:avLst/>
          </a:prstGeom>
        </p:spPr>
      </p:pic>
      <p:sp>
        <p:nvSpPr>
          <p:cNvPr id="16" name="Flussdiagramm: Verbindungsstelle zu einer anderen Seite 5"/>
          <p:cNvSpPr/>
          <p:nvPr userDrawn="1"/>
        </p:nvSpPr>
        <p:spPr>
          <a:xfrm>
            <a:off x="2762723" y="-8239"/>
            <a:ext cx="1702185" cy="159814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8000"/>
              <a:gd name="connsiteX1" fmla="*/ 10000 w 10000"/>
              <a:gd name="connsiteY1" fmla="*/ 0 h 8000"/>
              <a:gd name="connsiteX2" fmla="*/ 10000 w 10000"/>
              <a:gd name="connsiteY2" fmla="*/ 8000 h 8000"/>
              <a:gd name="connsiteX3" fmla="*/ 5072 w 10000"/>
              <a:gd name="connsiteY3" fmla="*/ 5604 h 8000"/>
              <a:gd name="connsiteX4" fmla="*/ 0 w 10000"/>
              <a:gd name="connsiteY4" fmla="*/ 8000 h 8000"/>
              <a:gd name="connsiteX5" fmla="*/ 0 w 10000"/>
              <a:gd name="connsiteY5" fmla="*/ 0 h 8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5012 w 10000"/>
              <a:gd name="connsiteY3" fmla="*/ 8008 h 10000"/>
              <a:gd name="connsiteX4" fmla="*/ 0 w 10000"/>
              <a:gd name="connsiteY4" fmla="*/ 10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5012" y="8008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</a:t>
            </a:r>
          </a:p>
        </p:txBody>
      </p:sp>
      <p:sp>
        <p:nvSpPr>
          <p:cNvPr id="19" name="Textplatzhalt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5272379" y="5336061"/>
            <a:ext cx="5494293" cy="2869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Titillium Web" panose="00000500000000000000" pitchFamily="2" charset="0"/>
              </a:defRPr>
            </a:lvl1pPr>
            <a:lvl2pPr marL="457200" indent="0" algn="r">
              <a:buNone/>
              <a:defRPr sz="1800" b="1">
                <a:latin typeface="Titillium Web" panose="00000500000000000000" pitchFamily="50" charset="0"/>
              </a:defRPr>
            </a:lvl2pPr>
            <a:lvl3pPr marL="914400" indent="0" algn="r">
              <a:buNone/>
              <a:defRPr sz="1800" b="1">
                <a:latin typeface="Titillium Web" panose="00000500000000000000" pitchFamily="50" charset="0"/>
              </a:defRPr>
            </a:lvl3pPr>
            <a:lvl4pPr marL="1371600" indent="0" algn="r">
              <a:buNone/>
              <a:defRPr sz="1800" b="1">
                <a:latin typeface="Titillium Web" panose="00000500000000000000" pitchFamily="50" charset="0"/>
              </a:defRPr>
            </a:lvl4pPr>
            <a:lvl5pPr marL="1828800" indent="0" algn="r">
              <a:buNone/>
              <a:defRPr sz="1800" b="1">
                <a:latin typeface="Titillium Web" panose="00000500000000000000" pitchFamily="50" charset="0"/>
              </a:defRPr>
            </a:lvl5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0" name="Textplatzhalt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5272335" y="5639204"/>
            <a:ext cx="5494337" cy="24651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i="1" baseline="0">
                <a:solidFill>
                  <a:schemeClr val="bg1"/>
                </a:solidFill>
                <a:latin typeface="Titillium Web" panose="00000500000000000000" pitchFamily="2" charset="0"/>
              </a:defRPr>
            </a:lvl1pPr>
            <a:lvl2pPr marL="457200" indent="0" algn="r">
              <a:buNone/>
              <a:defRPr sz="2000" i="1">
                <a:latin typeface="Titillium Web" panose="00000500000000000000" pitchFamily="50" charset="0"/>
              </a:defRPr>
            </a:lvl2pPr>
            <a:lvl3pPr marL="914400" indent="0" algn="r">
              <a:buNone/>
              <a:defRPr sz="2000" i="1">
                <a:latin typeface="Titillium Web" panose="00000500000000000000" pitchFamily="50" charset="0"/>
              </a:defRPr>
            </a:lvl3pPr>
            <a:lvl4pPr marL="1371600" indent="0" algn="r">
              <a:buNone/>
              <a:defRPr sz="2000" i="1">
                <a:latin typeface="Titillium Web" panose="00000500000000000000" pitchFamily="50" charset="0"/>
              </a:defRPr>
            </a:lvl4pPr>
            <a:lvl5pPr marL="1828800" indent="0" algn="r">
              <a:buNone/>
              <a:defRPr sz="2000" i="1">
                <a:latin typeface="Titillium Web" panose="00000500000000000000" pitchFamily="50" charset="0"/>
              </a:defRPr>
            </a:lvl5pPr>
          </a:lstStyle>
          <a:p>
            <a:pPr lvl="0"/>
            <a:r>
              <a:rPr lang="de-DE" dirty="0"/>
              <a:t>Position im Unternehmen</a:t>
            </a:r>
          </a:p>
        </p:txBody>
      </p:sp>
      <p:sp>
        <p:nvSpPr>
          <p:cNvPr id="21" name="Textplatzhalt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260120" y="5950225"/>
            <a:ext cx="5494337" cy="24651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i="0" baseline="0">
                <a:solidFill>
                  <a:schemeClr val="bg1"/>
                </a:solidFill>
                <a:latin typeface="Titillium Web" panose="00000500000000000000" pitchFamily="2" charset="0"/>
              </a:defRPr>
            </a:lvl1pPr>
            <a:lvl2pPr marL="457200" indent="0" algn="r">
              <a:buNone/>
              <a:defRPr sz="2000" i="1">
                <a:latin typeface="Titillium Web" panose="00000500000000000000" pitchFamily="50" charset="0"/>
              </a:defRPr>
            </a:lvl2pPr>
            <a:lvl3pPr marL="914400" indent="0" algn="r">
              <a:buNone/>
              <a:defRPr sz="2000" i="1">
                <a:latin typeface="Titillium Web" panose="00000500000000000000" pitchFamily="50" charset="0"/>
              </a:defRPr>
            </a:lvl3pPr>
            <a:lvl4pPr marL="1371600" indent="0" algn="r">
              <a:buNone/>
              <a:defRPr sz="2000" i="1">
                <a:latin typeface="Titillium Web" panose="00000500000000000000" pitchFamily="50" charset="0"/>
              </a:defRPr>
            </a:lvl4pPr>
            <a:lvl5pPr marL="1828800" indent="0" algn="r">
              <a:buNone/>
              <a:defRPr sz="2000" i="1">
                <a:latin typeface="Titillium Web" panose="00000500000000000000" pitchFamily="50" charset="0"/>
              </a:defRPr>
            </a:lvl5pPr>
          </a:lstStyle>
          <a:p>
            <a:pPr lvl="0"/>
            <a:r>
              <a:rPr lang="de-DE" dirty="0"/>
              <a:t>+49 XXXXXXX - XXX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26" hasCustomPrompt="1"/>
          </p:nvPr>
        </p:nvSpPr>
        <p:spPr>
          <a:xfrm>
            <a:off x="6259565" y="6239560"/>
            <a:ext cx="5494337" cy="2252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i="0" baseline="0">
                <a:solidFill>
                  <a:schemeClr val="bg1"/>
                </a:solidFill>
                <a:latin typeface="Titillium Web" panose="00000500000000000000" pitchFamily="2" charset="0"/>
              </a:defRPr>
            </a:lvl1pPr>
            <a:lvl2pPr marL="457200" indent="0" algn="r">
              <a:buNone/>
              <a:defRPr sz="2000" i="1">
                <a:latin typeface="Titillium Web" panose="00000500000000000000" pitchFamily="50" charset="0"/>
              </a:defRPr>
            </a:lvl2pPr>
            <a:lvl3pPr marL="914400" indent="0" algn="r">
              <a:buNone/>
              <a:defRPr sz="2000" i="1">
                <a:latin typeface="Titillium Web" panose="00000500000000000000" pitchFamily="50" charset="0"/>
              </a:defRPr>
            </a:lvl3pPr>
            <a:lvl4pPr marL="1371600" indent="0" algn="r">
              <a:buNone/>
              <a:defRPr sz="2000" i="1">
                <a:latin typeface="Titillium Web" panose="00000500000000000000" pitchFamily="50" charset="0"/>
              </a:defRPr>
            </a:lvl4pPr>
            <a:lvl5pPr marL="1828800" indent="0" algn="r">
              <a:buNone/>
              <a:defRPr sz="2000" i="1">
                <a:latin typeface="Titillium Web" panose="00000500000000000000" pitchFamily="50" charset="0"/>
              </a:defRPr>
            </a:lvl5pPr>
          </a:lstStyle>
          <a:p>
            <a:pPr lvl="0"/>
            <a:r>
              <a:rPr lang="de-DE" dirty="0"/>
              <a:t>vorname.nachname@saxsys.de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5272423" y="5948290"/>
            <a:ext cx="98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kern="1200" dirty="0" err="1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Telefon</a:t>
            </a:r>
            <a:r>
              <a:rPr lang="en-US" sz="1600" b="1" i="0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:</a:t>
            </a:r>
            <a:endParaRPr lang="de-DE" sz="16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24" name="Textfeld 23"/>
          <p:cNvSpPr txBox="1"/>
          <p:nvPr userDrawn="1"/>
        </p:nvSpPr>
        <p:spPr>
          <a:xfrm>
            <a:off x="5272379" y="6212387"/>
            <a:ext cx="91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kern="12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E-Mail:</a:t>
            </a:r>
            <a:endParaRPr lang="de-DE" sz="16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27" name="Bildplatzhalter 3"/>
          <p:cNvSpPr>
            <a:spLocks noGrp="1"/>
          </p:cNvSpPr>
          <p:nvPr>
            <p:ph type="pic" sz="quarter" idx="27"/>
          </p:nvPr>
        </p:nvSpPr>
        <p:spPr>
          <a:xfrm>
            <a:off x="5345113" y="3725871"/>
            <a:ext cx="2439644" cy="154377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Flussdiagramm: Verbindungsstelle zu einer anderen Seite 5"/>
          <p:cNvSpPr/>
          <p:nvPr userDrawn="1"/>
        </p:nvSpPr>
        <p:spPr>
          <a:xfrm>
            <a:off x="522031" y="-8238"/>
            <a:ext cx="1702185" cy="159814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8000"/>
              <a:gd name="connsiteX1" fmla="*/ 10000 w 10000"/>
              <a:gd name="connsiteY1" fmla="*/ 0 h 8000"/>
              <a:gd name="connsiteX2" fmla="*/ 10000 w 10000"/>
              <a:gd name="connsiteY2" fmla="*/ 8000 h 8000"/>
              <a:gd name="connsiteX3" fmla="*/ 5072 w 10000"/>
              <a:gd name="connsiteY3" fmla="*/ 5604 h 8000"/>
              <a:gd name="connsiteX4" fmla="*/ 0 w 10000"/>
              <a:gd name="connsiteY4" fmla="*/ 8000 h 8000"/>
              <a:gd name="connsiteX5" fmla="*/ 0 w 10000"/>
              <a:gd name="connsiteY5" fmla="*/ 0 h 8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5012 w 10000"/>
              <a:gd name="connsiteY3" fmla="*/ 8008 h 10000"/>
              <a:gd name="connsiteX4" fmla="*/ 0 w 10000"/>
              <a:gd name="connsiteY4" fmla="*/ 10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5012" y="8008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27" y="135879"/>
            <a:ext cx="1252376" cy="102756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61" y="135879"/>
            <a:ext cx="1253123" cy="10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1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IN GROSSBUCHSTABEN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515938" y="1520825"/>
            <a:ext cx="11160125" cy="4464050"/>
          </a:xfrm>
          <a:prstGeom prst="rect">
            <a:avLst/>
          </a:prstGeom>
        </p:spPr>
        <p:txBody>
          <a:bodyPr/>
          <a:lstStyle>
            <a:lvl1pPr marL="457200" indent="-457200">
              <a:buAutoNum type="arabicPeriod"/>
              <a:defRPr b="1" baseline="0">
                <a:solidFill>
                  <a:schemeClr val="accent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Thema </a:t>
            </a:r>
          </a:p>
          <a:p>
            <a:pPr lvl="0"/>
            <a:r>
              <a:rPr lang="de-DE" dirty="0"/>
              <a:t>Thema</a:t>
            </a:r>
          </a:p>
          <a:p>
            <a:pPr lvl="0"/>
            <a:r>
              <a:rPr lang="de-DE" dirty="0"/>
              <a:t>Thema</a:t>
            </a:r>
          </a:p>
          <a:p>
            <a:pPr lvl="0"/>
            <a:r>
              <a:rPr lang="de-DE" dirty="0"/>
              <a:t>…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25320" y="824062"/>
            <a:ext cx="29357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accent1"/>
                </a:solidFill>
              </a:rPr>
              <a:t>Agenda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3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515938" y="1520825"/>
            <a:ext cx="11160125" cy="4464050"/>
          </a:xfrm>
          <a:prstGeom prst="rect">
            <a:avLst/>
          </a:prstGeom>
        </p:spPr>
        <p:txBody>
          <a:bodyPr anchor="ctr"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27450" y="816200"/>
            <a:ext cx="8914258" cy="360362"/>
          </a:xfrm>
        </p:spPr>
        <p:txBody>
          <a:bodyPr>
            <a:noAutofit/>
          </a:bodyPr>
          <a:lstStyle>
            <a:lvl1pPr marL="0" indent="0">
              <a:buNone/>
              <a:defRPr sz="2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z="2200" b="1" dirty="0"/>
              <a:t>Formatvorlage des Untertitelmasters durch Klicken bearbeiten</a:t>
            </a:r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IN GROSSBUCHSTABEN</a:t>
            </a:r>
          </a:p>
        </p:txBody>
      </p:sp>
    </p:spTree>
    <p:extLst>
      <p:ext uri="{BB962C8B-B14F-4D97-AF65-F5344CB8AC3E}">
        <p14:creationId xmlns:p14="http://schemas.microsoft.com/office/powerpoint/2010/main" val="424406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1/3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4ADB08-2CF0-4935-A947-065ED9B34F1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515938" y="1520825"/>
            <a:ext cx="7378700" cy="4464050"/>
          </a:xfrm>
          <a:prstGeom prst="rect">
            <a:avLst/>
          </a:prstGeo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81963" y="1520825"/>
            <a:ext cx="3594100" cy="44640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27450" y="816200"/>
            <a:ext cx="8914258" cy="360362"/>
          </a:xfrm>
        </p:spPr>
        <p:txBody>
          <a:bodyPr>
            <a:noAutofit/>
          </a:bodyPr>
          <a:lstStyle>
            <a:lvl1pPr marL="0" indent="0">
              <a:buNone/>
              <a:defRPr sz="2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z="2200" b="1" dirty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IN GROSSBUCHSTABEN</a:t>
            </a:r>
          </a:p>
        </p:txBody>
      </p:sp>
    </p:spTree>
    <p:extLst>
      <p:ext uri="{BB962C8B-B14F-4D97-AF65-F5344CB8AC3E}">
        <p14:creationId xmlns:p14="http://schemas.microsoft.com/office/powerpoint/2010/main" val="39607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2/3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4286251" y="1520825"/>
            <a:ext cx="7389812" cy="44640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15938" y="1520825"/>
            <a:ext cx="3584575" cy="4464050"/>
          </a:xfrm>
          <a:prstGeom prst="rect">
            <a:avLst/>
          </a:prstGeo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IN GROSSBUCHSTABEN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27450" y="816200"/>
            <a:ext cx="8914258" cy="360362"/>
          </a:xfrm>
        </p:spPr>
        <p:txBody>
          <a:bodyPr>
            <a:noAutofit/>
          </a:bodyPr>
          <a:lstStyle>
            <a:lvl1pPr marL="0" indent="0">
              <a:buNone/>
              <a:defRPr sz="2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z="2200" b="1" dirty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949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1/3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4297363" y="1520825"/>
            <a:ext cx="7378700" cy="4464050"/>
          </a:xfrm>
          <a:prstGeom prst="rect">
            <a:avLst/>
          </a:prstGeo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15938" y="1520825"/>
            <a:ext cx="3594100" cy="44640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IN GROSSBUCHSTABEN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27450" y="816200"/>
            <a:ext cx="8914258" cy="360362"/>
          </a:xfrm>
        </p:spPr>
        <p:txBody>
          <a:bodyPr>
            <a:noAutofit/>
          </a:bodyPr>
          <a:lstStyle>
            <a:lvl1pPr marL="0" indent="0">
              <a:buNone/>
              <a:defRPr sz="22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z="2200" b="1" dirty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956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17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cap="all" baseline="0">
          <a:solidFill>
            <a:schemeClr val="tx1"/>
          </a:solidFill>
          <a:latin typeface="Titillium Web" panose="00000500000000000000" pitchFamily="2" charset="0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lnSpc>
          <a:spcPct val="90000"/>
        </a:lnSpc>
        <a:spcBef>
          <a:spcPts val="1000"/>
        </a:spcBef>
        <a:buFont typeface="Titillium Web" panose="00000500000000000000" pitchFamily="2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Titillium Web" panose="00000500000000000000" pitchFamily="2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157163" algn="l" defTabSz="914400" rtl="0" eaLnBrk="1" latinLnBrk="0" hangingPunct="1">
        <a:lnSpc>
          <a:spcPct val="90000"/>
        </a:lnSpc>
        <a:spcBef>
          <a:spcPts val="500"/>
        </a:spcBef>
        <a:buFont typeface="Titillium Web" panose="00000500000000000000" pitchFamily="2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Titillium Web" panose="00000500000000000000" pitchFamily="2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Titillium Web" panose="00000500000000000000" pitchFamily="2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F26B43"/>
          </p15:clr>
        </p15:guide>
        <p15:guide id="2" pos="325">
          <p15:clr>
            <a:srgbClr val="F26B43"/>
          </p15:clr>
        </p15:guide>
        <p15:guide id="3" pos="7355">
          <p15:clr>
            <a:srgbClr val="F26B43"/>
          </p15:clr>
        </p15:guide>
        <p15:guide id="4" orient="horz" pos="459">
          <p15:clr>
            <a:srgbClr val="F26B43"/>
          </p15:clr>
        </p15:guide>
        <p15:guide id="5" orient="horz" pos="686">
          <p15:clr>
            <a:srgbClr val="F26B43"/>
          </p15:clr>
        </p15:guide>
        <p15:guide id="6" orient="horz" pos="4065">
          <p15:clr>
            <a:srgbClr val="F26B43"/>
          </p15:clr>
        </p15:guide>
        <p15:guide id="7" orient="horz" pos="3770">
          <p15:clr>
            <a:srgbClr val="F26B43"/>
          </p15:clr>
        </p15:guide>
        <p15:guide id="8" orient="horz" pos="9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739" y="419806"/>
            <a:ext cx="1715323" cy="459707"/>
          </a:xfrm>
          <a:prstGeom prst="rect">
            <a:avLst/>
          </a:prstGeom>
        </p:spPr>
      </p:pic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427450" y="6206878"/>
            <a:ext cx="4004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112624" y="6206878"/>
            <a:ext cx="612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ED194D4-7503-41F4-B385-2760DCAFFD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5581814" y="6235551"/>
            <a:ext cx="67842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Seite</a:t>
            </a:r>
          </a:p>
        </p:txBody>
      </p:sp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427450" y="449302"/>
            <a:ext cx="8914258" cy="382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HEADLINE IN GROSSBUCHSTABEN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515938" y="1520825"/>
            <a:ext cx="11160124" cy="446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136643" y="6254394"/>
            <a:ext cx="3657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  <a:latin typeface="Titillium Web" panose="00000500000000000000" pitchFamily="2" charset="0"/>
              </a:rPr>
              <a:t>sogehtsoftware.de</a:t>
            </a:r>
            <a:endParaRPr lang="de-DE" sz="1400" b="1" dirty="0">
              <a:solidFill>
                <a:schemeClr val="tx1"/>
              </a:solidFill>
              <a:latin typeface="Titillium Web" panose="00000500000000000000" pitchFamily="2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45" y="436184"/>
            <a:ext cx="1725818" cy="4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6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3" r:id="rId2"/>
    <p:sldLayoutId id="2147483704" r:id="rId3"/>
    <p:sldLayoutId id="2147483707" r:id="rId4"/>
    <p:sldLayoutId id="2147483705" r:id="rId5"/>
    <p:sldLayoutId id="2147483706" r:id="rId6"/>
    <p:sldLayoutId id="2147483708" r:id="rId7"/>
    <p:sldLayoutId id="2147483710" r:id="rId8"/>
    <p:sldLayoutId id="2147483720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cap="all" baseline="0">
          <a:solidFill>
            <a:schemeClr val="tx1"/>
          </a:solidFill>
          <a:latin typeface="Titillium Web" panose="00000500000000000000" pitchFamily="2" charset="0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lnSpc>
          <a:spcPct val="90000"/>
        </a:lnSpc>
        <a:spcBef>
          <a:spcPts val="1000"/>
        </a:spcBef>
        <a:buFont typeface="Titillium Web" panose="00000500000000000000" pitchFamily="2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Titillium Web" panose="00000500000000000000" pitchFamily="2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157163" algn="l" defTabSz="914400" rtl="0" eaLnBrk="1" latinLnBrk="0" hangingPunct="1">
        <a:lnSpc>
          <a:spcPct val="90000"/>
        </a:lnSpc>
        <a:spcBef>
          <a:spcPts val="500"/>
        </a:spcBef>
        <a:buFont typeface="Titillium Web" panose="00000500000000000000" pitchFamily="2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Titillium Web" panose="00000500000000000000" pitchFamily="2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Titillium Web" panose="00000500000000000000" pitchFamily="2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F26B43"/>
          </p15:clr>
        </p15:guide>
        <p15:guide id="2" pos="325">
          <p15:clr>
            <a:srgbClr val="F26B43"/>
          </p15:clr>
        </p15:guide>
        <p15:guide id="3" pos="7355">
          <p15:clr>
            <a:srgbClr val="F26B43"/>
          </p15:clr>
        </p15:guide>
        <p15:guide id="4" orient="horz" pos="459">
          <p15:clr>
            <a:srgbClr val="F26B43"/>
          </p15:clr>
        </p15:guide>
        <p15:guide id="5" orient="horz" pos="686">
          <p15:clr>
            <a:srgbClr val="F26B43"/>
          </p15:clr>
        </p15:guide>
        <p15:guide id="6" orient="horz" pos="4065">
          <p15:clr>
            <a:srgbClr val="F26B43"/>
          </p15:clr>
        </p15:guide>
        <p15:guide id="0" orient="horz" pos="3770" userDrawn="1">
          <p15:clr>
            <a:srgbClr val="F26B43"/>
          </p15:clr>
        </p15:guide>
        <p15:guide id="7" orient="horz" pos="95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739" y="419806"/>
            <a:ext cx="1715323" cy="459707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8136643" y="6254394"/>
            <a:ext cx="3657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  <a:latin typeface="Titillium Web" panose="00000500000000000000" pitchFamily="2" charset="0"/>
              </a:rPr>
              <a:t>sogehtsoftware.de</a:t>
            </a:r>
            <a:endParaRPr lang="de-DE" sz="1400" b="1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385914" y="3717925"/>
            <a:ext cx="10515600" cy="1827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IN</a:t>
            </a:r>
            <a:br>
              <a:rPr lang="de-DE" dirty="0"/>
            </a:br>
            <a:r>
              <a:rPr lang="de-DE" dirty="0" err="1"/>
              <a:t>Grossbuchstaben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>
          <a:xfrm>
            <a:off x="427450" y="62068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5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all" baseline="0">
          <a:solidFill>
            <a:schemeClr val="bg1"/>
          </a:solidFill>
          <a:latin typeface="Titillium Web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686" userDrawn="1">
          <p15:clr>
            <a:srgbClr val="F26B43"/>
          </p15:clr>
        </p15:guide>
        <p15:guide id="6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6DC8B7-583B-4A72-A43D-86F13EF1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 in .NET Core</a:t>
            </a:r>
          </a:p>
        </p:txBody>
      </p:sp>
    </p:spTree>
    <p:extLst>
      <p:ext uri="{BB962C8B-B14F-4D97-AF65-F5344CB8AC3E}">
        <p14:creationId xmlns:p14="http://schemas.microsoft.com/office/powerpoint/2010/main" val="210570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 anchor="t" anchorCtr="0"/>
          <a:lstStyle/>
          <a:p>
            <a:pPr>
              <a:lnSpc>
                <a:spcPct val="200000"/>
              </a:lnSpc>
            </a:pPr>
            <a:r>
              <a:rPr lang="de-DE" dirty="0"/>
              <a:t>Erfolgsgeheimnis des Webs</a:t>
            </a:r>
          </a:p>
          <a:p>
            <a:pPr>
              <a:lnSpc>
                <a:spcPct val="200000"/>
              </a:lnSpc>
            </a:pPr>
            <a:r>
              <a:rPr lang="de-DE" dirty="0"/>
              <a:t>Verlinkung zwischen Ressourcen</a:t>
            </a:r>
          </a:p>
          <a:p>
            <a:pPr>
              <a:lnSpc>
                <a:spcPct val="200000"/>
              </a:lnSpc>
            </a:pPr>
            <a:r>
              <a:rPr lang="de-DE" dirty="0"/>
              <a:t>Hypermedia Formate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HTML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HAL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hYPERMEDIA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577" y="1398565"/>
            <a:ext cx="6548310" cy="44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6DC8B7-583B-4A72-A43D-86F13EF1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 in TDD</a:t>
            </a:r>
          </a:p>
        </p:txBody>
      </p:sp>
    </p:spTree>
    <p:extLst>
      <p:ext uri="{BB962C8B-B14F-4D97-AF65-F5344CB8AC3E}">
        <p14:creationId xmlns:p14="http://schemas.microsoft.com/office/powerpoint/2010/main" val="290149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DD3D93E-29DA-43DB-8F1C-C1CDA17510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D82865-C03C-4048-9767-61A0E4392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63C388-B54B-4C0A-9FE2-1337A32E3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3321D3-8240-49A4-BEBF-CA88FC9A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TDD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2A8D871-8391-4215-9E5D-FBD231955E9C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57608481"/>
              </p:ext>
            </p:extLst>
          </p:nvPr>
        </p:nvGraphicFramePr>
        <p:xfrm>
          <a:off x="515938" y="1520825"/>
          <a:ext cx="11160125" cy="446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722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B1E0942-D389-43F9-AAE4-A254C43C55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A4391A-9FF8-4F13-9D53-BD1C9A915E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B1AE95-7229-4A59-A593-3AA06B7FA72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/>
              <a:t>Schreibe nur Code, der verlangt wird.</a:t>
            </a:r>
          </a:p>
          <a:p>
            <a:pPr>
              <a:defRPr/>
            </a:pPr>
            <a:r>
              <a:rPr lang="en-US" sz="3200" dirty="0" err="1"/>
              <a:t>Entwickle</a:t>
            </a:r>
            <a:r>
              <a:rPr lang="en-US" sz="3200" dirty="0"/>
              <a:t> </a:t>
            </a:r>
            <a:r>
              <a:rPr lang="en-US" sz="3200" dirty="0" err="1"/>
              <a:t>schrittweise</a:t>
            </a:r>
            <a:r>
              <a:rPr lang="en-US" sz="3200" dirty="0"/>
              <a:t> </a:t>
            </a:r>
            <a:r>
              <a:rPr lang="en-US" sz="3200" dirty="0" err="1"/>
              <a:t>Deinen</a:t>
            </a:r>
            <a:r>
              <a:rPr lang="en-US" sz="3200" dirty="0"/>
              <a:t> Code.</a:t>
            </a:r>
          </a:p>
          <a:p>
            <a:pPr>
              <a:defRPr/>
            </a:pPr>
            <a:r>
              <a:rPr lang="en-US" sz="3200" dirty="0" err="1"/>
              <a:t>Wähle</a:t>
            </a:r>
            <a:r>
              <a:rPr lang="en-US" sz="3200" dirty="0"/>
              <a:t> </a:t>
            </a:r>
            <a:r>
              <a:rPr lang="en-US" sz="3200" dirty="0" err="1"/>
              <a:t>möglichst</a:t>
            </a:r>
            <a:r>
              <a:rPr lang="en-US" sz="3200" dirty="0"/>
              <a:t> </a:t>
            </a:r>
            <a:r>
              <a:rPr lang="en-US" sz="3200" dirty="0" err="1"/>
              <a:t>kleine</a:t>
            </a:r>
            <a:r>
              <a:rPr lang="en-US" sz="3200" dirty="0"/>
              <a:t> </a:t>
            </a:r>
            <a:r>
              <a:rPr lang="en-US" sz="3200" dirty="0" err="1"/>
              <a:t>Schritte</a:t>
            </a:r>
            <a:r>
              <a:rPr lang="en-US" sz="3200" dirty="0"/>
              <a:t>.</a:t>
            </a:r>
          </a:p>
          <a:p>
            <a:pPr>
              <a:defRPr/>
            </a:pPr>
            <a:r>
              <a:rPr lang="en-US" sz="3200" dirty="0" err="1"/>
              <a:t>Jeder</a:t>
            </a:r>
            <a:r>
              <a:rPr lang="en-US" sz="3200" dirty="0"/>
              <a:t> </a:t>
            </a:r>
            <a:r>
              <a:rPr lang="en-US" sz="3200" dirty="0" err="1"/>
              <a:t>Schritt</a:t>
            </a:r>
            <a:r>
              <a:rPr lang="en-US" sz="3200" dirty="0"/>
              <a:t> muss den Code </a:t>
            </a:r>
            <a:r>
              <a:rPr lang="en-US" sz="3200" dirty="0" err="1"/>
              <a:t>verbessern</a:t>
            </a:r>
            <a:r>
              <a:rPr lang="en-US" sz="3200"/>
              <a:t>.</a:t>
            </a:r>
            <a:endParaRPr lang="de-DE" sz="320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49A585-FE3B-45CF-A834-6A0D11F21C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A244B96-13CA-498F-BE97-B0B490F3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59985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B4EF5F4-53E6-4AB8-B131-27415207C9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AFC047-57A0-4E8A-B0D0-225A16495F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C3C2C9-F942-4150-B783-58B9DF0922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78AD478-2CDE-412D-B30D-15A5D555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TDD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A263D50D-4AC4-4BC3-AC11-87B7B84C7CF8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67" y="1937387"/>
            <a:ext cx="6139113" cy="392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80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ußzeilenplatzhalt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Einstieg .NET Core</a:t>
            </a:r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.nET</a:t>
            </a:r>
            <a:r>
              <a:rPr lang="de-DE" dirty="0"/>
              <a:t> Framework, .net Core und Mono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74992EB-55EC-435E-B3A5-99669DE04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1" name="Inhaltsplatzhalter 7">
            <a:extLst>
              <a:ext uri="{FF2B5EF4-FFF2-40B4-BE49-F238E27FC236}">
                <a16:creationId xmlns:a16="http://schemas.microsoft.com/office/drawing/2014/main" id="{67957385-12DC-4C8A-8803-D771FE84C59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tretch/>
        </p:blipFill>
        <p:spPr>
          <a:xfrm>
            <a:off x="1389255" y="1543460"/>
            <a:ext cx="8564512" cy="413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3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ußzeilenplatzhalt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879F7-687C-4A27-98D2-E0171349DD4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Einheitliche Umgebung zum Erstellen von Webbenutzeroberflächen und Web-APIs</a:t>
            </a:r>
          </a:p>
          <a:p>
            <a:r>
              <a:rPr lang="de-DE" dirty="0"/>
              <a:t>Integration von modernen clientseitigen Frameworks und Entwicklungsworkflows</a:t>
            </a:r>
          </a:p>
          <a:p>
            <a:r>
              <a:rPr lang="de-DE" dirty="0"/>
              <a:t>Ein </a:t>
            </a:r>
            <a:r>
              <a:rPr lang="de-DE" dirty="0" err="1"/>
              <a:t>cloudfähiges</a:t>
            </a:r>
            <a:r>
              <a:rPr lang="de-DE" dirty="0"/>
              <a:t> Konfigurationssystem</a:t>
            </a:r>
          </a:p>
          <a:p>
            <a:r>
              <a:rPr lang="de-DE" dirty="0"/>
              <a:t>Integrierte Abhängigkeitsinjektion</a:t>
            </a:r>
          </a:p>
          <a:p>
            <a:r>
              <a:rPr lang="de-DE" dirty="0"/>
              <a:t>Eine schlanke, leistungsstarke und modulare HTTP-Anforderungspipeline</a:t>
            </a:r>
          </a:p>
          <a:p>
            <a:r>
              <a:rPr lang="de-DE" dirty="0"/>
              <a:t>Möglichkeit des </a:t>
            </a:r>
            <a:r>
              <a:rPr lang="de-DE" dirty="0" err="1"/>
              <a:t>Hostens</a:t>
            </a:r>
            <a:r>
              <a:rPr lang="de-DE" dirty="0"/>
              <a:t> in IIS, Nginx, Apache, Docker oder eigenständigen </a:t>
            </a:r>
            <a:r>
              <a:rPr lang="de-DE" dirty="0" err="1"/>
              <a:t>Hostens</a:t>
            </a:r>
            <a:r>
              <a:rPr lang="de-DE" dirty="0"/>
              <a:t> in Ihrem eigenen Prozess</a:t>
            </a:r>
          </a:p>
          <a:p>
            <a:r>
              <a:rPr lang="de-DE" dirty="0"/>
              <a:t>Parallele App-Versionsverwaltung bei Festlegung von .NET Core als Zielversion</a:t>
            </a:r>
          </a:p>
          <a:p>
            <a:r>
              <a:rPr lang="de-DE" dirty="0"/>
              <a:t>Tools zum Vereinfachen einer modernen Webentwicklung</a:t>
            </a:r>
          </a:p>
          <a:p>
            <a:r>
              <a:rPr lang="de-DE" dirty="0"/>
              <a:t>Erstellung und Ausführung unter Windows, </a:t>
            </a:r>
            <a:r>
              <a:rPr lang="de-DE" dirty="0" err="1"/>
              <a:t>macOS</a:t>
            </a:r>
            <a:r>
              <a:rPr lang="de-DE" dirty="0"/>
              <a:t> und Linux</a:t>
            </a:r>
          </a:p>
          <a:p>
            <a:r>
              <a:rPr lang="de-DE" dirty="0"/>
              <a:t>Open Source und mit Fokus auf der Community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1F57EB-4869-45AF-9155-B855F2F19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36F57C-3C9C-4ADD-A255-D1CC1DD4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ASP .NET Core</a:t>
            </a:r>
          </a:p>
        </p:txBody>
      </p:sp>
    </p:spTree>
    <p:extLst>
      <p:ext uri="{BB962C8B-B14F-4D97-AF65-F5344CB8AC3E}">
        <p14:creationId xmlns:p14="http://schemas.microsoft.com/office/powerpoint/2010/main" val="397149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1184FC2-9C73-41CA-91FB-0588F0CF4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9405E35-981A-48AF-955A-A2B260F31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B90FF870-F86A-4BB3-AFB5-B1A02ED9BFA9}"/>
              </a:ext>
            </a:extLst>
          </p:cNvPr>
          <p:cNvSpPr/>
          <p:nvPr/>
        </p:nvSpPr>
        <p:spPr>
          <a:xfrm>
            <a:off x="6418653" y="3166371"/>
            <a:ext cx="1172957" cy="1172957"/>
          </a:xfrm>
          <a:custGeom>
            <a:avLst/>
            <a:gdLst>
              <a:gd name="connsiteX0" fmla="*/ 0 w 1172957"/>
              <a:gd name="connsiteY0" fmla="*/ 586479 h 1172957"/>
              <a:gd name="connsiteX1" fmla="*/ 586479 w 1172957"/>
              <a:gd name="connsiteY1" fmla="*/ 0 h 1172957"/>
              <a:gd name="connsiteX2" fmla="*/ 1172958 w 1172957"/>
              <a:gd name="connsiteY2" fmla="*/ 586479 h 1172957"/>
              <a:gd name="connsiteX3" fmla="*/ 586479 w 1172957"/>
              <a:gd name="connsiteY3" fmla="*/ 1172958 h 1172957"/>
              <a:gd name="connsiteX4" fmla="*/ 0 w 1172957"/>
              <a:gd name="connsiteY4" fmla="*/ 586479 h 117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957" h="1172957">
                <a:moveTo>
                  <a:pt x="0" y="586479"/>
                </a:moveTo>
                <a:cubicBezTo>
                  <a:pt x="0" y="262576"/>
                  <a:pt x="262576" y="0"/>
                  <a:pt x="586479" y="0"/>
                </a:cubicBezTo>
                <a:cubicBezTo>
                  <a:pt x="910382" y="0"/>
                  <a:pt x="1172958" y="262576"/>
                  <a:pt x="1172958" y="586479"/>
                </a:cubicBezTo>
                <a:cubicBezTo>
                  <a:pt x="1172958" y="910382"/>
                  <a:pt x="910382" y="1172958"/>
                  <a:pt x="586479" y="1172958"/>
                </a:cubicBezTo>
                <a:cubicBezTo>
                  <a:pt x="262576" y="1172958"/>
                  <a:pt x="0" y="910382"/>
                  <a:pt x="0" y="58647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826" tIns="190826" rIns="190826" bIns="19082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/>
              <a:t>Controller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608D2A2-F5EC-4C5F-8098-91D1849B5B7C}"/>
              </a:ext>
            </a:extLst>
          </p:cNvPr>
          <p:cNvSpPr/>
          <p:nvPr/>
        </p:nvSpPr>
        <p:spPr>
          <a:xfrm rot="13500000">
            <a:off x="5805990" y="2690241"/>
            <a:ext cx="248642" cy="398805"/>
          </a:xfrm>
          <a:custGeom>
            <a:avLst/>
            <a:gdLst>
              <a:gd name="connsiteX0" fmla="*/ 0 w 248642"/>
              <a:gd name="connsiteY0" fmla="*/ 79761 h 398805"/>
              <a:gd name="connsiteX1" fmla="*/ 124321 w 248642"/>
              <a:gd name="connsiteY1" fmla="*/ 79761 h 398805"/>
              <a:gd name="connsiteX2" fmla="*/ 124321 w 248642"/>
              <a:gd name="connsiteY2" fmla="*/ 0 h 398805"/>
              <a:gd name="connsiteX3" fmla="*/ 248642 w 248642"/>
              <a:gd name="connsiteY3" fmla="*/ 199403 h 398805"/>
              <a:gd name="connsiteX4" fmla="*/ 124321 w 248642"/>
              <a:gd name="connsiteY4" fmla="*/ 398805 h 398805"/>
              <a:gd name="connsiteX5" fmla="*/ 124321 w 248642"/>
              <a:gd name="connsiteY5" fmla="*/ 319044 h 398805"/>
              <a:gd name="connsiteX6" fmla="*/ 0 w 248642"/>
              <a:gd name="connsiteY6" fmla="*/ 319044 h 398805"/>
              <a:gd name="connsiteX7" fmla="*/ 0 w 248642"/>
              <a:gd name="connsiteY7" fmla="*/ 79761 h 39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642" h="398805">
                <a:moveTo>
                  <a:pt x="0" y="79761"/>
                </a:moveTo>
                <a:lnTo>
                  <a:pt x="124321" y="79761"/>
                </a:lnTo>
                <a:lnTo>
                  <a:pt x="124321" y="0"/>
                </a:lnTo>
                <a:lnTo>
                  <a:pt x="248642" y="199403"/>
                </a:lnTo>
                <a:lnTo>
                  <a:pt x="124321" y="398805"/>
                </a:lnTo>
                <a:lnTo>
                  <a:pt x="124321" y="319044"/>
                </a:lnTo>
                <a:lnTo>
                  <a:pt x="0" y="319044"/>
                </a:lnTo>
                <a:lnTo>
                  <a:pt x="0" y="7976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9761" rIns="74594" bIns="7976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200" kern="1200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D74A6596-EEC1-46C8-A08F-8C0BD7430087}"/>
              </a:ext>
            </a:extLst>
          </p:cNvPr>
          <p:cNvSpPr/>
          <p:nvPr/>
        </p:nvSpPr>
        <p:spPr>
          <a:xfrm>
            <a:off x="4168132" y="1826516"/>
            <a:ext cx="1172957" cy="1172957"/>
          </a:xfrm>
          <a:custGeom>
            <a:avLst/>
            <a:gdLst>
              <a:gd name="connsiteX0" fmla="*/ 0 w 1172957"/>
              <a:gd name="connsiteY0" fmla="*/ 586479 h 1172957"/>
              <a:gd name="connsiteX1" fmla="*/ 586479 w 1172957"/>
              <a:gd name="connsiteY1" fmla="*/ 0 h 1172957"/>
              <a:gd name="connsiteX2" fmla="*/ 1172958 w 1172957"/>
              <a:gd name="connsiteY2" fmla="*/ 586479 h 1172957"/>
              <a:gd name="connsiteX3" fmla="*/ 586479 w 1172957"/>
              <a:gd name="connsiteY3" fmla="*/ 1172958 h 1172957"/>
              <a:gd name="connsiteX4" fmla="*/ 0 w 1172957"/>
              <a:gd name="connsiteY4" fmla="*/ 586479 h 117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957" h="1172957">
                <a:moveTo>
                  <a:pt x="0" y="586479"/>
                </a:moveTo>
                <a:cubicBezTo>
                  <a:pt x="0" y="262576"/>
                  <a:pt x="262576" y="0"/>
                  <a:pt x="586479" y="0"/>
                </a:cubicBezTo>
                <a:cubicBezTo>
                  <a:pt x="910382" y="0"/>
                  <a:pt x="1172958" y="262576"/>
                  <a:pt x="1172958" y="586479"/>
                </a:cubicBezTo>
                <a:cubicBezTo>
                  <a:pt x="1172958" y="910382"/>
                  <a:pt x="910382" y="1172958"/>
                  <a:pt x="586479" y="1172958"/>
                </a:cubicBezTo>
                <a:cubicBezTo>
                  <a:pt x="262576" y="1172958"/>
                  <a:pt x="0" y="910382"/>
                  <a:pt x="0" y="58647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826" tIns="190826" rIns="190826" bIns="19082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/>
              <a:t>Model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A07F76B-2F06-46A0-9059-85EA56F6C999}"/>
              </a:ext>
            </a:extLst>
          </p:cNvPr>
          <p:cNvSpPr/>
          <p:nvPr/>
        </p:nvSpPr>
        <p:spPr>
          <a:xfrm rot="8100000">
            <a:off x="5805990" y="4367457"/>
            <a:ext cx="248642" cy="398805"/>
          </a:xfrm>
          <a:custGeom>
            <a:avLst/>
            <a:gdLst>
              <a:gd name="connsiteX0" fmla="*/ 0 w 248642"/>
              <a:gd name="connsiteY0" fmla="*/ 79761 h 398805"/>
              <a:gd name="connsiteX1" fmla="*/ 124321 w 248642"/>
              <a:gd name="connsiteY1" fmla="*/ 79761 h 398805"/>
              <a:gd name="connsiteX2" fmla="*/ 124321 w 248642"/>
              <a:gd name="connsiteY2" fmla="*/ 0 h 398805"/>
              <a:gd name="connsiteX3" fmla="*/ 248642 w 248642"/>
              <a:gd name="connsiteY3" fmla="*/ 199403 h 398805"/>
              <a:gd name="connsiteX4" fmla="*/ 124321 w 248642"/>
              <a:gd name="connsiteY4" fmla="*/ 398805 h 398805"/>
              <a:gd name="connsiteX5" fmla="*/ 124321 w 248642"/>
              <a:gd name="connsiteY5" fmla="*/ 319044 h 398805"/>
              <a:gd name="connsiteX6" fmla="*/ 0 w 248642"/>
              <a:gd name="connsiteY6" fmla="*/ 319044 h 398805"/>
              <a:gd name="connsiteX7" fmla="*/ 0 w 248642"/>
              <a:gd name="connsiteY7" fmla="*/ 79761 h 39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642" h="398805">
                <a:moveTo>
                  <a:pt x="0" y="79761"/>
                </a:moveTo>
                <a:lnTo>
                  <a:pt x="124321" y="79761"/>
                </a:lnTo>
                <a:lnTo>
                  <a:pt x="124321" y="0"/>
                </a:lnTo>
                <a:lnTo>
                  <a:pt x="248642" y="199403"/>
                </a:lnTo>
                <a:lnTo>
                  <a:pt x="124321" y="398805"/>
                </a:lnTo>
                <a:lnTo>
                  <a:pt x="124321" y="319044"/>
                </a:lnTo>
                <a:lnTo>
                  <a:pt x="0" y="319044"/>
                </a:lnTo>
                <a:lnTo>
                  <a:pt x="0" y="7976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" tIns="79760" rIns="74592" bIns="7976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200" kern="120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F9E9EA36-8200-4614-89E1-923C9E57EF49}"/>
              </a:ext>
            </a:extLst>
          </p:cNvPr>
          <p:cNvSpPr/>
          <p:nvPr/>
        </p:nvSpPr>
        <p:spPr>
          <a:xfrm>
            <a:off x="4168132" y="4209288"/>
            <a:ext cx="1172957" cy="1172957"/>
          </a:xfrm>
          <a:custGeom>
            <a:avLst/>
            <a:gdLst>
              <a:gd name="connsiteX0" fmla="*/ 0 w 1172957"/>
              <a:gd name="connsiteY0" fmla="*/ 586479 h 1172957"/>
              <a:gd name="connsiteX1" fmla="*/ 586479 w 1172957"/>
              <a:gd name="connsiteY1" fmla="*/ 0 h 1172957"/>
              <a:gd name="connsiteX2" fmla="*/ 1172958 w 1172957"/>
              <a:gd name="connsiteY2" fmla="*/ 586479 h 1172957"/>
              <a:gd name="connsiteX3" fmla="*/ 586479 w 1172957"/>
              <a:gd name="connsiteY3" fmla="*/ 1172958 h 1172957"/>
              <a:gd name="connsiteX4" fmla="*/ 0 w 1172957"/>
              <a:gd name="connsiteY4" fmla="*/ 586479 h 117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957" h="1172957">
                <a:moveTo>
                  <a:pt x="0" y="586479"/>
                </a:moveTo>
                <a:cubicBezTo>
                  <a:pt x="0" y="262576"/>
                  <a:pt x="262576" y="0"/>
                  <a:pt x="586479" y="0"/>
                </a:cubicBezTo>
                <a:cubicBezTo>
                  <a:pt x="910382" y="0"/>
                  <a:pt x="1172958" y="262576"/>
                  <a:pt x="1172958" y="586479"/>
                </a:cubicBezTo>
                <a:cubicBezTo>
                  <a:pt x="1172958" y="910382"/>
                  <a:pt x="910382" y="1172958"/>
                  <a:pt x="586479" y="1172958"/>
                </a:cubicBezTo>
                <a:cubicBezTo>
                  <a:pt x="262576" y="1172958"/>
                  <a:pt x="0" y="910382"/>
                  <a:pt x="0" y="58647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826" tIns="190826" rIns="190826" bIns="190826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 dirty="0"/>
              <a:t>View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CCDF09-3131-425F-9DCA-C22C737A08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B059EEF-18E8-4290-BF5B-CCCA41FE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 View Controller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DF4B4F0A-76F7-4A51-9342-1D6E464D18B6}"/>
              </a:ext>
            </a:extLst>
          </p:cNvPr>
          <p:cNvSpPr/>
          <p:nvPr/>
        </p:nvSpPr>
        <p:spPr>
          <a:xfrm rot="16200000">
            <a:off x="4630290" y="3451243"/>
            <a:ext cx="248642" cy="398805"/>
          </a:xfrm>
          <a:custGeom>
            <a:avLst/>
            <a:gdLst>
              <a:gd name="connsiteX0" fmla="*/ 0 w 248642"/>
              <a:gd name="connsiteY0" fmla="*/ 79761 h 398805"/>
              <a:gd name="connsiteX1" fmla="*/ 124321 w 248642"/>
              <a:gd name="connsiteY1" fmla="*/ 79761 h 398805"/>
              <a:gd name="connsiteX2" fmla="*/ 124321 w 248642"/>
              <a:gd name="connsiteY2" fmla="*/ 0 h 398805"/>
              <a:gd name="connsiteX3" fmla="*/ 248642 w 248642"/>
              <a:gd name="connsiteY3" fmla="*/ 199403 h 398805"/>
              <a:gd name="connsiteX4" fmla="*/ 124321 w 248642"/>
              <a:gd name="connsiteY4" fmla="*/ 398805 h 398805"/>
              <a:gd name="connsiteX5" fmla="*/ 124321 w 248642"/>
              <a:gd name="connsiteY5" fmla="*/ 319044 h 398805"/>
              <a:gd name="connsiteX6" fmla="*/ 0 w 248642"/>
              <a:gd name="connsiteY6" fmla="*/ 319044 h 398805"/>
              <a:gd name="connsiteX7" fmla="*/ 0 w 248642"/>
              <a:gd name="connsiteY7" fmla="*/ 79761 h 39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642" h="398805">
                <a:moveTo>
                  <a:pt x="0" y="79761"/>
                </a:moveTo>
                <a:lnTo>
                  <a:pt x="124321" y="79761"/>
                </a:lnTo>
                <a:lnTo>
                  <a:pt x="124321" y="0"/>
                </a:lnTo>
                <a:lnTo>
                  <a:pt x="248642" y="199403"/>
                </a:lnTo>
                <a:lnTo>
                  <a:pt x="124321" y="398805"/>
                </a:lnTo>
                <a:lnTo>
                  <a:pt x="124321" y="319044"/>
                </a:lnTo>
                <a:lnTo>
                  <a:pt x="0" y="319044"/>
                </a:lnTo>
                <a:lnTo>
                  <a:pt x="0" y="7976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9761" rIns="74594" bIns="7976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200" kern="1200" dirty="0"/>
          </a:p>
        </p:txBody>
      </p:sp>
    </p:spTree>
    <p:extLst>
      <p:ext uri="{BB962C8B-B14F-4D97-AF65-F5344CB8AC3E}">
        <p14:creationId xmlns:p14="http://schemas.microsoft.com/office/powerpoint/2010/main" val="387363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8F3209A-8782-42EF-9716-2AF2531EE7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65839B8-485E-41D1-8949-C6C0DE00F7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B6C0EC-9A64-42FE-A06D-45927458C37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de-DE" dirty="0"/>
              <a:t>Paradigma aus dem Software Design / Architektur</a:t>
            </a:r>
          </a:p>
          <a:p>
            <a:pPr algn="just">
              <a:lnSpc>
                <a:spcPct val="200000"/>
              </a:lnSpc>
            </a:pPr>
            <a:r>
              <a:rPr lang="de-DE" dirty="0"/>
              <a:t>Widerspricht dem „klassischen“ Ansatz „jeder besorgt sich seine Sachen selbst“</a:t>
            </a:r>
          </a:p>
          <a:p>
            <a:pPr algn="just">
              <a:lnSpc>
                <a:spcPct val="200000"/>
              </a:lnSpc>
            </a:pPr>
            <a:r>
              <a:rPr lang="de-DE" dirty="0"/>
              <a:t>Das Objekt, bzw. die Klasse gibt die Steuerung der Abhängigkeiten aus der Hand</a:t>
            </a:r>
          </a:p>
          <a:p>
            <a:pPr algn="just">
              <a:lnSpc>
                <a:spcPct val="200000"/>
              </a:lnSpc>
            </a:pPr>
            <a:r>
              <a:rPr lang="en-US" dirty="0" err="1"/>
              <a:t>Sogenanntes</a:t>
            </a:r>
            <a:r>
              <a:rPr lang="en-US" dirty="0"/>
              <a:t> Hollywood-</a:t>
            </a:r>
            <a:r>
              <a:rPr lang="en-US" dirty="0" err="1"/>
              <a:t>Prinzip</a:t>
            </a:r>
            <a:r>
              <a:rPr lang="en-US" dirty="0"/>
              <a:t>: </a:t>
            </a:r>
            <a:r>
              <a:rPr lang="de-DE" dirty="0"/>
              <a:t>„</a:t>
            </a:r>
            <a:r>
              <a:rPr lang="en-US" dirty="0" err="1"/>
              <a:t>Dont</a:t>
            </a:r>
            <a:r>
              <a:rPr lang="en-US" dirty="0"/>
              <a:t> call us, we call you”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DC47FF-C317-48BD-8117-0D8912850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0AD9AD-F25A-4C35-8F53-09606CDA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324733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8F3209A-8782-42EF-9716-2AF2531EE7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65839B8-485E-41D1-8949-C6C0DE00F7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B6C0EC-9A64-42FE-A06D-45927458C37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de-DE" dirty="0"/>
              <a:t>Ist ein Entwurfsmuster</a:t>
            </a:r>
          </a:p>
          <a:p>
            <a:pPr algn="just">
              <a:lnSpc>
                <a:spcPct val="200000"/>
              </a:lnSpc>
            </a:pPr>
            <a:r>
              <a:rPr lang="de-DE" dirty="0"/>
              <a:t>Betrachtet Abhängigkeiten zwischen Objekten</a:t>
            </a:r>
          </a:p>
          <a:p>
            <a:pPr algn="just">
              <a:lnSpc>
                <a:spcPct val="200000"/>
              </a:lnSpc>
            </a:pPr>
            <a:r>
              <a:rPr lang="de-DE" dirty="0"/>
              <a:t>Verwendet ein erweitertes Factory Entwurfsmuster als Basis</a:t>
            </a:r>
          </a:p>
          <a:p>
            <a:pPr algn="just">
              <a:lnSpc>
                <a:spcPct val="200000"/>
              </a:lnSpc>
            </a:pPr>
            <a:r>
              <a:rPr lang="de-DE" dirty="0"/>
              <a:t>Ist eine Anwendung des </a:t>
            </a:r>
            <a:r>
              <a:rPr lang="de-DE" dirty="0" err="1"/>
              <a:t>IoC</a:t>
            </a:r>
            <a:r>
              <a:rPr lang="de-DE" dirty="0"/>
              <a:t> Paradigmas</a:t>
            </a:r>
          </a:p>
          <a:p>
            <a:pPr algn="just">
              <a:lnSpc>
                <a:spcPct val="200000"/>
              </a:lnSpc>
            </a:pPr>
            <a:r>
              <a:rPr lang="de-DE" dirty="0"/>
              <a:t>Die Anwendung des Musters auf bestehenden Code ist ein </a:t>
            </a:r>
            <a:r>
              <a:rPr lang="de-DE" dirty="0" err="1"/>
              <a:t>Refactoring</a:t>
            </a:r>
            <a:r>
              <a:rPr lang="de-DE" dirty="0"/>
              <a:t> Prozess</a:t>
            </a:r>
          </a:p>
          <a:p>
            <a:pPr algn="just">
              <a:lnSpc>
                <a:spcPct val="200000"/>
              </a:lnSpc>
            </a:pPr>
            <a:r>
              <a:rPr lang="de-DE" dirty="0"/>
              <a:t>Es gibt Bibliotheken, die am Ende des Prozesses stehen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DC47FF-C317-48BD-8117-0D8912850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0AD9AD-F25A-4C35-8F53-09606CDA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529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8F3209A-8782-42EF-9716-2AF2531EE7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65839B8-485E-41D1-8949-C6C0DE00F7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B6C0EC-9A64-42FE-A06D-45927458C37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Kennt die Abhängigkeiten einer Klasse</a:t>
            </a:r>
          </a:p>
          <a:p>
            <a:pPr>
              <a:lnSpc>
                <a:spcPct val="200000"/>
              </a:lnSpc>
            </a:pPr>
            <a:r>
              <a:rPr lang="de-DE" dirty="0"/>
              <a:t>Erzeugt Instanzen der geforderten Klasse</a:t>
            </a:r>
          </a:p>
          <a:p>
            <a:pPr>
              <a:lnSpc>
                <a:spcPct val="200000"/>
              </a:lnSpc>
            </a:pPr>
            <a:r>
              <a:rPr lang="de-DE" dirty="0"/>
              <a:t>„Konfigurieren" die neue Instanz mit den bekannten Abhängigkeiten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DC47FF-C317-48BD-8117-0D8912850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0AD9AD-F25A-4C35-8F53-09606CDA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 Container</a:t>
            </a:r>
          </a:p>
        </p:txBody>
      </p:sp>
    </p:spTree>
    <p:extLst>
      <p:ext uri="{BB962C8B-B14F-4D97-AF65-F5344CB8AC3E}">
        <p14:creationId xmlns:p14="http://schemas.microsoft.com/office/powerpoint/2010/main" val="65190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DD3D93E-29DA-43DB-8F1C-C1CDA17510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D82865-C03C-4048-9767-61A0E4392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C425AE-AFFC-41B5-BC79-566CFB7679E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REST LEVEL 0</a:t>
            </a:r>
          </a:p>
          <a:p>
            <a:pPr lvl="1"/>
            <a:r>
              <a:rPr lang="de-DE" dirty="0"/>
              <a:t>Einfacher HTTP Endpunkt, ohne URI oder Methoden</a:t>
            </a:r>
          </a:p>
          <a:p>
            <a:endParaRPr lang="de-DE" dirty="0"/>
          </a:p>
          <a:p>
            <a:r>
              <a:rPr lang="de-DE" dirty="0"/>
              <a:t>REST LEVEL 1</a:t>
            </a:r>
          </a:p>
          <a:p>
            <a:pPr lvl="1"/>
            <a:r>
              <a:rPr lang="de-DE" dirty="0"/>
              <a:t>Client und Server tauschen Repräsentationen über eindeutige Endpunkte (API) aus</a:t>
            </a:r>
          </a:p>
          <a:p>
            <a:endParaRPr lang="de-DE" dirty="0"/>
          </a:p>
          <a:p>
            <a:r>
              <a:rPr lang="de-DE" dirty="0"/>
              <a:t>REST LEVEL 2</a:t>
            </a:r>
          </a:p>
          <a:p>
            <a:pPr lvl="1"/>
            <a:r>
              <a:rPr lang="de-DE" dirty="0"/>
              <a:t>Verwendung von HTTP Verben (GET, POST, PUT, DELETE, HEAD, …)</a:t>
            </a:r>
          </a:p>
          <a:p>
            <a:endParaRPr lang="de-DE" dirty="0"/>
          </a:p>
          <a:p>
            <a:r>
              <a:rPr lang="de-DE" dirty="0"/>
              <a:t>REST LEVEL 3</a:t>
            </a:r>
          </a:p>
          <a:p>
            <a:pPr lvl="1"/>
            <a:r>
              <a:rPr lang="de-DE" dirty="0"/>
              <a:t>Verwendung von Hypermedia Formaten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63C388-B54B-4C0A-9FE2-1337A32E3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63321D3-8240-49A4-BEBF-CA88FC9A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REST </a:t>
            </a:r>
            <a:r>
              <a:rPr lang="de-DE" dirty="0" err="1"/>
              <a:t>APi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22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194D4-7503-41F4-B385-2760DCAFFD6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 anchor="t" anchorCtr="0"/>
          <a:lstStyle/>
          <a:p>
            <a:r>
              <a:rPr lang="de-DE" dirty="0"/>
              <a:t>Erfolgsgeheimnis des Webs</a:t>
            </a:r>
          </a:p>
          <a:p>
            <a:endParaRPr lang="de-DE" dirty="0"/>
          </a:p>
          <a:p>
            <a:r>
              <a:rPr lang="de-DE" dirty="0"/>
              <a:t>Verlinkung zwischen Ressourcen</a:t>
            </a:r>
          </a:p>
          <a:p>
            <a:endParaRPr lang="de-DE" dirty="0"/>
          </a:p>
          <a:p>
            <a:r>
              <a:rPr lang="de-DE" dirty="0"/>
              <a:t>Hypermedia Formate</a:t>
            </a:r>
          </a:p>
          <a:p>
            <a:pPr lvl="1"/>
            <a:r>
              <a:rPr lang="de-DE" dirty="0"/>
              <a:t>HTML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hYPERMEDIA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815CBE-31EB-4A5D-9DE5-81A113116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990" y="1520825"/>
            <a:ext cx="7211491" cy="342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5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Titel- und Kontaktfolien">
  <a:themeElements>
    <a:clrScheme name="Saxsys">
      <a:dk1>
        <a:srgbClr val="3C3C3C"/>
      </a:dk1>
      <a:lt1>
        <a:sysClr val="window" lastClr="FFFFFF"/>
      </a:lt1>
      <a:dk2>
        <a:srgbClr val="44546A"/>
      </a:dk2>
      <a:lt2>
        <a:srgbClr val="E7E6E6"/>
      </a:lt2>
      <a:accent1>
        <a:srgbClr val="ED7205"/>
      </a:accent1>
      <a:accent2>
        <a:srgbClr val="D99D0D"/>
      </a:accent2>
      <a:accent3>
        <a:srgbClr val="BFBC1D"/>
      </a:accent3>
      <a:accent4>
        <a:srgbClr val="9EC544"/>
      </a:accent4>
      <a:accent5>
        <a:srgbClr val="4BB187"/>
      </a:accent5>
      <a:accent6>
        <a:srgbClr val="1C98B6"/>
      </a:accent6>
      <a:hlink>
        <a:srgbClr val="008ECA"/>
      </a:hlink>
      <a:folHlink>
        <a:srgbClr val="ED7205"/>
      </a:folHlink>
    </a:clrScheme>
    <a:fontScheme name="Benutzerdefiniert 1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xsys_Folienmaster_110118.potx" id="{72B08243-3D1A-44EE-AA9F-19E98D5267BF}" vid="{8959811A-95F8-4B0E-ADD6-3C1C1CAFAFD6}"/>
    </a:ext>
  </a:extLst>
</a:theme>
</file>

<file path=ppt/theme/theme2.xml><?xml version="1.0" encoding="utf-8"?>
<a:theme xmlns:a="http://schemas.openxmlformats.org/drawingml/2006/main" name="Inhaltsfolien">
  <a:themeElements>
    <a:clrScheme name="Saxsys">
      <a:dk1>
        <a:srgbClr val="3C3C3C"/>
      </a:dk1>
      <a:lt1>
        <a:sysClr val="window" lastClr="FFFFFF"/>
      </a:lt1>
      <a:dk2>
        <a:srgbClr val="44546A"/>
      </a:dk2>
      <a:lt2>
        <a:srgbClr val="E7E6E6"/>
      </a:lt2>
      <a:accent1>
        <a:srgbClr val="ED7205"/>
      </a:accent1>
      <a:accent2>
        <a:srgbClr val="D99D0D"/>
      </a:accent2>
      <a:accent3>
        <a:srgbClr val="BFBC1D"/>
      </a:accent3>
      <a:accent4>
        <a:srgbClr val="9EC544"/>
      </a:accent4>
      <a:accent5>
        <a:srgbClr val="4BB187"/>
      </a:accent5>
      <a:accent6>
        <a:srgbClr val="1C98B6"/>
      </a:accent6>
      <a:hlink>
        <a:srgbClr val="008ECA"/>
      </a:hlink>
      <a:folHlink>
        <a:srgbClr val="ED7205"/>
      </a:folHlink>
    </a:clrScheme>
    <a:fontScheme name="Benutzerdefiniert 1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xsys_Folienmaster_110118.potx" id="{72B08243-3D1A-44EE-AA9F-19E98D5267BF}" vid="{60D842B6-2B5E-4430-B45B-27FEB699BA55}"/>
    </a:ext>
  </a:extLst>
</a:theme>
</file>

<file path=ppt/theme/theme3.xml><?xml version="1.0" encoding="utf-8"?>
<a:theme xmlns:a="http://schemas.openxmlformats.org/drawingml/2006/main" name="Zwischenfolien">
  <a:themeElements>
    <a:clrScheme name="Saxsys">
      <a:dk1>
        <a:srgbClr val="3C3C3C"/>
      </a:dk1>
      <a:lt1>
        <a:sysClr val="window" lastClr="FFFFFF"/>
      </a:lt1>
      <a:dk2>
        <a:srgbClr val="44546A"/>
      </a:dk2>
      <a:lt2>
        <a:srgbClr val="E7E6E6"/>
      </a:lt2>
      <a:accent1>
        <a:srgbClr val="ED7205"/>
      </a:accent1>
      <a:accent2>
        <a:srgbClr val="D99D0D"/>
      </a:accent2>
      <a:accent3>
        <a:srgbClr val="BFBC1D"/>
      </a:accent3>
      <a:accent4>
        <a:srgbClr val="9EC544"/>
      </a:accent4>
      <a:accent5>
        <a:srgbClr val="4BB187"/>
      </a:accent5>
      <a:accent6>
        <a:srgbClr val="1C98B6"/>
      </a:accent6>
      <a:hlink>
        <a:srgbClr val="008ECA"/>
      </a:hlink>
      <a:folHlink>
        <a:srgbClr val="ED7205"/>
      </a:folHlink>
    </a:clrScheme>
    <a:fontScheme name="Benutzerdefiniert 1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xsys_Folienmaster_110118.potx" id="{72B08243-3D1A-44EE-AA9F-19E98D5267BF}" vid="{8D361A43-0D4C-4386-8774-1ACEA9EF5BE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DBC6EE9D8AD0845A1BDB0A6DCBCF77E" ma:contentTypeVersion="2" ma:contentTypeDescription="Ein neues Dokument erstellen." ma:contentTypeScope="" ma:versionID="18899be2a042dd50a4966b2f14d92fbd">
  <xsd:schema xmlns:xsd="http://www.w3.org/2001/XMLSchema" xmlns:xs="http://www.w3.org/2001/XMLSchema" xmlns:p="http://schemas.microsoft.com/office/2006/metadata/properties" xmlns:ns2="45327bf6-67bf-44ac-a52f-dc88110c719f" targetNamespace="http://schemas.microsoft.com/office/2006/metadata/properties" ma:root="true" ma:fieldsID="15b5432fefc6d3ad583cc2d0290d1ab3" ns2:_="">
    <xsd:import namespace="45327bf6-67bf-44ac-a52f-dc88110c719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327bf6-67bf-44ac-a52f-dc88110c719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5327bf6-67bf-44ac-a52f-dc88110c719f">NPJEZZUUXP46-26-500</_dlc_DocId>
    <_dlc_DocIdUrl xmlns="45327bf6-67bf-44ac-a52f-dc88110c719f">
      <Url>https://portal.saxsys.de/Ressources/_layouts/DocIdRedir.aspx?ID=NPJEZZUUXP46-26-500</Url>
      <Description>NPJEZZUUXP46-26-500</Description>
    </_dlc_DocIdUrl>
  </documentManagement>
</p:properties>
</file>

<file path=customXml/itemProps1.xml><?xml version="1.0" encoding="utf-8"?>
<ds:datastoreItem xmlns:ds="http://schemas.openxmlformats.org/officeDocument/2006/customXml" ds:itemID="{29635B00-A02D-4588-9785-813F31B6A7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8F67AE-505A-46F4-8DC5-A925F5B1F28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7B2B2A8-67B5-4D33-B5B0-1B113F4EBF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327bf6-67bf-44ac-a52f-dc88110c71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F75DA2C-6C2F-450F-A51E-49C9B78FE41D}">
  <ds:schemaRefs>
    <ds:schemaRef ds:uri="http://schemas.microsoft.com/office/2006/metadata/properties"/>
    <ds:schemaRef ds:uri="http://schemas.microsoft.com/office/infopath/2007/PartnerControls"/>
    <ds:schemaRef ds:uri="45327bf6-67bf-44ac-a52f-dc88110c719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Saxsys_Folienmaster</Template>
  <TotalTime>0</TotalTime>
  <Words>288</Words>
  <Application>Microsoft Office PowerPoint</Application>
  <PresentationFormat>Breitbild</PresentationFormat>
  <Paragraphs>88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Titillium Web</vt:lpstr>
      <vt:lpstr>Arial</vt:lpstr>
      <vt:lpstr>Calibri</vt:lpstr>
      <vt:lpstr>Titel- und Kontaktfolien</vt:lpstr>
      <vt:lpstr>Inhaltsfolien</vt:lpstr>
      <vt:lpstr>Zwischenfolien</vt:lpstr>
      <vt:lpstr>Einstieg in .NET Core</vt:lpstr>
      <vt:lpstr>.nET Framework, .net Core und Mono</vt:lpstr>
      <vt:lpstr>ASP .NET Core</vt:lpstr>
      <vt:lpstr>Model View Controller</vt:lpstr>
      <vt:lpstr>Inversion of Control</vt:lpstr>
      <vt:lpstr>Dependency Injection</vt:lpstr>
      <vt:lpstr>Inversion of Control Container</vt:lpstr>
      <vt:lpstr>REST APi</vt:lpstr>
      <vt:lpstr>hYPERMEDIA</vt:lpstr>
      <vt:lpstr>hYPERMEDIA</vt:lpstr>
      <vt:lpstr>Einstieg in TDD</vt:lpstr>
      <vt:lpstr>TDD</vt:lpstr>
      <vt:lpstr>TDD</vt:lpstr>
      <vt:lpstr>TDD</vt:lpstr>
    </vt:vector>
  </TitlesOfParts>
  <Company>Saxonia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Einstieg in .NET Core</dc:title>
  <dc:creator>Kubis, Frank</dc:creator>
  <cp:lastModifiedBy>Lösch, Hendrik</cp:lastModifiedBy>
  <cp:revision>8</cp:revision>
  <dcterms:created xsi:type="dcterms:W3CDTF">2018-05-22T13:31:03Z</dcterms:created>
  <dcterms:modified xsi:type="dcterms:W3CDTF">2018-06-01T12:19:41Z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0x010100FDBC6EE9D8AD0845A1BDB0A6DCBCF77E</vt:lpwstr>
  </property>
  <property fmtid="{D5CDD505-2E9C-101B-9397-08002B2CF9AE}" pid="3" name="_dlc_DocIdItemGuid">
    <vt:lpwstr>ec2d60cb-af25-4aa9-93e1-64f24733e82a</vt:lpwstr>
  </property>
</Properties>
</file>