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27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29470-48D0-48D6-90E9-E88CABA2E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559DDF-8072-4C06-AE52-41A5FE6B8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85FDE-3D36-41BA-A554-73B82D9C7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E7EF-04AD-49DA-B9F6-B67F7EA9A3D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CC7833-EFD4-42BE-9ED9-DDAB64B0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9E756F-F98E-496F-B247-AC98A288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1C94-424A-47B1-9CC4-9B8CD3CB4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0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5C387-CB9D-4D54-914F-A94DB0B55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B08C2D-DFAE-4D6F-BC4B-CA6A42BAC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CE0F89-D30F-46CF-9444-A1A5DD99F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E7EF-04AD-49DA-B9F6-B67F7EA9A3D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EADF9E-5443-4B63-A4A2-DAE86225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978C64-1C17-4C6A-88F5-D407A591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1C94-424A-47B1-9CC4-9B8CD3CB4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55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E1F843-1F09-4EEF-9FC4-BE25E6060E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4755E0-40FF-41E9-9CCE-B0B2935D8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4D03FC-74C3-49BF-8645-3DD6523E3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E7EF-04AD-49DA-B9F6-B67F7EA9A3D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1CC6F2-3EE0-479F-B049-92E43A24A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324DB4-D0C7-4C03-831A-3064245F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1C94-424A-47B1-9CC4-9B8CD3CB4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9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AFF0B-896E-473B-979C-2F75145F4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7F692-69B0-43A7-827B-255D6B6C0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751D7E-37F3-4B4D-8FCD-30601B3C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E7EF-04AD-49DA-B9F6-B67F7EA9A3D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5FC9A9-D68F-4737-BC86-B30205D96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9A5605-185B-4102-A99C-1517BBC1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1C94-424A-47B1-9CC4-9B8CD3CB4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1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5ED3B-6E0E-4630-8C3B-9A9AF40DA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6F8A11-A6F7-482F-B5CE-9AEB1A674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B2FDFF-9FB2-496E-BF5C-F1966BB7C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E7EF-04AD-49DA-B9F6-B67F7EA9A3D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05F62E-4E40-4610-9E1B-F59DB2F1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E4213B-CF62-4FAD-B815-B7761BD7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1C94-424A-47B1-9CC4-9B8CD3CB4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5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0DB05-B568-45BF-B49E-8EA28003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FD2270-6377-48A3-ACC1-1073D2F8D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83F410-20CC-4FF2-B0B6-441849BB5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282CE5-DF29-4DED-A844-53711229C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E7EF-04AD-49DA-B9F6-B67F7EA9A3D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233E30-0C0E-4527-AD49-79618ADE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D4F017-F0AD-4780-900F-ED3331742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1C94-424A-47B1-9CC4-9B8CD3CB4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8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E7E6D-FB99-437D-822E-486671E5A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108262-742A-4042-93AB-56671AB35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DA7D7A-03FB-428F-AB61-86DD97E2E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79322C-8465-40DB-AF3D-8D2C21697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F19976-281F-43C2-8B90-AA3C9CC3F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5CF526-B074-4764-A20A-BB4F770C6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E7EF-04AD-49DA-B9F6-B67F7EA9A3D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BC1DB1-5086-449F-BE43-84BF7E70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5FDCD7-7AB8-416B-B951-BEFF3700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1C94-424A-47B1-9CC4-9B8CD3CB4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5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21DC7-D6AA-421C-AAC4-5A8ED474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90DFE0-1F9A-41AE-A1B4-D61249AB2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E7EF-04AD-49DA-B9F6-B67F7EA9A3D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FDE38C-73C3-4D37-B353-31BF6B5C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EA4EBB-B4E8-4DA9-B1A2-DAF13259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1C94-424A-47B1-9CC4-9B8CD3CB4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4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E343C1-EDC6-47EA-B5C4-A1E265DB9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E7EF-04AD-49DA-B9F6-B67F7EA9A3D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27BB7C-2B7B-40D9-9549-393DE725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04CB74-D890-48D8-977F-BC60343F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1C94-424A-47B1-9CC4-9B8CD3CB4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8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9E170-684E-47DC-B598-483DAD120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4DF96E-A5DA-4D88-A94F-6118329D7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DAA525-8613-481E-99E3-543488EE4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F63A60-F82C-43B6-A67B-4ADC9739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E7EF-04AD-49DA-B9F6-B67F7EA9A3D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6350D7-8344-48DE-BB1A-DFA7C639D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A08436-E565-4724-9BE6-AF085B39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1C94-424A-47B1-9CC4-9B8CD3CB4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8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7D323-C460-4266-9FC5-8AD16232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47B71D-D912-4411-8A4A-41E320B63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44CA8B-7D10-4DAA-B7E4-C99C9C4C1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B9AC40-C3A0-4273-ACEE-F2847E85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E7EF-04AD-49DA-B9F6-B67F7EA9A3D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5631F0-5C49-4A7A-B8CF-02A3263AC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806887-855C-44A7-8FC2-CDFDA81C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1C94-424A-47B1-9CC4-9B8CD3CB4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4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12D6DC-64D1-46D5-A960-88DD80083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27CB3E-2DC9-4D5B-B85E-302F514A6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B9722-50F3-4E35-A772-65B765851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E7EF-04AD-49DA-B9F6-B67F7EA9A3D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4A3851-F2CD-44E8-A495-AF42F0F03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C9FBDA-A4B2-4483-A880-74337892B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C1C94-424A-47B1-9CC4-9B8CD3CB4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6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shree1992/house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B3114-25A8-4147-A3FF-ABE92E345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9001"/>
          </a:xfrm>
        </p:spPr>
        <p:txBody>
          <a:bodyPr>
            <a:normAutofit/>
          </a:bodyPr>
          <a:lstStyle/>
          <a:p>
            <a:r>
              <a:rPr lang="en-US" sz="4800" dirty="0"/>
              <a:t>Data Bootcamp</a:t>
            </a:r>
            <a:br>
              <a:rPr lang="en-US" sz="4800" dirty="0"/>
            </a:br>
            <a:r>
              <a:rPr lang="en-US" sz="4800" dirty="0"/>
              <a:t>Final Project</a:t>
            </a:r>
            <a:br>
              <a:rPr lang="en-US" sz="4800" dirty="0"/>
            </a:br>
            <a:r>
              <a:rPr lang="en-US" sz="4400" b="1" dirty="0"/>
              <a:t>- House Price Prediction</a:t>
            </a:r>
            <a:endParaRPr lang="en-US" sz="48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491C7C-BA81-47C5-BDC3-87DDE1F85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7529"/>
            <a:ext cx="9144000" cy="820270"/>
          </a:xfrm>
        </p:spPr>
        <p:txBody>
          <a:bodyPr/>
          <a:lstStyle/>
          <a:p>
            <a:r>
              <a:rPr lang="en-US" dirty="0"/>
              <a:t>Claire Park (sp5741)</a:t>
            </a:r>
            <a:br>
              <a:rPr lang="en-US" dirty="0"/>
            </a:br>
            <a:r>
              <a:rPr lang="en-US" dirty="0"/>
              <a:t>Kidae Hong (kh3220)</a:t>
            </a:r>
          </a:p>
        </p:txBody>
      </p:sp>
    </p:spTree>
    <p:extLst>
      <p:ext uri="{BB962C8B-B14F-4D97-AF65-F5344CB8AC3E}">
        <p14:creationId xmlns:p14="http://schemas.microsoft.com/office/powerpoint/2010/main" val="1660279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4BAA1-B333-496C-89CE-EF2921F99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27" y="286327"/>
            <a:ext cx="1420906" cy="789420"/>
          </a:xfrm>
        </p:spPr>
        <p:txBody>
          <a:bodyPr>
            <a:normAutofit/>
          </a:bodyPr>
          <a:lstStyle/>
          <a:p>
            <a:r>
              <a:rPr lang="en-US" sz="2800" b="1" dirty="0"/>
              <a:t>1. Data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EC799D-6432-4F49-859A-1D51977E6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170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Source: </a:t>
            </a:r>
            <a:r>
              <a:rPr lang="en-US" sz="2000" dirty="0">
                <a:hlinkClick r:id="rId2"/>
              </a:rPr>
              <a:t>https://www.kaggle.com/shree1992/housedata</a:t>
            </a:r>
            <a:endParaRPr lang="en-US" sz="2000" dirty="0"/>
          </a:p>
          <a:p>
            <a:r>
              <a:rPr lang="en-US" sz="2000" dirty="0"/>
              <a:t>The data contains 4600 rows and 18 columns. It shows various attributes of each house including the price, # of bedrooms and bathrooms, </a:t>
            </a:r>
            <a:r>
              <a:rPr lang="en-US" sz="2000" dirty="0" err="1"/>
              <a:t>sqft</a:t>
            </a:r>
            <a:r>
              <a:rPr lang="en-US" sz="2000" dirty="0"/>
              <a:t>, floors, view score, condition score, etc.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933A0A9-2B8B-451B-A899-C57114B873D4}"/>
              </a:ext>
            </a:extLst>
          </p:cNvPr>
          <p:cNvGrpSpPr/>
          <p:nvPr/>
        </p:nvGrpSpPr>
        <p:grpSpPr>
          <a:xfrm>
            <a:off x="678580" y="2841966"/>
            <a:ext cx="10834840" cy="3072384"/>
            <a:chOff x="238627" y="2858495"/>
            <a:chExt cx="10834840" cy="307238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365918E-E3DB-4263-873F-B8D67E107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8627" y="2913913"/>
              <a:ext cx="8942318" cy="300544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E182D23-DBA1-4565-98D8-ADB2EAC2E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28361" y="2858495"/>
              <a:ext cx="2345106" cy="3072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094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9BC7AA22-C804-4150-9255-45C34E28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27" y="286327"/>
            <a:ext cx="8906164" cy="789420"/>
          </a:xfrm>
        </p:spPr>
        <p:txBody>
          <a:bodyPr>
            <a:normAutofit/>
          </a:bodyPr>
          <a:lstStyle/>
          <a:p>
            <a:r>
              <a:rPr lang="en-US" sz="2800" b="1" dirty="0"/>
              <a:t>2. Data exploration &amp; planning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9052DCF1-4DF7-4564-8A7A-0EB61A0BC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170"/>
            <a:ext cx="10515600" cy="1259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First, we examined our target variable ‘</a:t>
            </a:r>
            <a:r>
              <a:rPr lang="en-US" sz="2000" b="1" dirty="0"/>
              <a:t>price</a:t>
            </a:r>
            <a:r>
              <a:rPr lang="en-US" sz="2000" dirty="0"/>
              <a:t>’ and found that there are some houses with 0 price. We dropped those rows for the better prediction quality.</a:t>
            </a:r>
          </a:p>
          <a:p>
            <a:pPr marL="0" indent="0">
              <a:buNone/>
            </a:pPr>
            <a:r>
              <a:rPr lang="en-US" sz="2000" dirty="0"/>
              <a:t>Next, we investigated correlations between numeric variables to select one to investigate.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19A640A-7663-4A5D-B1F3-37489CF2A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5491"/>
            <a:ext cx="4759325" cy="3609903"/>
          </a:xfrm>
          <a:prstGeom prst="rect">
            <a:avLst/>
          </a:prstGeom>
        </p:spPr>
      </p:pic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DA69D4E2-A5C2-4E84-A521-5EB2D1FAE1C8}"/>
              </a:ext>
            </a:extLst>
          </p:cNvPr>
          <p:cNvSpPr txBox="1">
            <a:spLocks/>
          </p:cNvSpPr>
          <p:nvPr/>
        </p:nvSpPr>
        <p:spPr>
          <a:xfrm>
            <a:off x="5989495" y="2854325"/>
            <a:ext cx="5613400" cy="254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It looks like most variables are highly correlated with </a:t>
            </a:r>
            <a:r>
              <a:rPr lang="en-US" sz="2000" b="1" dirty="0" err="1"/>
              <a:t>sqft_living</a:t>
            </a:r>
            <a:r>
              <a:rPr lang="en-US" sz="2000" dirty="0"/>
              <a:t>, so we decided to choose this one as x variable for our prediction modeling.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Since the </a:t>
            </a:r>
            <a:r>
              <a:rPr lang="en-US" sz="2000" dirty="0" err="1"/>
              <a:t>sqft_living</a:t>
            </a:r>
            <a:r>
              <a:rPr lang="en-US" sz="2000" dirty="0"/>
              <a:t> data is skewed, we made a separate column called ‘</a:t>
            </a:r>
            <a:r>
              <a:rPr lang="en-US" sz="2000" b="1" dirty="0" err="1"/>
              <a:t>lnsqft</a:t>
            </a:r>
            <a:r>
              <a:rPr lang="en-US" sz="2000" dirty="0"/>
              <a:t>’ which contains logged value of </a:t>
            </a:r>
            <a:r>
              <a:rPr lang="en-US" sz="2000" dirty="0" err="1"/>
              <a:t>sqft_living</a:t>
            </a:r>
            <a:r>
              <a:rPr lang="en-U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6483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9BC7AA22-C804-4150-9255-45C34E28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27" y="286327"/>
            <a:ext cx="8906164" cy="789420"/>
          </a:xfrm>
        </p:spPr>
        <p:txBody>
          <a:bodyPr>
            <a:normAutofit/>
          </a:bodyPr>
          <a:lstStyle/>
          <a:p>
            <a:r>
              <a:rPr lang="en-US" sz="2800" b="1" dirty="0"/>
              <a:t>3. Modeling &amp; Comparison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9052DCF1-4DF7-4564-8A7A-0EB61A0BC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170"/>
            <a:ext cx="10515600" cy="1259321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Then we created two models to predict ‘price’ using ‘</a:t>
            </a:r>
            <a:r>
              <a:rPr lang="en-US" sz="2000" dirty="0" err="1"/>
              <a:t>Insqft</a:t>
            </a:r>
            <a:r>
              <a:rPr lang="en-US" sz="2000" dirty="0"/>
              <a:t>’.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We maximized each model’s score and then compared their r-squared scores.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F812E7-2126-4813-8CD9-3A4EC26AB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14" y="2357515"/>
            <a:ext cx="4358668" cy="30175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6DD4A47-C2F9-44A3-96B1-2807AEA10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298" y="2581507"/>
            <a:ext cx="3133725" cy="135255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5BFA255-8FA2-4006-AC10-555D901C88C4}"/>
              </a:ext>
            </a:extLst>
          </p:cNvPr>
          <p:cNvCxnSpPr/>
          <p:nvPr/>
        </p:nvCxnSpPr>
        <p:spPr>
          <a:xfrm>
            <a:off x="5278582" y="2719691"/>
            <a:ext cx="2124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49206AF-CE9C-413E-AD35-18D8CB3C4843}"/>
              </a:ext>
            </a:extLst>
          </p:cNvPr>
          <p:cNvCxnSpPr/>
          <p:nvPr/>
        </p:nvCxnSpPr>
        <p:spPr>
          <a:xfrm>
            <a:off x="5278582" y="2992407"/>
            <a:ext cx="21243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E586A58-6640-4F4A-ADFB-04B0D27FFA0A}"/>
              </a:ext>
            </a:extLst>
          </p:cNvPr>
          <p:cNvSpPr txBox="1">
            <a:spLocks/>
          </p:cNvSpPr>
          <p:nvPr/>
        </p:nvSpPr>
        <p:spPr>
          <a:xfrm>
            <a:off x="5491019" y="2581507"/>
            <a:ext cx="701842" cy="3653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100" dirty="0">
                <a:solidFill>
                  <a:srgbClr val="FF0000"/>
                </a:solidFill>
              </a:rPr>
              <a:t>Random forest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D8332CEC-F30F-48E8-A6EF-56DC5FF9A7AF}"/>
              </a:ext>
            </a:extLst>
          </p:cNvPr>
          <p:cNvSpPr txBox="1">
            <a:spLocks/>
          </p:cNvSpPr>
          <p:nvPr/>
        </p:nvSpPr>
        <p:spPr>
          <a:xfrm>
            <a:off x="5491019" y="2907449"/>
            <a:ext cx="701842" cy="365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100" dirty="0">
                <a:solidFill>
                  <a:srgbClr val="00B050"/>
                </a:solidFill>
              </a:rPr>
              <a:t>KNN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51F69CA8-7C80-46FB-8B3E-BA8C168D6DC2}"/>
              </a:ext>
            </a:extLst>
          </p:cNvPr>
          <p:cNvSpPr txBox="1">
            <a:spLocks/>
          </p:cNvSpPr>
          <p:nvPr/>
        </p:nvSpPr>
        <p:spPr>
          <a:xfrm>
            <a:off x="6096000" y="4328992"/>
            <a:ext cx="5051927" cy="2145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u="sng" dirty="0"/>
              <a:t>As a result,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Since the</a:t>
            </a:r>
            <a:r>
              <a:rPr lang="en-US" sz="2000" b="1" dirty="0"/>
              <a:t> </a:t>
            </a:r>
            <a:r>
              <a:rPr lang="en-US" sz="2000" dirty="0"/>
              <a:t>Random Forest model</a:t>
            </a:r>
            <a:r>
              <a:rPr lang="en-US" sz="2000" b="1" dirty="0"/>
              <a:t> </a:t>
            </a:r>
            <a:r>
              <a:rPr lang="en-US" sz="2000" dirty="0"/>
              <a:t>shows higher r-squared score than the KNN classifier, so we will choose the </a:t>
            </a:r>
            <a:r>
              <a:rPr lang="en-US" sz="2000" b="1" dirty="0"/>
              <a:t>Random Forest model </a:t>
            </a:r>
            <a:r>
              <a:rPr lang="en-US" sz="2000" dirty="0"/>
              <a:t>as our final model for the house price prediction.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8F2CDA-0EC1-4308-9DDC-3F56F624B5B9}"/>
              </a:ext>
            </a:extLst>
          </p:cNvPr>
          <p:cNvSpPr/>
          <p:nvPr/>
        </p:nvSpPr>
        <p:spPr>
          <a:xfrm>
            <a:off x="8718884" y="2907449"/>
            <a:ext cx="820139" cy="62983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75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251</Words>
  <Application>Microsoft Office PowerPoint</Application>
  <PresentationFormat>와이드스크린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Data Bootcamp Final Project - House Price Prediction</vt:lpstr>
      <vt:lpstr>1. Data</vt:lpstr>
      <vt:lpstr>2. Data exploration &amp; planning</vt:lpstr>
      <vt:lpstr>3. Modeling &amp;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Bootcamp Final Project - House Price Prediction</dc:title>
  <dc:creator>서영 박</dc:creator>
  <cp:lastModifiedBy>서영 박</cp:lastModifiedBy>
  <cp:revision>5</cp:revision>
  <dcterms:created xsi:type="dcterms:W3CDTF">2021-05-12T20:18:32Z</dcterms:created>
  <dcterms:modified xsi:type="dcterms:W3CDTF">2021-05-12T21:08:52Z</dcterms:modified>
</cp:coreProperties>
</file>