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60" r:id="rId3"/>
    <p:sldId id="323" r:id="rId4"/>
    <p:sldId id="299" r:id="rId5"/>
    <p:sldId id="324" r:id="rId6"/>
    <p:sldId id="325" r:id="rId7"/>
    <p:sldId id="326" r:id="rId8"/>
    <p:sldId id="334" r:id="rId9"/>
    <p:sldId id="327" r:id="rId10"/>
    <p:sldId id="328" r:id="rId11"/>
    <p:sldId id="329" r:id="rId12"/>
    <p:sldId id="330" r:id="rId13"/>
    <p:sldId id="331" r:id="rId14"/>
    <p:sldId id="333" r:id="rId15"/>
    <p:sldId id="335" r:id="rId16"/>
    <p:sldId id="336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21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33"/>
    <a:srgbClr val="CC00FF"/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>
        <p:scale>
          <a:sx n="90" d="100"/>
          <a:sy n="90" d="100"/>
        </p:scale>
        <p:origin x="81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D245-0C0A-4862-BDCE-5A51AE43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37386-6957-4DD2-A592-6F07E3FC6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553E-D11C-4AA3-BEF9-3367C0E2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868BD-A188-4B5C-8FFB-F4CFF2C9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2A3B-6EF7-4EBB-97C9-EC71F46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1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31B4-3E70-4EB0-A8A9-11AC25C5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81B4A-6313-43E1-B95F-43E935839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14CEA-5EBE-4274-9866-0AEA2C19F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3D4DC-3E5E-44B8-A32F-3BD05977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F02BF-BB1E-4FF0-A750-AA12F995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BEBB7-D447-4D65-A3BE-F5D1FF68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8ED6-36BC-4B2A-ABF8-BEE5379A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5FBEF-38DB-4158-AF96-7CC388DE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01C0-2B92-4075-BB05-40B950A3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3B96-8DCC-4D75-B318-E27AA6C2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5F36-7717-4255-A508-A71B4E5A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8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81D0E-038A-4841-97DD-2327CB1BD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6622-F3ED-4CB0-A4F2-C8ADB4E9D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69302-4DC2-4B7A-A940-80DA5C88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C8492-57E5-49ED-91EC-584C11E0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043B-977A-4C3F-89CA-02477D41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2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BC08-1B61-42D8-8AEE-86B7B243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C709-EEA9-46D7-8E17-95FE8834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6548-0C34-4449-81E8-1A36C790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2F67B-33BC-44B2-A676-D5FD2637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417F3-827E-4263-87EC-D8A294B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2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BAE8-8FC8-4F72-A5AF-8EBCF0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C6BA-8864-42BE-BC65-302E079AC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827D-BC7E-47D9-BCEB-4DE51DFF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4BB1-43DA-475C-842D-9F091AA3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9B56-6020-488D-9F33-685A104A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69CE-A145-49A3-9B9C-0CF35D48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9BEB-7650-48C7-9F4C-10B2882CE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336A-5AA1-48F6-B3ED-D510CDC4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675F0-B602-40C6-820E-FEF08013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B8D38-E890-494F-8304-ED511284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FA10B-6978-4B73-9DBB-C00DA982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8A97-AB51-491B-A277-958C8F26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5A39-AA12-492A-AE4F-37D9E419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2FFC7-4D8F-429F-ADB9-9B8E3100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7E6D-C979-45AF-9068-9614C00CD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3A5E-CBFB-437A-AFBE-0B0BCE8E2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F59BB-30CE-4AA6-BD76-510ADA89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AEE89-1826-484E-929A-7D5219C5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42B0D-1F99-4F1C-9069-F6A2706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0AFF-6DA2-41E8-8DE3-5B6248DD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9BAF4-5D2B-484B-9F8A-E53AEF6F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3A261-FF25-4AEE-8297-81385C37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494AE-C4D7-41AA-B0FD-8C3875B5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0B015-AEF7-4294-B846-09A17A10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6A3AA-5580-44A7-9A02-A8EF284F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B2A58-F8B8-410D-8C36-5DC4E782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9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905D8-BD3F-4AAE-8FD2-EE8CC50DB57C}"/>
              </a:ext>
            </a:extLst>
          </p:cNvPr>
          <p:cNvSpPr/>
          <p:nvPr userDrawn="1"/>
        </p:nvSpPr>
        <p:spPr>
          <a:xfrm>
            <a:off x="3048" y="0"/>
            <a:ext cx="12188952" cy="9144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A74F-EE8C-40E2-8DA2-A7E075AA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AEAE-C217-4960-A36B-3A1D85EC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6B18A-B1F6-4156-B75F-AFCFF50B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984D-8CDA-44C7-986E-7F783D3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CAA1F-2B9A-450A-BD54-5CECC944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AD25-C2A0-4E69-8225-C862D717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5F4D0-1BE8-4024-B3A4-8F491278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65B62-853D-4785-A7C0-36E55431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8099-E105-4400-85F7-79ECE82D6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5F9D-470E-4127-83D3-6E443AD290A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88645-FCBA-4195-934C-D90F21212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483A-2F7A-49C2-A12D-1DE5AA58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4A929-6F52-4A3C-9477-4DCEA834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note+authentication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669FA-5B3A-441D-AAD5-482BC5916724}"/>
              </a:ext>
            </a:extLst>
          </p:cNvPr>
          <p:cNvSpPr txBox="1"/>
          <p:nvPr/>
        </p:nvSpPr>
        <p:spPr>
          <a:xfrm>
            <a:off x="1018383" y="3129595"/>
            <a:ext cx="3504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James McCaffrey</a:t>
            </a:r>
            <a:br>
              <a:rPr lang="en-US" sz="2400" dirty="0"/>
            </a:br>
            <a:r>
              <a:rPr lang="en-US" sz="2400" dirty="0"/>
              <a:t>Microsoft Research</a:t>
            </a:r>
            <a:br>
              <a:rPr lang="en-US" sz="2400" dirty="0"/>
            </a:br>
            <a:br>
              <a:rPr lang="en-US" dirty="0"/>
            </a:br>
            <a:r>
              <a:rPr lang="en-US" dirty="0"/>
              <a:t>Thursday, September 27, 2018</a:t>
            </a:r>
          </a:p>
          <a:p>
            <a:pPr algn="ctr"/>
            <a:r>
              <a:rPr lang="en-US" dirty="0"/>
              <a:t>Redmond, WA</a:t>
            </a:r>
            <a:br>
              <a:rPr lang="en-US" dirty="0"/>
            </a:br>
            <a:r>
              <a:rPr lang="en-US" dirty="0"/>
              <a:t>10:00 – 11:00 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8FAD8-0417-4BF1-860F-FB052296A336}"/>
              </a:ext>
            </a:extLst>
          </p:cNvPr>
          <p:cNvSpPr txBox="1"/>
          <p:nvPr/>
        </p:nvSpPr>
        <p:spPr>
          <a:xfrm>
            <a:off x="2115595" y="757875"/>
            <a:ext cx="8140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AI-105 Neural Network Binary Classification Using Keras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188A2-28A0-4ABB-8B1F-E68E6CE8F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02" y="2812533"/>
            <a:ext cx="3025600" cy="2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9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D8D83-4872-4EA6-9030-CD0AA8894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485775"/>
            <a:ext cx="79438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84D8B3-91AE-4600-B3BD-24C39346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176337"/>
            <a:ext cx="79438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6075B3-27BE-476D-9004-C101036F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119187"/>
            <a:ext cx="79438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6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55B2C2-5846-4CF7-B503-6C45A280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300162"/>
            <a:ext cx="7934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2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C065-B897-4319-8915-9FBB640A819B}"/>
              </a:ext>
            </a:extLst>
          </p:cNvPr>
          <p:cNvSpPr txBox="1"/>
          <p:nvPr/>
        </p:nvSpPr>
        <p:spPr>
          <a:xfrm>
            <a:off x="1475229" y="935302"/>
            <a:ext cx="506561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Preparation</a:t>
            </a:r>
          </a:p>
          <a:p>
            <a:r>
              <a:rPr lang="en-US" sz="1200" dirty="0"/>
              <a:t>==============================================</a:t>
            </a:r>
          </a:p>
          <a:p>
            <a:r>
              <a:rPr lang="en-US" sz="1200" dirty="0"/>
              <a:t>1. delete rows with missing</a:t>
            </a:r>
          </a:p>
          <a:p>
            <a:r>
              <a:rPr lang="en-US" sz="1200" dirty="0"/>
              <a:t>2. min-max numeric features</a:t>
            </a:r>
          </a:p>
          <a:p>
            <a:r>
              <a:rPr lang="en-US" sz="1200" dirty="0"/>
              <a:t>3. 1-of(N-1) encode categorical features</a:t>
            </a:r>
          </a:p>
          <a:p>
            <a:r>
              <a:rPr lang="en-US" sz="1200" dirty="0"/>
              <a:t>4. 0-1 encode class labels</a:t>
            </a:r>
          </a:p>
          <a:p>
            <a:r>
              <a:rPr lang="en-US" sz="1200" dirty="0"/>
              <a:t>(external prep vs. programmatic prep)</a:t>
            </a:r>
          </a:p>
          <a:p>
            <a:endParaRPr lang="en-US" sz="1200" dirty="0"/>
          </a:p>
          <a:p>
            <a:r>
              <a:rPr lang="en-US" sz="1200" b="1" dirty="0"/>
              <a:t>Read Data</a:t>
            </a:r>
          </a:p>
          <a:p>
            <a:r>
              <a:rPr lang="en-US" sz="1200" dirty="0"/>
              <a:t>==============================================</a:t>
            </a:r>
          </a:p>
          <a:p>
            <a:r>
              <a:rPr lang="en-US" sz="1200" dirty="0"/>
              <a:t>1. using pandas library most common</a:t>
            </a:r>
          </a:p>
          <a:p>
            <a:r>
              <a:rPr lang="en-US" sz="1200" dirty="0"/>
              <a:t>2. </a:t>
            </a:r>
            <a:r>
              <a:rPr lang="en-US" sz="1200" dirty="0" err="1"/>
              <a:t>np.loadtxt</a:t>
            </a:r>
            <a:r>
              <a:rPr lang="en-US" sz="1200" dirty="0"/>
              <a:t>() most flexible</a:t>
            </a:r>
          </a:p>
          <a:p>
            <a:r>
              <a:rPr lang="en-US" sz="1200" dirty="0"/>
              <a:t>3. entirely into memory vs. buffered reader</a:t>
            </a:r>
          </a:p>
          <a:p>
            <a:endParaRPr lang="en-US" sz="1200" dirty="0"/>
          </a:p>
          <a:p>
            <a:r>
              <a:rPr lang="en-US" sz="1200" b="1" dirty="0"/>
              <a:t>Define Neural Network Model</a:t>
            </a:r>
          </a:p>
          <a:p>
            <a:r>
              <a:rPr lang="en-US" sz="1200" dirty="0"/>
              <a:t>==============================================</a:t>
            </a:r>
          </a:p>
          <a:p>
            <a:r>
              <a:rPr lang="en-US" sz="1200" dirty="0"/>
              <a:t>1. number hidden layers - hyperparam</a:t>
            </a:r>
          </a:p>
          <a:p>
            <a:r>
              <a:rPr lang="en-US" sz="1200" dirty="0"/>
              <a:t>2. hidden activation - tanh or </a:t>
            </a:r>
            <a:r>
              <a:rPr lang="en-US" sz="1200" dirty="0" err="1"/>
              <a:t>relu</a:t>
            </a:r>
            <a:endParaRPr lang="en-US" sz="1200" dirty="0"/>
          </a:p>
          <a:p>
            <a:r>
              <a:rPr lang="en-US" sz="1200" dirty="0"/>
              <a:t>3. output node - one, sigmoid activation</a:t>
            </a:r>
          </a:p>
          <a:p>
            <a:r>
              <a:rPr lang="en-US" sz="1200" dirty="0"/>
              <a:t>4. initialization - highly sensitive - </a:t>
            </a:r>
            <a:r>
              <a:rPr lang="en-US" sz="1200" dirty="0" err="1"/>
              <a:t>glorot</a:t>
            </a:r>
            <a:endParaRPr lang="en-US" sz="1200" dirty="0"/>
          </a:p>
          <a:p>
            <a:r>
              <a:rPr lang="en-US" sz="1200" dirty="0"/>
              <a:t>5. dropout - hyperparam</a:t>
            </a:r>
          </a:p>
          <a:p>
            <a:endParaRPr lang="en-US" sz="1200" dirty="0"/>
          </a:p>
          <a:p>
            <a:r>
              <a:rPr lang="en-US" sz="1200" b="1" dirty="0"/>
              <a:t>Train Neural Network Model</a:t>
            </a:r>
          </a:p>
          <a:p>
            <a:r>
              <a:rPr lang="en-US" sz="1200" dirty="0"/>
              <a:t>==============================================</a:t>
            </a:r>
          </a:p>
          <a:p>
            <a:r>
              <a:rPr lang="en-US" sz="1200" dirty="0"/>
              <a:t>1. batch size - hyperparam</a:t>
            </a:r>
          </a:p>
          <a:p>
            <a:r>
              <a:rPr lang="en-US" sz="1200" dirty="0"/>
              <a:t>2. max epochs - hyperparam</a:t>
            </a:r>
          </a:p>
          <a:p>
            <a:r>
              <a:rPr lang="en-US" sz="1200" dirty="0"/>
              <a:t>3. train-validate-test: good in principle only</a:t>
            </a:r>
          </a:p>
          <a:p>
            <a:r>
              <a:rPr lang="en-US" sz="1200" dirty="0"/>
              <a:t>4. SGD, Adam, </a:t>
            </a:r>
            <a:r>
              <a:rPr lang="en-US" sz="1200" dirty="0" err="1"/>
              <a:t>Adadelta</a:t>
            </a:r>
            <a:r>
              <a:rPr lang="en-US" sz="1200" dirty="0"/>
              <a:t> (improved </a:t>
            </a:r>
            <a:r>
              <a:rPr lang="en-US" sz="1200" dirty="0" err="1"/>
              <a:t>Adagrad</a:t>
            </a:r>
            <a:r>
              <a:rPr lang="en-US" sz="1200" dirty="0"/>
              <a:t>),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RMSprop</a:t>
            </a:r>
            <a:r>
              <a:rPr lang="en-US" sz="1200" dirty="0"/>
              <a:t>(recurrent NNs)</a:t>
            </a:r>
          </a:p>
          <a:p>
            <a:r>
              <a:rPr lang="en-US" sz="1200" dirty="0"/>
              <a:t>5. loss - binary cross entropy (or 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9E9E6-5C68-4716-B14D-7E63E3833DDC}"/>
              </a:ext>
            </a:extLst>
          </p:cNvPr>
          <p:cNvSpPr txBox="1"/>
          <p:nvPr/>
        </p:nvSpPr>
        <p:spPr>
          <a:xfrm>
            <a:off x="6540843" y="935302"/>
            <a:ext cx="50656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Evaluate Model</a:t>
            </a:r>
          </a:p>
          <a:p>
            <a:r>
              <a:rPr lang="en-US" sz="1200" dirty="0"/>
              <a:t>==============================================</a:t>
            </a:r>
          </a:p>
          <a:p>
            <a:r>
              <a:rPr lang="en-US" sz="1200" dirty="0"/>
              <a:t>1. intended to spot overfitting</a:t>
            </a:r>
          </a:p>
          <a:p>
            <a:r>
              <a:rPr lang="en-US" sz="1200" dirty="0"/>
              <a:t>2. mostly use accuracy</a:t>
            </a:r>
          </a:p>
          <a:p>
            <a:r>
              <a:rPr lang="en-US" sz="1200" dirty="0"/>
              <a:t>3. loss - comparison purposes</a:t>
            </a:r>
          </a:p>
          <a:p>
            <a:r>
              <a:rPr lang="en-US" sz="1200" dirty="0"/>
              <a:t>4. beware unbalanced class labels</a:t>
            </a:r>
          </a:p>
          <a:p>
            <a:endParaRPr lang="en-US" sz="1200" dirty="0"/>
          </a:p>
          <a:p>
            <a:r>
              <a:rPr lang="en-US" sz="1200" b="1" dirty="0"/>
              <a:t>Save Model</a:t>
            </a:r>
          </a:p>
          <a:p>
            <a:r>
              <a:rPr lang="en-US" sz="1200" dirty="0"/>
              <a:t>==============================================</a:t>
            </a:r>
          </a:p>
          <a:p>
            <a:r>
              <a:rPr lang="en-US" sz="1200" dirty="0"/>
              <a:t>1. weights only or entire model</a:t>
            </a:r>
          </a:p>
          <a:p>
            <a:r>
              <a:rPr lang="en-US" sz="1200" dirty="0"/>
              <a:t>2. h5 vs. ONNX</a:t>
            </a:r>
          </a:p>
          <a:p>
            <a:r>
              <a:rPr lang="en-US" sz="1200" dirty="0"/>
              <a:t>3. at end vs. incremental / checkpoint</a:t>
            </a:r>
          </a:p>
          <a:p>
            <a:endParaRPr lang="en-US" sz="1200" dirty="0"/>
          </a:p>
          <a:p>
            <a:r>
              <a:rPr lang="en-US" sz="1200" b="1" dirty="0"/>
              <a:t>Use Model</a:t>
            </a:r>
          </a:p>
          <a:p>
            <a:r>
              <a:rPr lang="en-US" sz="1200" dirty="0"/>
              <a:t>==============================================</a:t>
            </a:r>
          </a:p>
          <a:p>
            <a:r>
              <a:rPr lang="en-US" sz="1200" dirty="0"/>
              <a:t>1. don't forget to normalize</a:t>
            </a:r>
          </a:p>
          <a:p>
            <a:r>
              <a:rPr lang="en-US" sz="1200" dirty="0"/>
              <a:t>2. consider looking at raw output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DE70-0CB3-4FD3-BAC0-A471A4BED764}"/>
              </a:ext>
            </a:extLst>
          </p:cNvPr>
          <p:cNvSpPr txBox="1"/>
          <p:nvPr/>
        </p:nvSpPr>
        <p:spPr>
          <a:xfrm>
            <a:off x="1471711" y="286915"/>
            <a:ext cx="976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800" dirty="0">
                <a:solidFill>
                  <a:srgbClr val="0099CC"/>
                </a:solidFill>
                <a:latin typeface="Calibri" panose="020F0502020204030204"/>
              </a:rPr>
              <a:t>Summary – Neural Network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0258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FE815-28AB-4B1C-A109-17A8A5F0375C}"/>
              </a:ext>
            </a:extLst>
          </p:cNvPr>
          <p:cNvSpPr txBox="1"/>
          <p:nvPr/>
        </p:nvSpPr>
        <p:spPr>
          <a:xfrm>
            <a:off x="1359461" y="351652"/>
            <a:ext cx="976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800" dirty="0">
                <a:solidFill>
                  <a:srgbClr val="0099CC"/>
                </a:solidFill>
                <a:latin typeface="Calibri" panose="020F0502020204030204"/>
              </a:rPr>
              <a:t>Learn Neural Network Binary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853AE-3AC5-45A2-809B-D683FDEF6CA6}"/>
              </a:ext>
            </a:extLst>
          </p:cNvPr>
          <p:cNvSpPr txBox="1"/>
          <p:nvPr/>
        </p:nvSpPr>
        <p:spPr>
          <a:xfrm>
            <a:off x="1359461" y="1197621"/>
            <a:ext cx="84238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binary classification prediction model for the Banknote Authentication dataset.</a:t>
            </a:r>
          </a:p>
          <a:p>
            <a:endParaRPr lang="en-US" dirty="0"/>
          </a:p>
          <a:p>
            <a:r>
              <a:rPr lang="en-US" dirty="0"/>
              <a:t>There are 1,371 data items. There are four numeric predictor variables: banknote image variance, skewness, kurtosis, entropy. The variable to predict is "authentic" (0) or "forgery" (1).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https://archive.ics.uci.edu/ml/datasets/banknote+authentication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Sample:</a:t>
            </a:r>
          </a:p>
          <a:p>
            <a:endParaRPr lang="en-US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3.6216,8.6661,-2.8073,-0.44699,0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4.5459,8.1674,-2.4586,-1.4621,0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 . .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-1.3971,3.3191,-1.3927,-1.9948,1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0.39012,-0.14279,-0.031994,0.35084,1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 . . </a:t>
            </a:r>
          </a:p>
        </p:txBody>
      </p:sp>
    </p:spTree>
    <p:extLst>
      <p:ext uri="{BB962C8B-B14F-4D97-AF65-F5344CB8AC3E}">
        <p14:creationId xmlns:p14="http://schemas.microsoft.com/office/powerpoint/2010/main" val="372135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F4BB3-D529-4965-95AD-8B3926EC6C1A}"/>
              </a:ext>
            </a:extLst>
          </p:cNvPr>
          <p:cNvSpPr txBox="1"/>
          <p:nvPr/>
        </p:nvSpPr>
        <p:spPr>
          <a:xfrm>
            <a:off x="1079770" y="481469"/>
            <a:ext cx="976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800" dirty="0">
                <a:solidFill>
                  <a:srgbClr val="0099CC"/>
                </a:solidFill>
                <a:latin typeface="Calibri" panose="020F0502020204030204"/>
              </a:rPr>
              <a:t>Other Techniques for Binary Classification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3D67FC-A355-4A9B-9C5D-664F0070B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80885"/>
              </p:ext>
            </p:extLst>
          </p:nvPr>
        </p:nvGraphicFramePr>
        <p:xfrm>
          <a:off x="1209676" y="1389380"/>
          <a:ext cx="99124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623">
                  <a:extLst>
                    <a:ext uri="{9D8B030D-6E8A-4147-A177-3AD203B41FA5}">
                      <a16:colId xmlns:a16="http://schemas.microsoft.com/office/drawing/2014/main" val="3975068153"/>
                    </a:ext>
                  </a:extLst>
                </a:gridCol>
                <a:gridCol w="6463862">
                  <a:extLst>
                    <a:ext uri="{9D8B030D-6E8A-4147-A177-3AD203B41FA5}">
                      <a16:colId xmlns:a16="http://schemas.microsoft.com/office/drawing/2014/main" val="2186305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0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Overfitting, sensitivity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Brittle, hyperparameters, implementation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9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predictors only, independence of predictors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9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predictors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7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Independence of predictors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02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Linearly separable problems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 predictors only, local geometry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8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 predictors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0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Linearly separable problems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9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discriminant analysis (LDA)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 predictors only, linearly separable problems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370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90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F24584-0F1E-4683-BF7E-BBF10C85A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63" y="886359"/>
            <a:ext cx="7884073" cy="52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3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061995-7F52-411E-B4B6-E46A9E55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43" y="1447643"/>
            <a:ext cx="4819650" cy="375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85C9B4-3C37-479C-91E9-171233C3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66" y="1447643"/>
            <a:ext cx="48291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FB41D-5927-44F1-A03A-13C4CB2A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46" y="1552575"/>
            <a:ext cx="4819650" cy="3752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650769-9F84-4451-A948-229A8309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020" y="1552575"/>
            <a:ext cx="48196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4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C3BCD-0111-44C1-BFA0-3D07853D30F1}"/>
              </a:ext>
            </a:extLst>
          </p:cNvPr>
          <p:cNvSpPr txBox="1"/>
          <p:nvPr/>
        </p:nvSpPr>
        <p:spPr>
          <a:xfrm>
            <a:off x="728425" y="1836264"/>
            <a:ext cx="10205659" cy="28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3200" dirty="0">
                <a:solidFill>
                  <a:srgbClr val="000066"/>
                </a:solidFill>
                <a:latin typeface="Calibri" panose="020F0502020204030204"/>
              </a:rPr>
              <a:t>Installing Anaconda, TensorFlow, Keras (very briefly)</a:t>
            </a:r>
          </a:p>
          <a:p>
            <a:pPr defTabSz="609585"/>
            <a:r>
              <a:rPr lang="en-US" sz="1400" dirty="0">
                <a:solidFill>
                  <a:srgbClr val="000066"/>
                </a:solidFill>
                <a:latin typeface="Calibri" panose="020F0502020204030204"/>
              </a:rPr>
              <a:t> </a:t>
            </a:r>
          </a:p>
          <a:p>
            <a:pPr defTabSz="609585"/>
            <a:r>
              <a:rPr lang="en-US" sz="3200" dirty="0">
                <a:solidFill>
                  <a:srgbClr val="000066"/>
                </a:solidFill>
                <a:latin typeface="Calibri" panose="020F0502020204030204"/>
              </a:rPr>
              <a:t>Data normalization and encoding (very briefly)</a:t>
            </a:r>
          </a:p>
          <a:p>
            <a:pPr defTabSz="609585"/>
            <a:r>
              <a:rPr lang="en-US" sz="1400" dirty="0">
                <a:solidFill>
                  <a:srgbClr val="000066"/>
                </a:solidFill>
                <a:latin typeface="Calibri" panose="020F0502020204030204"/>
              </a:rPr>
              <a:t> </a:t>
            </a:r>
          </a:p>
          <a:p>
            <a:pPr defTabSz="609585"/>
            <a:r>
              <a:rPr lang="en-US" sz="3200" dirty="0">
                <a:solidFill>
                  <a:srgbClr val="000066"/>
                </a:solidFill>
                <a:latin typeface="Calibri" panose="020F0502020204030204"/>
              </a:rPr>
              <a:t>Binary classification vs. multiclass classification</a:t>
            </a:r>
          </a:p>
          <a:p>
            <a:pPr defTabSz="609585"/>
            <a:r>
              <a:rPr lang="en-US" sz="1400" dirty="0">
                <a:solidFill>
                  <a:srgbClr val="000066"/>
                </a:solidFill>
                <a:latin typeface="Calibri" panose="020F0502020204030204"/>
              </a:rPr>
              <a:t> </a:t>
            </a:r>
          </a:p>
          <a:p>
            <a:pPr defTabSz="609585"/>
            <a:r>
              <a:rPr lang="en-US" sz="3200" dirty="0">
                <a:solidFill>
                  <a:srgbClr val="000066"/>
                </a:solidFill>
                <a:latin typeface="Calibri" panose="020F0502020204030204"/>
              </a:rPr>
              <a:t>Callbacks, dropout, regularization, train-validate-test, etc.</a:t>
            </a:r>
          </a:p>
          <a:p>
            <a:pPr defTabSz="609585"/>
            <a:endParaRPr lang="en-US" sz="1333" dirty="0">
              <a:solidFill>
                <a:srgbClr val="000066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B417-3C9A-4956-9099-E531CD857A95}"/>
              </a:ext>
            </a:extLst>
          </p:cNvPr>
          <p:cNvSpPr txBox="1"/>
          <p:nvPr/>
        </p:nvSpPr>
        <p:spPr>
          <a:xfrm>
            <a:off x="728425" y="583478"/>
            <a:ext cx="4624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4000" dirty="0">
                <a:solidFill>
                  <a:srgbClr val="0099CC"/>
                </a:solidFill>
                <a:latin typeface="Calibri" panose="020F0502020204030204"/>
              </a:rPr>
              <a:t>Agenda and Goals </a:t>
            </a:r>
          </a:p>
        </p:txBody>
      </p:sp>
    </p:spTree>
    <p:extLst>
      <p:ext uri="{BB962C8B-B14F-4D97-AF65-F5344CB8AC3E}">
        <p14:creationId xmlns:p14="http://schemas.microsoft.com/office/powerpoint/2010/main" val="749396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E9E916-D8F9-4A30-A991-14F43552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90" y="1547812"/>
            <a:ext cx="4819650" cy="3762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8EB70-3AED-457C-8B12-A898F26A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73" y="1543049"/>
            <a:ext cx="481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4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9F53C5-17B4-4C6C-840B-58C1CABF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52" y="1547812"/>
            <a:ext cx="4800600" cy="3762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8398-9671-4758-B098-0A66F60D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50" y="1547812"/>
            <a:ext cx="48006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6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2559C7-3FD9-4C31-9376-93C5C05C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79" y="1543050"/>
            <a:ext cx="4791075" cy="3771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43F74-98DF-4384-B198-E8D7B3F3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361" y="1543050"/>
            <a:ext cx="5810720" cy="37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F08C0-C177-4869-97AC-AD16E95F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27" y="703259"/>
            <a:ext cx="4512017" cy="4768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25DC62-04E4-46E6-B316-A56BFF481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29" y="1364105"/>
            <a:ext cx="6660248" cy="342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8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73058E-CB3F-4E71-8CC1-BC9BA2E1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25" y="1450088"/>
            <a:ext cx="5900887" cy="4410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A58839-C8BF-47D8-B096-0D03059CEB5B}"/>
              </a:ext>
            </a:extLst>
          </p:cNvPr>
          <p:cNvSpPr txBox="1"/>
          <p:nvPr/>
        </p:nvSpPr>
        <p:spPr>
          <a:xfrm>
            <a:off x="455525" y="453853"/>
            <a:ext cx="44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https://pypi.org/project/tensorflow/1.10.0/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81AD5F4-C34B-4499-BA19-3855CD9D81D5}"/>
              </a:ext>
            </a:extLst>
          </p:cNvPr>
          <p:cNvSpPr/>
          <p:nvPr/>
        </p:nvSpPr>
        <p:spPr>
          <a:xfrm>
            <a:off x="5459621" y="5592204"/>
            <a:ext cx="314794" cy="19487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67E19-4C68-449C-AE3A-D1A4BA42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45" y="1580225"/>
            <a:ext cx="4944504" cy="3702116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7CA29E6A-803D-4786-944F-A6ACA53056A5}"/>
              </a:ext>
            </a:extLst>
          </p:cNvPr>
          <p:cNvSpPr/>
          <p:nvPr/>
        </p:nvSpPr>
        <p:spPr>
          <a:xfrm>
            <a:off x="11329240" y="4457342"/>
            <a:ext cx="314794" cy="19487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2435-2D30-467E-9526-AA3F93062C83}"/>
              </a:ext>
            </a:extLst>
          </p:cNvPr>
          <p:cNvSpPr txBox="1"/>
          <p:nvPr/>
        </p:nvSpPr>
        <p:spPr>
          <a:xfrm>
            <a:off x="6778145" y="453853"/>
            <a:ext cx="440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https://pypi.org/project/Keras/2.2.2/</a:t>
            </a:r>
          </a:p>
        </p:txBody>
      </p:sp>
    </p:spTree>
    <p:extLst>
      <p:ext uri="{BB962C8B-B14F-4D97-AF65-F5344CB8AC3E}">
        <p14:creationId xmlns:p14="http://schemas.microsoft.com/office/powerpoint/2010/main" val="4159867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2E222-0755-49D2-AEFD-F317E2CF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55" y="848603"/>
            <a:ext cx="9823490" cy="41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13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C203C9-466C-47A7-BA93-9B6711C4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954350"/>
            <a:ext cx="64198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5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A91CAA-8066-42FE-ACEE-50F25F83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017141"/>
            <a:ext cx="6648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CEAA2-B1A4-4B7D-940B-65D6296A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27" y="315157"/>
            <a:ext cx="6918746" cy="62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40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72A40F-209C-4FCD-B9B0-AFF03EC2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87" y="614994"/>
            <a:ext cx="8561225" cy="58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5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C3BCD-0111-44C1-BFA0-3D07853D30F1}"/>
              </a:ext>
            </a:extLst>
          </p:cNvPr>
          <p:cNvSpPr txBox="1"/>
          <p:nvPr/>
        </p:nvSpPr>
        <p:spPr>
          <a:xfrm>
            <a:off x="728425" y="1423570"/>
            <a:ext cx="102056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1.  Understand the data.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800" dirty="0">
                <a:solidFill>
                  <a:srgbClr val="000066"/>
                </a:solidFill>
                <a:latin typeface="Calibri" panose="020F0502020204030204"/>
              </a:rPr>
              <a:t>          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2.  Clean, normalize, encode (programmatic or </a:t>
            </a:r>
            <a:r>
              <a:rPr lang="en-US" sz="2800" dirty="0">
                <a:solidFill>
                  <a:srgbClr val="000066"/>
                </a:solidFill>
              </a:rPr>
              <a:t>external).</a:t>
            </a:r>
            <a:br>
              <a:rPr lang="en-US" sz="2800" dirty="0">
                <a:solidFill>
                  <a:srgbClr val="000066"/>
                </a:solidFill>
              </a:rPr>
            </a:br>
            <a:r>
              <a:rPr lang="en-US" sz="800" dirty="0">
                <a:solidFill>
                  <a:srgbClr val="000066"/>
                </a:solidFill>
              </a:rPr>
              <a:t>      </a:t>
            </a:r>
            <a:br>
              <a:rPr lang="en-US" sz="2800" dirty="0">
                <a:solidFill>
                  <a:srgbClr val="000066"/>
                </a:solidFill>
              </a:rPr>
            </a:br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3.  Read data into memory.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800" dirty="0">
                <a:solidFill>
                  <a:srgbClr val="000066"/>
                </a:solidFill>
                <a:latin typeface="Calibri" panose="020F0502020204030204"/>
              </a:rPr>
              <a:t>    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4.  Create neural network.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800" dirty="0">
                <a:solidFill>
                  <a:srgbClr val="000066"/>
                </a:solidFill>
                <a:latin typeface="Calibri" panose="020F0502020204030204"/>
              </a:rPr>
              <a:t>   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5.  Train the network/model.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800" dirty="0">
                <a:solidFill>
                  <a:srgbClr val="000066"/>
                </a:solidFill>
                <a:latin typeface="Calibri" panose="020F0502020204030204"/>
              </a:rPr>
              <a:t>    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6.  Evaluate the model.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800" dirty="0">
                <a:solidFill>
                  <a:srgbClr val="000066"/>
                </a:solidFill>
                <a:latin typeface="Calibri" panose="020F0502020204030204"/>
              </a:rPr>
              <a:t>  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7.  Save the model (incrementally or final).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800" dirty="0">
                <a:solidFill>
                  <a:srgbClr val="000066"/>
                </a:solidFill>
                <a:latin typeface="Calibri" panose="020F0502020204030204"/>
              </a:rPr>
              <a:t>    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8.  Use the model to make predictions.</a:t>
            </a:r>
            <a:br>
              <a:rPr lang="en-US" sz="2800" dirty="0">
                <a:solidFill>
                  <a:srgbClr val="000066"/>
                </a:solidFill>
                <a:latin typeface="Calibri" panose="020F0502020204030204"/>
              </a:rPr>
            </a:br>
            <a:r>
              <a:rPr lang="en-US" sz="800" dirty="0">
                <a:solidFill>
                  <a:srgbClr val="000066"/>
                </a:solidFill>
                <a:latin typeface="Calibri" panose="020F0502020204030204"/>
              </a:rPr>
              <a:t>   </a:t>
            </a:r>
            <a:r>
              <a:rPr lang="en-US" sz="2800" dirty="0">
                <a:solidFill>
                  <a:srgbClr val="000066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AB417-3C9A-4956-9099-E531CD857A95}"/>
              </a:ext>
            </a:extLst>
          </p:cNvPr>
          <p:cNvSpPr txBox="1"/>
          <p:nvPr/>
        </p:nvSpPr>
        <p:spPr>
          <a:xfrm>
            <a:off x="728425" y="583478"/>
            <a:ext cx="4624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4000" dirty="0">
                <a:solidFill>
                  <a:srgbClr val="0099CC"/>
                </a:solidFill>
                <a:latin typeface="Calibri" panose="020F0502020204030204"/>
              </a:rPr>
              <a:t>The Process </a:t>
            </a:r>
          </a:p>
        </p:txBody>
      </p:sp>
    </p:spTree>
    <p:extLst>
      <p:ext uri="{BB962C8B-B14F-4D97-AF65-F5344CB8AC3E}">
        <p14:creationId xmlns:p14="http://schemas.microsoft.com/office/powerpoint/2010/main" val="986087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221442-4857-41CA-8479-E6802A1320A4}"/>
              </a:ext>
            </a:extLst>
          </p:cNvPr>
          <p:cNvSpPr txBox="1"/>
          <p:nvPr/>
        </p:nvSpPr>
        <p:spPr>
          <a:xfrm>
            <a:off x="2194006" y="1747396"/>
            <a:ext cx="78039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Neural Network Binary Classification Using Keras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1B69-739F-4106-BF9A-08C8112F2883}"/>
              </a:ext>
            </a:extLst>
          </p:cNvPr>
          <p:cNvSpPr txBox="1"/>
          <p:nvPr/>
        </p:nvSpPr>
        <p:spPr>
          <a:xfrm>
            <a:off x="3138572" y="4380226"/>
            <a:ext cx="59148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James McCaffrey</a:t>
            </a:r>
            <a:br>
              <a:rPr lang="en-US" sz="2400" dirty="0"/>
            </a:br>
            <a:r>
              <a:rPr lang="en-US" sz="2400" dirty="0"/>
              <a:t>Microsoft Research</a:t>
            </a:r>
            <a:br>
              <a:rPr lang="en-US" sz="2400" dirty="0"/>
            </a:br>
            <a:br>
              <a:rPr lang="en-US" dirty="0"/>
            </a:br>
            <a:r>
              <a:rPr lang="en-US" dirty="0"/>
              <a:t>jamccaff@microsoft.com</a:t>
            </a:r>
            <a:br>
              <a:rPr lang="en-US" dirty="0"/>
            </a:br>
            <a:r>
              <a:rPr lang="en-US" dirty="0"/>
              <a:t>https://jamesmccaffrey.wordpress.com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316A1-4165-42E9-9F34-EB871FEFAEFA}"/>
              </a:ext>
            </a:extLst>
          </p:cNvPr>
          <p:cNvSpPr txBox="1"/>
          <p:nvPr/>
        </p:nvSpPr>
        <p:spPr>
          <a:xfrm>
            <a:off x="2167078" y="815781"/>
            <a:ext cx="814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3399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3177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064466-67E3-4F31-AB7B-6A0AA2F8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22" y="568361"/>
            <a:ext cx="7358156" cy="560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8202AE-8C0C-4D97-83DB-4C36CBEA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28712"/>
            <a:ext cx="6553200" cy="460057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549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AC7A80-0FE2-4E91-B445-EB5D01A4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77" y="754602"/>
            <a:ext cx="10960246" cy="51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0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4A2A38-DCF5-4E44-926B-AF157756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795000"/>
            <a:ext cx="105727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8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897725-B2F3-465F-B7EE-03BCB084C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29" y="1180561"/>
            <a:ext cx="5641200" cy="414838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819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27AAD6-7DED-4E24-8D57-2CFBC3DD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561975"/>
            <a:ext cx="7943850" cy="5734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9A9677-F897-4EA0-9A77-CADD94622BA0}"/>
              </a:ext>
            </a:extLst>
          </p:cNvPr>
          <p:cNvSpPr/>
          <p:nvPr/>
        </p:nvSpPr>
        <p:spPr>
          <a:xfrm>
            <a:off x="5979499" y="1431916"/>
            <a:ext cx="483335" cy="25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486</Words>
  <Application>Microsoft Office PowerPoint</Application>
  <PresentationFormat>Widescreen</PresentationFormat>
  <Paragraphs>99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</dc:creator>
  <cp:lastModifiedBy>JM</cp:lastModifiedBy>
  <cp:revision>58</cp:revision>
  <dcterms:created xsi:type="dcterms:W3CDTF">2018-07-12T17:42:48Z</dcterms:created>
  <dcterms:modified xsi:type="dcterms:W3CDTF">2018-09-27T13:00:47Z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jamccaff@microsoft.com</vt:lpwstr>
  </property>
  <property fmtid="{D5CDD505-2E9C-101B-9397-08002B2CF9AE}" pid="5" name="MSIP_Label_f42aa342-8706-4288-bd11-ebb85995028c_SetDate">
    <vt:lpwstr>2018-07-12T19:08:02.5328388Z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