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8" r:id="rId2"/>
    <p:sldId id="260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2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29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FF9933"/>
    <a:srgbClr val="CC00FF"/>
    <a:srgbClr val="FF00FF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4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0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1D245-0C0A-4862-BDCE-5A51AE433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37386-6957-4DD2-A592-6F07E3FC61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A553E-D11C-4AA3-BEF9-3367C0E27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65F9D-470E-4127-83D3-6E443AD290A3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868BD-A188-4B5C-8FFB-F4CFF2C99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22A3B-6EF7-4EBB-97C9-EC71F46C2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A929-6F52-4A3C-9477-4DCEA8346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417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331B4-3E70-4EB0-A8A9-11AC25C5C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681B4A-6313-43E1-B95F-43E9358391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A14CEA-5EBE-4274-9866-0AEA2C19FE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13D4DC-3E5E-44B8-A32F-3BD05977C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65F9D-470E-4127-83D3-6E443AD290A3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DF02BF-BB1E-4FF0-A750-AA12F995B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5BEBB7-D447-4D65-A3BE-F5D1FF681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A929-6F52-4A3C-9477-4DCEA8346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379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58ED6-36BC-4B2A-ABF8-BEE5379A4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75FBEF-38DB-4158-AF96-7CC388DE9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201C0-2B92-4075-BB05-40B950A39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65F9D-470E-4127-83D3-6E443AD290A3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F3B96-8DCC-4D75-B318-E27AA6C23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45F36-7717-4255-A508-A71B4E5A3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A929-6F52-4A3C-9477-4DCEA8346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08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C81D0E-038A-4841-97DD-2327CB1BD6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6D6622-F3ED-4CB0-A4F2-C8ADB4E9D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69302-4DC2-4B7A-A940-80DA5C88C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65F9D-470E-4127-83D3-6E443AD290A3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C8492-57E5-49ED-91EC-584C11E09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8043B-977A-4C3F-89CA-02477D41E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A929-6F52-4A3C-9477-4DCEA8346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21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5BC08-1B61-42D8-8AEE-86B7B2436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DC709-EEA9-46D7-8E17-95FE88345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A6548-0C34-4449-81E8-1A36C790B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65F9D-470E-4127-83D3-6E443AD290A3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2F67B-33BC-44B2-A676-D5FD2637A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417F3-827E-4263-87EC-D8A294BA6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A929-6F52-4A3C-9477-4DCEA8346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21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0BAE8-8FC8-4F72-A5AF-8EBCF0389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9C6BA-8864-42BE-BC65-302E079AC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D827D-BC7E-47D9-BCEB-4DE51DFF2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65F9D-470E-4127-83D3-6E443AD290A3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64BB1-43DA-475C-842D-9F091AA33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39B56-6020-488D-9F33-685A104A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A929-6F52-4A3C-9477-4DCEA8346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30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569CE-A145-49A3-9B9C-0CF35D48F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C9BEB-7650-48C7-9F4C-10B2882CEC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A6336A-5AA1-48F6-B3ED-D510CDC4F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B675F0-B602-40C6-820E-FEF08013F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65F9D-470E-4127-83D3-6E443AD290A3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B8D38-E890-494F-8304-ED5112845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FA10B-6978-4B73-9DBB-C00DA982D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A929-6F52-4A3C-9477-4DCEA8346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224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E8A97-AB51-491B-A277-958C8F26E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45A39-AA12-492A-AE4F-37D9E4197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52FFC7-4D8F-429F-ADB9-9B8E31001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E7E6D-C979-45AF-9068-9614C00CD4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313A5E-CBFB-437A-AFBE-0B0BCE8E27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F59BB-30CE-4AA6-BD76-510ADA890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65F9D-470E-4127-83D3-6E443AD290A3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1AEE89-1826-484E-929A-7D5219C5C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D42B0D-1F99-4F1C-9069-F6A270602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A929-6F52-4A3C-9477-4DCEA8346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3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10AFF-6DA2-41E8-8DE3-5B6248DD1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69BAF4-5D2B-484B-9F8A-E53AEF6FA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65F9D-470E-4127-83D3-6E443AD290A3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03A261-FF25-4AEE-8297-81385C376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6494AE-C4D7-41AA-B0FD-8C3875B59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A929-6F52-4A3C-9477-4DCEA8346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10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A0B015-AEF7-4294-B846-09A17A10E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65F9D-470E-4127-83D3-6E443AD290A3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86A3AA-5580-44A7-9A02-A8EF284FA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9B2A58-F8B8-410D-8C36-5DC4E7827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A929-6F52-4A3C-9477-4DCEA8346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798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B2905D8-BD3F-4AAE-8FD2-EE8CC50DB57C}"/>
              </a:ext>
            </a:extLst>
          </p:cNvPr>
          <p:cNvSpPr/>
          <p:nvPr userDrawn="1"/>
        </p:nvSpPr>
        <p:spPr>
          <a:xfrm>
            <a:off x="3048" y="0"/>
            <a:ext cx="12188952" cy="9144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2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9A74F-EE8C-40E2-8DA2-A7E075AAC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FAEAE-C217-4960-A36B-3A1D85EC2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26B18A-B1F6-4156-B75F-AFCFF50BB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D984D-8CDA-44C7-986E-7F783D3C6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65F9D-470E-4127-83D3-6E443AD290A3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CAA1F-2B9A-450A-BD54-5CECC9443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9AD25-C2A0-4E69-8225-C862D717C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A929-6F52-4A3C-9477-4DCEA8346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90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E5F4D0-1BE8-4024-B3A4-8F491278D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65B62-853D-4785-A7C0-36E554315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E8099-E105-4400-85F7-79ECE82D63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65F9D-470E-4127-83D3-6E443AD290A3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88645-FCBA-4195-934C-D90F21212E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8483A-2F7A-49C2-A12D-1DE5AA583A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4A929-6F52-4A3C-9477-4DCEA8346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91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F669FA-5B3A-441D-AAD5-482BC5916724}"/>
              </a:ext>
            </a:extLst>
          </p:cNvPr>
          <p:cNvSpPr txBox="1"/>
          <p:nvPr/>
        </p:nvSpPr>
        <p:spPr>
          <a:xfrm>
            <a:off x="1018383" y="3129595"/>
            <a:ext cx="35048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James McCaffrey</a:t>
            </a:r>
            <a:br>
              <a:rPr lang="en-US" sz="2400" dirty="0"/>
            </a:br>
            <a:r>
              <a:rPr lang="en-US" sz="2400" dirty="0"/>
              <a:t>Microsoft Research</a:t>
            </a:r>
            <a:br>
              <a:rPr lang="en-US" sz="2400" dirty="0"/>
            </a:br>
            <a:br>
              <a:rPr lang="en-US" dirty="0"/>
            </a:br>
            <a:r>
              <a:rPr lang="en-US" dirty="0"/>
              <a:t>Thursday, September 20, 2018</a:t>
            </a:r>
          </a:p>
          <a:p>
            <a:pPr algn="ctr"/>
            <a:r>
              <a:rPr lang="en-US" dirty="0"/>
              <a:t>Redmond, WA</a:t>
            </a:r>
            <a:br>
              <a:rPr lang="en-US" dirty="0"/>
            </a:br>
            <a:r>
              <a:rPr lang="en-US" dirty="0"/>
              <a:t>10:00 – 11:00 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48FAD8-0417-4BF1-860F-FB052296A336}"/>
              </a:ext>
            </a:extLst>
          </p:cNvPr>
          <p:cNvSpPr txBox="1"/>
          <p:nvPr/>
        </p:nvSpPr>
        <p:spPr>
          <a:xfrm>
            <a:off x="2115595" y="757875"/>
            <a:ext cx="81400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AI-103 Introduction to Neural Networks Using </a:t>
            </a:r>
            <a:r>
              <a:rPr lang="en-US" sz="4000" dirty="0" err="1"/>
              <a:t>Keras</a:t>
            </a:r>
            <a:endParaRPr lang="en-US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F188A2-28A0-4ABB-8B1F-E68E6CE8F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102" y="2812533"/>
            <a:ext cx="3025600" cy="289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996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9F08C0-C177-4869-97AC-AD16E95F7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027" y="703259"/>
            <a:ext cx="4512017" cy="47688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E25DC62-04E4-46E6-B316-A56BFF481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1429" y="1364105"/>
            <a:ext cx="6660248" cy="342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687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73058E-CB3F-4E71-8CC1-BC9BA2E1D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25" y="1450088"/>
            <a:ext cx="5900887" cy="44102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A58839-C8BF-47D8-B096-0D03059CEB5B}"/>
              </a:ext>
            </a:extLst>
          </p:cNvPr>
          <p:cNvSpPr txBox="1"/>
          <p:nvPr/>
        </p:nvSpPr>
        <p:spPr>
          <a:xfrm>
            <a:off x="455525" y="453853"/>
            <a:ext cx="440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https://pypi.org/project/tensorflow/1.10.0/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C81AD5F4-C34B-4499-BA19-3855CD9D81D5}"/>
              </a:ext>
            </a:extLst>
          </p:cNvPr>
          <p:cNvSpPr/>
          <p:nvPr/>
        </p:nvSpPr>
        <p:spPr>
          <a:xfrm>
            <a:off x="5459621" y="5592204"/>
            <a:ext cx="314794" cy="194872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767E19-4C68-449C-AE3A-D1A4BA426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8145" y="1580225"/>
            <a:ext cx="4944504" cy="3702116"/>
          </a:xfrm>
          <a:prstGeom prst="rect">
            <a:avLst/>
          </a:prstGeom>
        </p:spPr>
      </p:pic>
      <p:sp>
        <p:nvSpPr>
          <p:cNvPr id="7" name="Arrow: Left 6">
            <a:extLst>
              <a:ext uri="{FF2B5EF4-FFF2-40B4-BE49-F238E27FC236}">
                <a16:creationId xmlns:a16="http://schemas.microsoft.com/office/drawing/2014/main" id="{7CA29E6A-803D-4786-944F-A6ACA53056A5}"/>
              </a:ext>
            </a:extLst>
          </p:cNvPr>
          <p:cNvSpPr/>
          <p:nvPr/>
        </p:nvSpPr>
        <p:spPr>
          <a:xfrm>
            <a:off x="11329240" y="4457342"/>
            <a:ext cx="314794" cy="194872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ED2435-2D30-467E-9526-AA3F93062C83}"/>
              </a:ext>
            </a:extLst>
          </p:cNvPr>
          <p:cNvSpPr txBox="1"/>
          <p:nvPr/>
        </p:nvSpPr>
        <p:spPr>
          <a:xfrm>
            <a:off x="6778145" y="453853"/>
            <a:ext cx="440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https://pypi.org/project/Keras/2.2.2/</a:t>
            </a:r>
          </a:p>
        </p:txBody>
      </p:sp>
    </p:spTree>
    <p:extLst>
      <p:ext uri="{BB962C8B-B14F-4D97-AF65-F5344CB8AC3E}">
        <p14:creationId xmlns:p14="http://schemas.microsoft.com/office/powerpoint/2010/main" val="4159867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12E222-0755-49D2-AEFD-F317E2CF0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255" y="848603"/>
            <a:ext cx="9823490" cy="411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813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C203C9-466C-47A7-BA93-9B6711C44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075" y="954350"/>
            <a:ext cx="64198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553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8A91CAA-8066-42FE-ACEE-50F25F833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775" y="1017141"/>
            <a:ext cx="664845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695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ACEAA2-B1A4-4B7D-940B-65D6296AE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627" y="315157"/>
            <a:ext cx="6918746" cy="622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640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272A40F-209C-4FCD-B9B0-AFF03EC2E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387" y="614994"/>
            <a:ext cx="8561225" cy="582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657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526E5F0-DEA6-4315-8F3D-A06474A10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872" y="572609"/>
            <a:ext cx="5822042" cy="5712781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E66B1F9F-D6E1-4E2E-91F3-EABF5D311783}"/>
              </a:ext>
            </a:extLst>
          </p:cNvPr>
          <p:cNvSpPr/>
          <p:nvPr/>
        </p:nvSpPr>
        <p:spPr>
          <a:xfrm>
            <a:off x="873054" y="1808811"/>
            <a:ext cx="365760" cy="36195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1D4A90B-4A40-49F9-A01D-8FF5974EAFE5}"/>
              </a:ext>
            </a:extLst>
          </p:cNvPr>
          <p:cNvSpPr/>
          <p:nvPr/>
        </p:nvSpPr>
        <p:spPr>
          <a:xfrm>
            <a:off x="873054" y="2389836"/>
            <a:ext cx="365760" cy="36195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B4A6809-A5D3-43E9-9D31-A361CD6F3D30}"/>
              </a:ext>
            </a:extLst>
          </p:cNvPr>
          <p:cNvSpPr/>
          <p:nvPr/>
        </p:nvSpPr>
        <p:spPr>
          <a:xfrm>
            <a:off x="873054" y="3551886"/>
            <a:ext cx="365760" cy="36195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A77EC77-8472-4BD6-B28A-45C046A97F86}"/>
              </a:ext>
            </a:extLst>
          </p:cNvPr>
          <p:cNvSpPr/>
          <p:nvPr/>
        </p:nvSpPr>
        <p:spPr>
          <a:xfrm>
            <a:off x="873054" y="2970861"/>
            <a:ext cx="365760" cy="36195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BE211B5-297B-46C1-97F6-C23D5DC513FC}"/>
              </a:ext>
            </a:extLst>
          </p:cNvPr>
          <p:cNvSpPr/>
          <p:nvPr/>
        </p:nvSpPr>
        <p:spPr>
          <a:xfrm>
            <a:off x="2920929" y="1504011"/>
            <a:ext cx="365760" cy="36195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6103886-F44B-4846-BD0B-4A1FD3CE7A4D}"/>
              </a:ext>
            </a:extLst>
          </p:cNvPr>
          <p:cNvSpPr/>
          <p:nvPr/>
        </p:nvSpPr>
        <p:spPr>
          <a:xfrm>
            <a:off x="2920929" y="2085036"/>
            <a:ext cx="365760" cy="36195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3240026-77FA-48DC-A8D8-4684A6E65B87}"/>
              </a:ext>
            </a:extLst>
          </p:cNvPr>
          <p:cNvSpPr/>
          <p:nvPr/>
        </p:nvSpPr>
        <p:spPr>
          <a:xfrm>
            <a:off x="2920929" y="2666061"/>
            <a:ext cx="365760" cy="36195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C462F5C-146F-4E4E-956C-4BBA2866F9FA}"/>
              </a:ext>
            </a:extLst>
          </p:cNvPr>
          <p:cNvSpPr/>
          <p:nvPr/>
        </p:nvSpPr>
        <p:spPr>
          <a:xfrm>
            <a:off x="2920929" y="3828111"/>
            <a:ext cx="365760" cy="36195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2CC02C2-B27C-468C-9E2F-B6C405369098}"/>
              </a:ext>
            </a:extLst>
          </p:cNvPr>
          <p:cNvSpPr/>
          <p:nvPr/>
        </p:nvSpPr>
        <p:spPr>
          <a:xfrm>
            <a:off x="2920929" y="3247086"/>
            <a:ext cx="365760" cy="36195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930DD5D-DC8F-4A78-98F2-2A338595B6C8}"/>
              </a:ext>
            </a:extLst>
          </p:cNvPr>
          <p:cNvSpPr/>
          <p:nvPr/>
        </p:nvSpPr>
        <p:spPr>
          <a:xfrm>
            <a:off x="4300149" y="2085036"/>
            <a:ext cx="365760" cy="36195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B65E53D-4427-45CD-BDE9-895011DD881D}"/>
              </a:ext>
            </a:extLst>
          </p:cNvPr>
          <p:cNvSpPr/>
          <p:nvPr/>
        </p:nvSpPr>
        <p:spPr>
          <a:xfrm>
            <a:off x="4300149" y="2666061"/>
            <a:ext cx="365760" cy="36195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756E3BC-2216-4EBB-9F8D-4365E44B3C18}"/>
              </a:ext>
            </a:extLst>
          </p:cNvPr>
          <p:cNvSpPr/>
          <p:nvPr/>
        </p:nvSpPr>
        <p:spPr>
          <a:xfrm>
            <a:off x="4300149" y="3247086"/>
            <a:ext cx="365760" cy="36195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2644B98-CC62-43CA-997D-BA2DF6EF05CF}"/>
              </a:ext>
            </a:extLst>
          </p:cNvPr>
          <p:cNvCxnSpPr>
            <a:cxnSpLocks/>
          </p:cNvCxnSpPr>
          <p:nvPr/>
        </p:nvCxnSpPr>
        <p:spPr>
          <a:xfrm flipV="1">
            <a:off x="1287391" y="3542361"/>
            <a:ext cx="1619251" cy="28098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82F6B3B-4002-4E86-8AF0-5EE4E994CE18}"/>
              </a:ext>
            </a:extLst>
          </p:cNvPr>
          <p:cNvCxnSpPr>
            <a:cxnSpLocks/>
          </p:cNvCxnSpPr>
          <p:nvPr/>
        </p:nvCxnSpPr>
        <p:spPr>
          <a:xfrm flipV="1">
            <a:off x="1292154" y="2980386"/>
            <a:ext cx="1619250" cy="7620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F85B766-492A-4A97-B232-4A1CEEA76937}"/>
              </a:ext>
            </a:extLst>
          </p:cNvPr>
          <p:cNvCxnSpPr>
            <a:cxnSpLocks/>
          </p:cNvCxnSpPr>
          <p:nvPr/>
        </p:nvCxnSpPr>
        <p:spPr>
          <a:xfrm flipV="1">
            <a:off x="1287392" y="2408886"/>
            <a:ext cx="1609725" cy="124301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69032C9-69DF-46FB-A05D-E43517D35DDD}"/>
              </a:ext>
            </a:extLst>
          </p:cNvPr>
          <p:cNvCxnSpPr>
            <a:cxnSpLocks/>
          </p:cNvCxnSpPr>
          <p:nvPr/>
        </p:nvCxnSpPr>
        <p:spPr>
          <a:xfrm flipV="1">
            <a:off x="1230242" y="1794524"/>
            <a:ext cx="1676400" cy="178117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1BF0302-48AD-4CF4-83A6-72E9B207372D}"/>
              </a:ext>
            </a:extLst>
          </p:cNvPr>
          <p:cNvCxnSpPr>
            <a:cxnSpLocks/>
          </p:cNvCxnSpPr>
          <p:nvPr/>
        </p:nvCxnSpPr>
        <p:spPr>
          <a:xfrm>
            <a:off x="1296917" y="3899548"/>
            <a:ext cx="1628775" cy="23336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9E5FD93-9B34-46DC-8834-B61856E643DE}"/>
              </a:ext>
            </a:extLst>
          </p:cNvPr>
          <p:cNvCxnSpPr>
            <a:cxnSpLocks/>
          </p:cNvCxnSpPr>
          <p:nvPr/>
        </p:nvCxnSpPr>
        <p:spPr>
          <a:xfrm>
            <a:off x="1244530" y="3330430"/>
            <a:ext cx="1657350" cy="72151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CAD3033-7661-4159-9E55-64FFB9F0FBF2}"/>
              </a:ext>
            </a:extLst>
          </p:cNvPr>
          <p:cNvCxnSpPr>
            <a:cxnSpLocks/>
          </p:cNvCxnSpPr>
          <p:nvPr/>
        </p:nvCxnSpPr>
        <p:spPr>
          <a:xfrm>
            <a:off x="1249292" y="3230416"/>
            <a:ext cx="1628775" cy="23574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216679-28C7-4FBB-818E-D1E4BAA28268}"/>
              </a:ext>
            </a:extLst>
          </p:cNvPr>
          <p:cNvCxnSpPr>
            <a:cxnSpLocks/>
          </p:cNvCxnSpPr>
          <p:nvPr/>
        </p:nvCxnSpPr>
        <p:spPr>
          <a:xfrm flipV="1">
            <a:off x="1263579" y="2894661"/>
            <a:ext cx="1624013" cy="25955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C182446-5871-4B72-A7D7-F4E6B350B859}"/>
              </a:ext>
            </a:extLst>
          </p:cNvPr>
          <p:cNvCxnSpPr>
            <a:cxnSpLocks/>
          </p:cNvCxnSpPr>
          <p:nvPr/>
        </p:nvCxnSpPr>
        <p:spPr>
          <a:xfrm flipV="1">
            <a:off x="1254054" y="2327924"/>
            <a:ext cx="1624013" cy="75485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8231535-8C03-408B-B157-084A1EF88F38}"/>
              </a:ext>
            </a:extLst>
          </p:cNvPr>
          <p:cNvCxnSpPr>
            <a:cxnSpLocks/>
          </p:cNvCxnSpPr>
          <p:nvPr/>
        </p:nvCxnSpPr>
        <p:spPr>
          <a:xfrm flipV="1">
            <a:off x="1238814" y="1751661"/>
            <a:ext cx="1605915" cy="126087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ED8A9F6-A77C-4784-B710-66798C7A5EA3}"/>
              </a:ext>
            </a:extLst>
          </p:cNvPr>
          <p:cNvCxnSpPr>
            <a:cxnSpLocks/>
          </p:cNvCxnSpPr>
          <p:nvPr/>
        </p:nvCxnSpPr>
        <p:spPr>
          <a:xfrm flipV="1">
            <a:off x="1220717" y="1594499"/>
            <a:ext cx="1638300" cy="25955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1170D21-4492-4886-A35D-47CDE069FEC7}"/>
              </a:ext>
            </a:extLst>
          </p:cNvPr>
          <p:cNvCxnSpPr>
            <a:cxnSpLocks/>
          </p:cNvCxnSpPr>
          <p:nvPr/>
        </p:nvCxnSpPr>
        <p:spPr>
          <a:xfrm>
            <a:off x="1249292" y="1925492"/>
            <a:ext cx="1643062" cy="25955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29E6718-B46D-4038-89BA-ADF3B7A76E10}"/>
              </a:ext>
            </a:extLst>
          </p:cNvPr>
          <p:cNvCxnSpPr>
            <a:cxnSpLocks/>
          </p:cNvCxnSpPr>
          <p:nvPr/>
        </p:nvCxnSpPr>
        <p:spPr>
          <a:xfrm>
            <a:off x="1263579" y="2039791"/>
            <a:ext cx="1643063" cy="71675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256198E-A412-4334-978C-210CC69E9F48}"/>
              </a:ext>
            </a:extLst>
          </p:cNvPr>
          <p:cNvCxnSpPr>
            <a:cxnSpLocks/>
          </p:cNvCxnSpPr>
          <p:nvPr/>
        </p:nvCxnSpPr>
        <p:spPr>
          <a:xfrm>
            <a:off x="1244529" y="2120754"/>
            <a:ext cx="1676400" cy="120729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319F4C3-681D-4D50-A37C-8A3CA9A682CA}"/>
              </a:ext>
            </a:extLst>
          </p:cNvPr>
          <p:cNvCxnSpPr>
            <a:cxnSpLocks/>
          </p:cNvCxnSpPr>
          <p:nvPr/>
        </p:nvCxnSpPr>
        <p:spPr>
          <a:xfrm>
            <a:off x="1187379" y="2177904"/>
            <a:ext cx="1728788" cy="171212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66F0906-896A-4C33-A2D1-CE936299F772}"/>
              </a:ext>
            </a:extLst>
          </p:cNvPr>
          <p:cNvCxnSpPr>
            <a:cxnSpLocks/>
          </p:cNvCxnSpPr>
          <p:nvPr/>
        </p:nvCxnSpPr>
        <p:spPr>
          <a:xfrm flipV="1">
            <a:off x="1225479" y="1665936"/>
            <a:ext cx="1633538" cy="77390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37CDEE1-FE01-401C-BEDE-9F95BAF03DF4}"/>
              </a:ext>
            </a:extLst>
          </p:cNvPr>
          <p:cNvCxnSpPr>
            <a:cxnSpLocks/>
          </p:cNvCxnSpPr>
          <p:nvPr/>
        </p:nvCxnSpPr>
        <p:spPr>
          <a:xfrm>
            <a:off x="1215954" y="2754167"/>
            <a:ext cx="1676400" cy="121682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58D6CB7-2F8C-4B52-9E66-05FAABE29A2D}"/>
              </a:ext>
            </a:extLst>
          </p:cNvPr>
          <p:cNvCxnSpPr>
            <a:cxnSpLocks/>
          </p:cNvCxnSpPr>
          <p:nvPr/>
        </p:nvCxnSpPr>
        <p:spPr>
          <a:xfrm>
            <a:off x="1249291" y="2682729"/>
            <a:ext cx="1633538" cy="71199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C9A7A86-A33E-4A73-9F8C-4EF14DF9C42D}"/>
              </a:ext>
            </a:extLst>
          </p:cNvPr>
          <p:cNvCxnSpPr>
            <a:cxnSpLocks/>
          </p:cNvCxnSpPr>
          <p:nvPr/>
        </p:nvCxnSpPr>
        <p:spPr>
          <a:xfrm>
            <a:off x="1263579" y="2592242"/>
            <a:ext cx="1614488" cy="2309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CCDAAA5-57DE-4382-840B-E4A12E44473D}"/>
              </a:ext>
            </a:extLst>
          </p:cNvPr>
          <p:cNvCxnSpPr>
            <a:cxnSpLocks/>
          </p:cNvCxnSpPr>
          <p:nvPr/>
        </p:nvCxnSpPr>
        <p:spPr>
          <a:xfrm flipV="1">
            <a:off x="1254054" y="2261249"/>
            <a:ext cx="1609725" cy="25003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DE78985-5906-4038-B7FE-B439EE1DEFDA}"/>
              </a:ext>
            </a:extLst>
          </p:cNvPr>
          <p:cNvCxnSpPr>
            <a:cxnSpLocks/>
          </p:cNvCxnSpPr>
          <p:nvPr/>
        </p:nvCxnSpPr>
        <p:spPr>
          <a:xfrm>
            <a:off x="3306692" y="1625454"/>
            <a:ext cx="1033462" cy="47387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0797598-69A2-4F1D-813A-F42E68674F42}"/>
              </a:ext>
            </a:extLst>
          </p:cNvPr>
          <p:cNvCxnSpPr>
            <a:cxnSpLocks/>
          </p:cNvCxnSpPr>
          <p:nvPr/>
        </p:nvCxnSpPr>
        <p:spPr>
          <a:xfrm>
            <a:off x="3311454" y="1723086"/>
            <a:ext cx="1042988" cy="94773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BBFACF6-3ACE-474B-87CB-2941419F2360}"/>
              </a:ext>
            </a:extLst>
          </p:cNvPr>
          <p:cNvCxnSpPr>
            <a:cxnSpLocks/>
          </p:cNvCxnSpPr>
          <p:nvPr/>
        </p:nvCxnSpPr>
        <p:spPr>
          <a:xfrm>
            <a:off x="3287642" y="1818336"/>
            <a:ext cx="1062037" cy="142875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3F6CCDF-A75C-443B-8CB1-01A1530E51DE}"/>
              </a:ext>
            </a:extLst>
          </p:cNvPr>
          <p:cNvCxnSpPr>
            <a:cxnSpLocks/>
          </p:cNvCxnSpPr>
          <p:nvPr/>
        </p:nvCxnSpPr>
        <p:spPr>
          <a:xfrm flipV="1">
            <a:off x="3307645" y="2185048"/>
            <a:ext cx="1019175" cy="238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3D114A7-35B2-419D-A3EE-344764B879BA}"/>
              </a:ext>
            </a:extLst>
          </p:cNvPr>
          <p:cNvCxnSpPr>
            <a:cxnSpLocks/>
          </p:cNvCxnSpPr>
          <p:nvPr/>
        </p:nvCxnSpPr>
        <p:spPr>
          <a:xfrm flipV="1">
            <a:off x="3288595" y="2466036"/>
            <a:ext cx="1103947" cy="144541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B2A0E02-7DA9-4DE1-983D-2A4C06778B39}"/>
              </a:ext>
            </a:extLst>
          </p:cNvPr>
          <p:cNvCxnSpPr>
            <a:cxnSpLocks/>
          </p:cNvCxnSpPr>
          <p:nvPr/>
        </p:nvCxnSpPr>
        <p:spPr>
          <a:xfrm flipV="1">
            <a:off x="3317170" y="3034750"/>
            <a:ext cx="1040129" cy="95290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734EFB6-ADEC-4350-A7A0-8B4E96E7B639}"/>
              </a:ext>
            </a:extLst>
          </p:cNvPr>
          <p:cNvCxnSpPr>
            <a:cxnSpLocks/>
          </p:cNvCxnSpPr>
          <p:nvPr/>
        </p:nvCxnSpPr>
        <p:spPr>
          <a:xfrm flipV="1">
            <a:off x="3302883" y="3637206"/>
            <a:ext cx="1023937" cy="45522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C9668D4-788E-4FCB-9601-6803CB69023B}"/>
              </a:ext>
            </a:extLst>
          </p:cNvPr>
          <p:cNvCxnSpPr>
            <a:cxnSpLocks/>
          </p:cNvCxnSpPr>
          <p:nvPr/>
        </p:nvCxnSpPr>
        <p:spPr>
          <a:xfrm>
            <a:off x="3336220" y="2906568"/>
            <a:ext cx="937259" cy="52625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FD22914-D20B-4EA7-9883-8122E2059B0D}"/>
              </a:ext>
            </a:extLst>
          </p:cNvPr>
          <p:cNvCxnSpPr>
            <a:cxnSpLocks/>
          </p:cNvCxnSpPr>
          <p:nvPr/>
        </p:nvCxnSpPr>
        <p:spPr>
          <a:xfrm>
            <a:off x="3321933" y="2830367"/>
            <a:ext cx="946784" cy="1666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59EE647-8095-4EDF-813E-620B0C6AF451}"/>
              </a:ext>
            </a:extLst>
          </p:cNvPr>
          <p:cNvCxnSpPr>
            <a:cxnSpLocks/>
          </p:cNvCxnSpPr>
          <p:nvPr/>
        </p:nvCxnSpPr>
        <p:spPr>
          <a:xfrm flipV="1">
            <a:off x="3307645" y="2315814"/>
            <a:ext cx="944879" cy="43835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6A995E0-76FB-4A5D-B4BF-E7F2944AA26F}"/>
              </a:ext>
            </a:extLst>
          </p:cNvPr>
          <p:cNvCxnSpPr>
            <a:cxnSpLocks/>
          </p:cNvCxnSpPr>
          <p:nvPr/>
        </p:nvCxnSpPr>
        <p:spPr>
          <a:xfrm>
            <a:off x="3321932" y="2277918"/>
            <a:ext cx="980122" cy="46434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FA20531-96D3-4F70-82DE-665F478D63E7}"/>
              </a:ext>
            </a:extLst>
          </p:cNvPr>
          <p:cNvCxnSpPr>
            <a:cxnSpLocks/>
          </p:cNvCxnSpPr>
          <p:nvPr/>
        </p:nvCxnSpPr>
        <p:spPr>
          <a:xfrm>
            <a:off x="3302883" y="2373168"/>
            <a:ext cx="989646" cy="95011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744F80D-B1C3-408B-BFF1-0728B0B05783}"/>
              </a:ext>
            </a:extLst>
          </p:cNvPr>
          <p:cNvCxnSpPr>
            <a:cxnSpLocks/>
          </p:cNvCxnSpPr>
          <p:nvPr/>
        </p:nvCxnSpPr>
        <p:spPr>
          <a:xfrm>
            <a:off x="3321933" y="3478067"/>
            <a:ext cx="956309" cy="5715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C08E9AF-81EC-4409-B568-EEA4603F8515}"/>
              </a:ext>
            </a:extLst>
          </p:cNvPr>
          <p:cNvCxnSpPr>
            <a:cxnSpLocks/>
          </p:cNvCxnSpPr>
          <p:nvPr/>
        </p:nvCxnSpPr>
        <p:spPr>
          <a:xfrm flipV="1">
            <a:off x="3307645" y="2420794"/>
            <a:ext cx="992504" cy="9239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0720CC5-061E-4340-8259-AAB0B9C165BC}"/>
              </a:ext>
            </a:extLst>
          </p:cNvPr>
          <p:cNvCxnSpPr>
            <a:cxnSpLocks/>
          </p:cNvCxnSpPr>
          <p:nvPr/>
        </p:nvCxnSpPr>
        <p:spPr>
          <a:xfrm flipV="1">
            <a:off x="3317170" y="2942286"/>
            <a:ext cx="984884" cy="46910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17DE842-E60C-44A2-AD4C-6253ED312E23}"/>
              </a:ext>
            </a:extLst>
          </p:cNvPr>
          <p:cNvCxnSpPr>
            <a:cxnSpLocks/>
          </p:cNvCxnSpPr>
          <p:nvPr/>
        </p:nvCxnSpPr>
        <p:spPr>
          <a:xfrm flipH="1">
            <a:off x="3128574" y="1321845"/>
            <a:ext cx="39052" cy="159545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A426E0C-1465-4031-9084-894237B7C883}"/>
              </a:ext>
            </a:extLst>
          </p:cNvPr>
          <p:cNvCxnSpPr>
            <a:cxnSpLocks/>
          </p:cNvCxnSpPr>
          <p:nvPr/>
        </p:nvCxnSpPr>
        <p:spPr>
          <a:xfrm flipH="1">
            <a:off x="3119049" y="1898108"/>
            <a:ext cx="39052" cy="159545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120D360-BBA5-40F7-9409-5E2CBF7C91EF}"/>
              </a:ext>
            </a:extLst>
          </p:cNvPr>
          <p:cNvCxnSpPr>
            <a:cxnSpLocks/>
          </p:cNvCxnSpPr>
          <p:nvPr/>
        </p:nvCxnSpPr>
        <p:spPr>
          <a:xfrm flipH="1">
            <a:off x="3114287" y="2488657"/>
            <a:ext cx="39052" cy="159545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AB78477-49C9-4113-B52D-F6FDB38DF9B7}"/>
              </a:ext>
            </a:extLst>
          </p:cNvPr>
          <p:cNvCxnSpPr>
            <a:cxnSpLocks/>
          </p:cNvCxnSpPr>
          <p:nvPr/>
        </p:nvCxnSpPr>
        <p:spPr>
          <a:xfrm flipH="1">
            <a:off x="3128575" y="3069683"/>
            <a:ext cx="39052" cy="159545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DA29B05-C178-4237-99CF-3671F1DC371B}"/>
              </a:ext>
            </a:extLst>
          </p:cNvPr>
          <p:cNvCxnSpPr>
            <a:cxnSpLocks/>
          </p:cNvCxnSpPr>
          <p:nvPr/>
        </p:nvCxnSpPr>
        <p:spPr>
          <a:xfrm flipH="1">
            <a:off x="3142862" y="3650708"/>
            <a:ext cx="39052" cy="159545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025FD71-755F-4B8C-954F-F52502C8C79B}"/>
              </a:ext>
            </a:extLst>
          </p:cNvPr>
          <p:cNvCxnSpPr>
            <a:cxnSpLocks/>
          </p:cNvCxnSpPr>
          <p:nvPr/>
        </p:nvCxnSpPr>
        <p:spPr>
          <a:xfrm flipH="1">
            <a:off x="4514462" y="1907633"/>
            <a:ext cx="39052" cy="159545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1DFF761-F8DD-4381-B5A7-1EA1C35D1F4F}"/>
              </a:ext>
            </a:extLst>
          </p:cNvPr>
          <p:cNvCxnSpPr>
            <a:cxnSpLocks/>
          </p:cNvCxnSpPr>
          <p:nvPr/>
        </p:nvCxnSpPr>
        <p:spPr>
          <a:xfrm flipH="1">
            <a:off x="4500174" y="2483895"/>
            <a:ext cx="39052" cy="159545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2470B9C-D300-409E-8A7C-D1773F28DC36}"/>
              </a:ext>
            </a:extLst>
          </p:cNvPr>
          <p:cNvCxnSpPr>
            <a:cxnSpLocks/>
          </p:cNvCxnSpPr>
          <p:nvPr/>
        </p:nvCxnSpPr>
        <p:spPr>
          <a:xfrm flipH="1">
            <a:off x="4500175" y="3079207"/>
            <a:ext cx="39052" cy="159545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9F2DD11-00AB-4B72-A59E-BF1DB95EBCB3}"/>
              </a:ext>
            </a:extLst>
          </p:cNvPr>
          <p:cNvSpPr txBox="1"/>
          <p:nvPr/>
        </p:nvSpPr>
        <p:spPr>
          <a:xfrm>
            <a:off x="916044" y="1889522"/>
            <a:ext cx="273015" cy="2154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0" tIns="0" rIns="0" bIns="45720" rtlCol="0" anchor="t" anchorCtr="0">
            <a:spAutoFit/>
          </a:bodyPr>
          <a:lstStyle/>
          <a:p>
            <a:r>
              <a:rPr lang="en-US" sz="1100" dirty="0"/>
              <a:t>  </a:t>
            </a:r>
            <a:r>
              <a:rPr lang="en-US" sz="800" dirty="0"/>
              <a:t>6.1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B4CFC97-27CC-463C-BA71-5B28500F64FC}"/>
              </a:ext>
            </a:extLst>
          </p:cNvPr>
          <p:cNvSpPr txBox="1"/>
          <p:nvPr/>
        </p:nvSpPr>
        <p:spPr>
          <a:xfrm>
            <a:off x="920959" y="2476999"/>
            <a:ext cx="273015" cy="2154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0" tIns="0" rIns="0" bIns="45720" rtlCol="0" anchor="t" anchorCtr="0">
            <a:spAutoFit/>
          </a:bodyPr>
          <a:lstStyle/>
          <a:p>
            <a:r>
              <a:rPr lang="en-US" sz="1100" dirty="0"/>
              <a:t> </a:t>
            </a:r>
            <a:r>
              <a:rPr lang="en-US" sz="800" dirty="0"/>
              <a:t> 3.1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F55D6EE-0916-4C5E-99AD-5A6AC311CB1D}"/>
              </a:ext>
            </a:extLst>
          </p:cNvPr>
          <p:cNvSpPr txBox="1"/>
          <p:nvPr/>
        </p:nvSpPr>
        <p:spPr>
          <a:xfrm>
            <a:off x="925875" y="3057102"/>
            <a:ext cx="273015" cy="2154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0" tIns="0" rIns="0" bIns="45720" rtlCol="0" anchor="t" anchorCtr="0">
            <a:spAutoFit/>
          </a:bodyPr>
          <a:lstStyle/>
          <a:p>
            <a:r>
              <a:rPr lang="en-US" sz="1100" dirty="0"/>
              <a:t> </a:t>
            </a:r>
            <a:r>
              <a:rPr lang="en-US" sz="800" dirty="0"/>
              <a:t> 5.1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1F8B64B-4256-43D0-B4E8-EAFC6BD7189C}"/>
              </a:ext>
            </a:extLst>
          </p:cNvPr>
          <p:cNvSpPr txBox="1"/>
          <p:nvPr/>
        </p:nvSpPr>
        <p:spPr>
          <a:xfrm>
            <a:off x="923417" y="3637206"/>
            <a:ext cx="273015" cy="2154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0" tIns="0" rIns="0" bIns="45720" rtlCol="0" anchor="t" anchorCtr="0">
            <a:spAutoFit/>
          </a:bodyPr>
          <a:lstStyle/>
          <a:p>
            <a:r>
              <a:rPr lang="en-US" sz="1100" dirty="0"/>
              <a:t> </a:t>
            </a:r>
            <a:r>
              <a:rPr lang="en-US" sz="800" dirty="0"/>
              <a:t> 1.1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53E5BB0-D437-4913-B1BD-9A9202CE1CA0}"/>
              </a:ext>
            </a:extLst>
          </p:cNvPr>
          <p:cNvSpPr txBox="1"/>
          <p:nvPr/>
        </p:nvSpPr>
        <p:spPr>
          <a:xfrm>
            <a:off x="2039867" y="4414613"/>
            <a:ext cx="212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(4 * 5) + (5 * 3) + (5) + (3) = 43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2823E56-C44B-4A4E-AB72-76C6B4443217}"/>
              </a:ext>
            </a:extLst>
          </p:cNvPr>
          <p:cNvSpPr txBox="1"/>
          <p:nvPr/>
        </p:nvSpPr>
        <p:spPr>
          <a:xfrm>
            <a:off x="4373491" y="2165716"/>
            <a:ext cx="454529" cy="2154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0" tIns="0" rIns="0" bIns="45720" rtlCol="0" anchor="t" anchorCtr="0">
            <a:spAutoFit/>
          </a:bodyPr>
          <a:lstStyle/>
          <a:p>
            <a:r>
              <a:rPr lang="en-US" sz="1100" dirty="0"/>
              <a:t> </a:t>
            </a:r>
            <a:r>
              <a:rPr lang="en-US" sz="800" dirty="0"/>
              <a:t> 0.1762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8C31AE3-C40F-4BF7-B200-FBDEF8021790}"/>
              </a:ext>
            </a:extLst>
          </p:cNvPr>
          <p:cNvSpPr txBox="1"/>
          <p:nvPr/>
        </p:nvSpPr>
        <p:spPr>
          <a:xfrm>
            <a:off x="4373490" y="2751874"/>
            <a:ext cx="454529" cy="2154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0" tIns="0" rIns="0" bIns="45720" rtlCol="0" anchor="t" anchorCtr="0">
            <a:spAutoFit/>
          </a:bodyPr>
          <a:lstStyle/>
          <a:p>
            <a:r>
              <a:rPr lang="en-US" sz="1100" dirty="0"/>
              <a:t> </a:t>
            </a:r>
            <a:r>
              <a:rPr lang="en-US" sz="800" dirty="0"/>
              <a:t> 0.4648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974C364-21E4-4F94-B2C8-CB11CB4C097B}"/>
              </a:ext>
            </a:extLst>
          </p:cNvPr>
          <p:cNvSpPr txBox="1"/>
          <p:nvPr/>
        </p:nvSpPr>
        <p:spPr>
          <a:xfrm>
            <a:off x="4373490" y="3330430"/>
            <a:ext cx="454529" cy="2154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0" tIns="0" rIns="0" bIns="45720" rtlCol="0" anchor="t" anchorCtr="0">
            <a:spAutoFit/>
          </a:bodyPr>
          <a:lstStyle/>
          <a:p>
            <a:r>
              <a:rPr lang="en-US" sz="1100" dirty="0"/>
              <a:t> </a:t>
            </a:r>
            <a:r>
              <a:rPr lang="en-US" sz="800" dirty="0"/>
              <a:t> 0.3590</a:t>
            </a:r>
          </a:p>
        </p:txBody>
      </p:sp>
    </p:spTree>
    <p:extLst>
      <p:ext uri="{BB962C8B-B14F-4D97-AF65-F5344CB8AC3E}">
        <p14:creationId xmlns:p14="http://schemas.microsoft.com/office/powerpoint/2010/main" val="3236332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63EDD2-1CDE-4949-924B-631E97391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271" y="212271"/>
            <a:ext cx="6433457" cy="643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4630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83CB96-1C5D-470F-8403-9898796F1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5" y="1118235"/>
            <a:ext cx="904875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653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6C3BCD-0111-44C1-BFA0-3D07853D30F1}"/>
              </a:ext>
            </a:extLst>
          </p:cNvPr>
          <p:cNvSpPr txBox="1"/>
          <p:nvPr/>
        </p:nvSpPr>
        <p:spPr>
          <a:xfrm>
            <a:off x="728425" y="1836264"/>
            <a:ext cx="10205659" cy="289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/>
            <a:r>
              <a:rPr lang="en-US" sz="3200" dirty="0">
                <a:solidFill>
                  <a:srgbClr val="000066"/>
                </a:solidFill>
                <a:latin typeface="Calibri" panose="020F0502020204030204"/>
              </a:rPr>
              <a:t>Installing Anaconda, TensorFlow, </a:t>
            </a:r>
            <a:r>
              <a:rPr lang="en-US" sz="3200" dirty="0" err="1">
                <a:solidFill>
                  <a:srgbClr val="000066"/>
                </a:solidFill>
                <a:latin typeface="Calibri" panose="020F0502020204030204"/>
              </a:rPr>
              <a:t>Keras</a:t>
            </a:r>
            <a:endParaRPr lang="en-US" sz="3200" dirty="0">
              <a:solidFill>
                <a:srgbClr val="000066"/>
              </a:solidFill>
              <a:latin typeface="Calibri" panose="020F0502020204030204"/>
            </a:endParaRPr>
          </a:p>
          <a:p>
            <a:pPr defTabSz="609585"/>
            <a:r>
              <a:rPr lang="en-US" sz="1400" dirty="0">
                <a:solidFill>
                  <a:srgbClr val="000066"/>
                </a:solidFill>
                <a:latin typeface="Calibri" panose="020F0502020204030204"/>
              </a:rPr>
              <a:t> </a:t>
            </a:r>
          </a:p>
          <a:p>
            <a:pPr defTabSz="609585"/>
            <a:r>
              <a:rPr lang="en-US" sz="3200" dirty="0">
                <a:solidFill>
                  <a:srgbClr val="000066"/>
                </a:solidFill>
                <a:latin typeface="Calibri" panose="020F0502020204030204"/>
              </a:rPr>
              <a:t>Preparing data for use by </a:t>
            </a:r>
            <a:r>
              <a:rPr lang="en-US" sz="3200" dirty="0" err="1">
                <a:solidFill>
                  <a:srgbClr val="000066"/>
                </a:solidFill>
                <a:latin typeface="Calibri" panose="020F0502020204030204"/>
              </a:rPr>
              <a:t>Keras</a:t>
            </a:r>
            <a:endParaRPr lang="en-US" sz="3200" dirty="0">
              <a:solidFill>
                <a:srgbClr val="000066"/>
              </a:solidFill>
              <a:latin typeface="Calibri" panose="020F0502020204030204"/>
            </a:endParaRPr>
          </a:p>
          <a:p>
            <a:pPr defTabSz="609585"/>
            <a:r>
              <a:rPr lang="en-US" sz="1400" dirty="0">
                <a:solidFill>
                  <a:srgbClr val="000066"/>
                </a:solidFill>
                <a:latin typeface="Calibri" panose="020F0502020204030204"/>
              </a:rPr>
              <a:t> </a:t>
            </a:r>
          </a:p>
          <a:p>
            <a:pPr defTabSz="609585"/>
            <a:r>
              <a:rPr lang="en-US" sz="3200" dirty="0">
                <a:solidFill>
                  <a:srgbClr val="000066"/>
                </a:solidFill>
                <a:latin typeface="Calibri" panose="020F0502020204030204"/>
              </a:rPr>
              <a:t>Creating, training, evaluating, saving, using a NN</a:t>
            </a:r>
          </a:p>
          <a:p>
            <a:pPr defTabSz="609585"/>
            <a:r>
              <a:rPr lang="en-US" sz="1400" dirty="0">
                <a:solidFill>
                  <a:srgbClr val="000066"/>
                </a:solidFill>
                <a:latin typeface="Calibri" panose="020F0502020204030204"/>
              </a:rPr>
              <a:t> </a:t>
            </a:r>
          </a:p>
          <a:p>
            <a:pPr defTabSz="609585"/>
            <a:r>
              <a:rPr lang="en-US" sz="3200" dirty="0">
                <a:solidFill>
                  <a:srgbClr val="000066"/>
                </a:solidFill>
                <a:latin typeface="Calibri" panose="020F0502020204030204"/>
              </a:rPr>
              <a:t>History, callbacks, dropout, regularization, batch norm, etc.</a:t>
            </a:r>
          </a:p>
          <a:p>
            <a:pPr defTabSz="609585"/>
            <a:endParaRPr lang="en-US" sz="1333" dirty="0">
              <a:solidFill>
                <a:srgbClr val="000066"/>
              </a:solidFill>
              <a:latin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7AB417-3C9A-4956-9099-E531CD857A95}"/>
              </a:ext>
            </a:extLst>
          </p:cNvPr>
          <p:cNvSpPr txBox="1"/>
          <p:nvPr/>
        </p:nvSpPr>
        <p:spPr>
          <a:xfrm>
            <a:off x="728425" y="583478"/>
            <a:ext cx="46242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/>
            <a:r>
              <a:rPr lang="en-US" sz="4000" dirty="0">
                <a:solidFill>
                  <a:srgbClr val="0099CC"/>
                </a:solidFill>
                <a:latin typeface="Calibri" panose="020F0502020204030204"/>
              </a:rPr>
              <a:t>Agenda and Goals </a:t>
            </a:r>
          </a:p>
        </p:txBody>
      </p:sp>
    </p:spTree>
    <p:extLst>
      <p:ext uri="{BB962C8B-B14F-4D97-AF65-F5344CB8AC3E}">
        <p14:creationId xmlns:p14="http://schemas.microsoft.com/office/powerpoint/2010/main" val="7493961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A1D48B7-BED2-424A-83A7-F9C64DAD4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50" y="1286964"/>
            <a:ext cx="902970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21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F348415-019C-4C98-82B7-6BB36C509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5" y="1256891"/>
            <a:ext cx="904875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1660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84E6C2B-1222-41BD-927C-BE2E6A3D1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437" y="1486716"/>
            <a:ext cx="900112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8191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BD2C071-0850-4BF9-86AE-ACEC481AD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106533"/>
            <a:ext cx="89916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2401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86D80E2-5DDA-40F2-BE1E-DF647C503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962" y="1132522"/>
            <a:ext cx="898207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090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B823BB-9B2B-4AB1-86A3-F986C80C64C3}"/>
              </a:ext>
            </a:extLst>
          </p:cNvPr>
          <p:cNvSpPr txBox="1"/>
          <p:nvPr/>
        </p:nvSpPr>
        <p:spPr>
          <a:xfrm>
            <a:off x="1219200" y="812899"/>
            <a:ext cx="6914606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Next steps:</a:t>
            </a:r>
          </a:p>
          <a:p>
            <a:endParaRPr lang="en-US" sz="2800" dirty="0"/>
          </a:p>
          <a:p>
            <a:r>
              <a:rPr lang="en-US" sz="2800" dirty="0"/>
              <a:t>Data normalization</a:t>
            </a:r>
          </a:p>
          <a:p>
            <a:r>
              <a:rPr lang="en-US" sz="2800" dirty="0"/>
              <a:t>Data encoding</a:t>
            </a:r>
          </a:p>
          <a:p>
            <a:r>
              <a:rPr lang="en-US" sz="2800" dirty="0"/>
              <a:t>Error and loss functions</a:t>
            </a:r>
          </a:p>
          <a:p>
            <a:r>
              <a:rPr lang="en-US" sz="2800" dirty="0"/>
              <a:t>Optimization algorithms</a:t>
            </a:r>
          </a:p>
          <a:p>
            <a:r>
              <a:rPr lang="en-US" sz="2800" dirty="0"/>
              <a:t>Deep architecture</a:t>
            </a:r>
          </a:p>
          <a:p>
            <a:r>
              <a:rPr lang="en-US" sz="2800" dirty="0"/>
              <a:t>Dropout</a:t>
            </a:r>
          </a:p>
          <a:p>
            <a:r>
              <a:rPr lang="en-US" sz="2800" dirty="0"/>
              <a:t>Regularization</a:t>
            </a:r>
          </a:p>
          <a:p>
            <a:r>
              <a:rPr lang="en-US" sz="2800" dirty="0"/>
              <a:t>Batch normalization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5842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5221442-4857-41CA-8479-E6802A1320A4}"/>
              </a:ext>
            </a:extLst>
          </p:cNvPr>
          <p:cNvSpPr txBox="1"/>
          <p:nvPr/>
        </p:nvSpPr>
        <p:spPr>
          <a:xfrm>
            <a:off x="2194006" y="1747396"/>
            <a:ext cx="78039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Introduction to Neural Networks Using </a:t>
            </a:r>
            <a:r>
              <a:rPr lang="en-US" sz="4000" dirty="0" err="1"/>
              <a:t>Keras</a:t>
            </a:r>
            <a:endParaRPr lang="en-US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DF1B69-739F-4106-BF9A-08C8112F2883}"/>
              </a:ext>
            </a:extLst>
          </p:cNvPr>
          <p:cNvSpPr txBox="1"/>
          <p:nvPr/>
        </p:nvSpPr>
        <p:spPr>
          <a:xfrm>
            <a:off x="3138572" y="4380226"/>
            <a:ext cx="591485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James McCaffrey</a:t>
            </a:r>
            <a:br>
              <a:rPr lang="en-US" sz="2400" dirty="0"/>
            </a:br>
            <a:r>
              <a:rPr lang="en-US" sz="2400" dirty="0"/>
              <a:t>Microsoft Research</a:t>
            </a:r>
            <a:br>
              <a:rPr lang="en-US" sz="2400" dirty="0"/>
            </a:br>
            <a:br>
              <a:rPr lang="en-US" dirty="0"/>
            </a:br>
            <a:r>
              <a:rPr lang="en-US" dirty="0"/>
              <a:t>jamccaff@microsoft.com</a:t>
            </a:r>
            <a:br>
              <a:rPr lang="en-US" dirty="0"/>
            </a:br>
            <a:r>
              <a:rPr lang="en-US" dirty="0"/>
              <a:t>https://jamesmccaffrey.wordpress.com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7316A1-4165-42E9-9F34-EB871FEFAEFA}"/>
              </a:ext>
            </a:extLst>
          </p:cNvPr>
          <p:cNvSpPr txBox="1"/>
          <p:nvPr/>
        </p:nvSpPr>
        <p:spPr>
          <a:xfrm>
            <a:off x="2167078" y="815781"/>
            <a:ext cx="81400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F3399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931777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D518326-415E-4D0C-8EDE-58B7C19A3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70" y="670544"/>
            <a:ext cx="3605667" cy="55169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446A61-4ECF-47DE-81C8-0A17FFCB85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824" y="1627104"/>
            <a:ext cx="5661084" cy="4278162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52294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BF24584-0F1E-4683-BF7E-BBF10C85A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963" y="886359"/>
            <a:ext cx="7884073" cy="528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430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2061995-7F52-411E-B4B6-E46A9E552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343" y="1447643"/>
            <a:ext cx="4819650" cy="37528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385C9B4-3C37-479C-91E9-171233C30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166" y="1447643"/>
            <a:ext cx="482917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626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EEFB41D-5927-44F1-A03A-13C4CB2AB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946" y="1552575"/>
            <a:ext cx="4819650" cy="37528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C650769-9F84-4451-A948-229A83097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020" y="1552575"/>
            <a:ext cx="481965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347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AE9E916-D8F9-4A30-A991-14F435527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490" y="1547812"/>
            <a:ext cx="4819650" cy="37623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6F8EB70-3AED-457C-8B12-A898F26AD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573" y="1543049"/>
            <a:ext cx="481012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849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69F53C5-17B4-4C6C-840B-58C1CABFD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152" y="1547812"/>
            <a:ext cx="4800600" cy="37623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2E38398-9671-4758-B098-0A66F60D5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250" y="1547812"/>
            <a:ext cx="480060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666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2559C7-3FD9-4C31-9376-93C5C05C4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479" y="1543050"/>
            <a:ext cx="4791075" cy="37719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8B43F74-98DF-4384-B198-E8D7B3F3D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1361" y="1543050"/>
            <a:ext cx="5810720" cy="370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136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140</Words>
  <Application>Microsoft Office PowerPoint</Application>
  <PresentationFormat>Widescreen</PresentationFormat>
  <Paragraphs>35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JM</dc:creator>
  <cp:lastModifiedBy>JM</cp:lastModifiedBy>
  <cp:revision>39</cp:revision>
  <dcterms:created xsi:type="dcterms:W3CDTF">2018-07-12T17:42:48Z</dcterms:created>
  <dcterms:modified xsi:type="dcterms:W3CDTF">2018-09-20T15:42:36Z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jamccaff@microsoft.com</vt:lpwstr>
  </property>
  <property fmtid="{D5CDD505-2E9C-101B-9397-08002B2CF9AE}" pid="5" name="MSIP_Label_f42aa342-8706-4288-bd11-ebb85995028c_SetDate">
    <vt:lpwstr>2018-07-12T19:08:02.5328388Z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