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9" r:id="rId6"/>
    <p:sldId id="458" r:id="rId7"/>
    <p:sldId id="460" r:id="rId8"/>
    <p:sldId id="464" r:id="rId9"/>
    <p:sldId id="264" r:id="rId10"/>
    <p:sldId id="463" r:id="rId11"/>
    <p:sldId id="448" r:id="rId12"/>
    <p:sldId id="459" r:id="rId13"/>
    <p:sldId id="450" r:id="rId14"/>
    <p:sldId id="444" r:id="rId15"/>
    <p:sldId id="462" r:id="rId16"/>
    <p:sldId id="449" r:id="rId17"/>
    <p:sldId id="342" r:id="rId18"/>
    <p:sldId id="456" r:id="rId19"/>
    <p:sldId id="439" r:id="rId20"/>
    <p:sldId id="447" r:id="rId21"/>
    <p:sldId id="445" r:id="rId22"/>
    <p:sldId id="453" r:id="rId23"/>
    <p:sldId id="261" r:id="rId24"/>
    <p:sldId id="257" r:id="rId25"/>
    <p:sldId id="465" r:id="rId26"/>
    <p:sldId id="350" r:id="rId27"/>
  </p:sldIdLst>
  <p:sldSz cx="12192000" cy="6858000"/>
  <p:notesSz cx="6858000" cy="3790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38DAB-CDE6-7719-88E0-12B610EF9F29}" v="1" dt="2020-07-20T04:44:24.856"/>
    <p1510:client id="{CCFE9042-7746-4E80-BB12-F4D8133600CB}" v="507" dt="2020-07-20T22:26:36.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67" autoAdjust="0"/>
  </p:normalViewPr>
  <p:slideViewPr>
    <p:cSldViewPr snapToGrid="0">
      <p:cViewPr varScale="1">
        <p:scale>
          <a:sx n="79" d="100"/>
          <a:sy n="79" d="100"/>
        </p:scale>
        <p:origin x="178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da" userId="5d9745b9-a4da-47af-b7a4-8499b2c51261" providerId="ADAL" clId="{CCFE9042-7746-4E80-BB12-F4D8133600CB}"/>
    <pc:docChg chg="undo custSel delSld modSld">
      <pc:chgData name="Haoda" userId="5d9745b9-a4da-47af-b7a4-8499b2c51261" providerId="ADAL" clId="{CCFE9042-7746-4E80-BB12-F4D8133600CB}" dt="2020-07-20T23:50:29.866" v="7729" actId="20577"/>
      <pc:docMkLst>
        <pc:docMk/>
      </pc:docMkLst>
      <pc:sldChg chg="modSp mod modNotesTx">
        <pc:chgData name="Haoda" userId="5d9745b9-a4da-47af-b7a4-8499b2c51261" providerId="ADAL" clId="{CCFE9042-7746-4E80-BB12-F4D8133600CB}" dt="2020-07-20T23:46:58.111" v="7639" actId="20577"/>
        <pc:sldMkLst>
          <pc:docMk/>
          <pc:sldMk cId="164734141" sldId="259"/>
        </pc:sldMkLst>
        <pc:spChg chg="mod">
          <ac:chgData name="Haoda" userId="5d9745b9-a4da-47af-b7a4-8499b2c51261" providerId="ADAL" clId="{CCFE9042-7746-4E80-BB12-F4D8133600CB}" dt="2020-07-20T23:46:58.111" v="7639" actId="20577"/>
          <ac:spMkLst>
            <pc:docMk/>
            <pc:sldMk cId="164734141" sldId="259"/>
            <ac:spMk id="3" creationId="{DFD538CF-BB38-4A02-9E5C-D1401777904C}"/>
          </ac:spMkLst>
        </pc:spChg>
      </pc:sldChg>
      <pc:sldChg chg="modSp mod modNotesTx">
        <pc:chgData name="Haoda" userId="5d9745b9-a4da-47af-b7a4-8499b2c51261" providerId="ADAL" clId="{CCFE9042-7746-4E80-BB12-F4D8133600CB}" dt="2020-07-20T18:40:00.822" v="6982" actId="20577"/>
        <pc:sldMkLst>
          <pc:docMk/>
          <pc:sldMk cId="2901121901" sldId="261"/>
        </pc:sldMkLst>
        <pc:spChg chg="mod">
          <ac:chgData name="Haoda" userId="5d9745b9-a4da-47af-b7a4-8499b2c51261" providerId="ADAL" clId="{CCFE9042-7746-4E80-BB12-F4D8133600CB}" dt="2020-07-20T18:39:35.574" v="6908" actId="20577"/>
          <ac:spMkLst>
            <pc:docMk/>
            <pc:sldMk cId="2901121901" sldId="261"/>
            <ac:spMk id="3" creationId="{7B4B2144-F796-4182-95DD-1BB82AB28CC0}"/>
          </ac:spMkLst>
        </pc:spChg>
      </pc:sldChg>
      <pc:sldChg chg="modSp mod modShow modNotesTx">
        <pc:chgData name="Haoda" userId="5d9745b9-a4da-47af-b7a4-8499b2c51261" providerId="ADAL" clId="{CCFE9042-7746-4E80-BB12-F4D8133600CB}" dt="2020-07-20T17:31:09.702" v="5748" actId="729"/>
        <pc:sldMkLst>
          <pc:docMk/>
          <pc:sldMk cId="3604444485" sldId="264"/>
        </pc:sldMkLst>
        <pc:spChg chg="mod">
          <ac:chgData name="Haoda" userId="5d9745b9-a4da-47af-b7a4-8499b2c51261" providerId="ADAL" clId="{CCFE9042-7746-4E80-BB12-F4D8133600CB}" dt="2020-07-20T05:35:47.350" v="2705" actId="20577"/>
          <ac:spMkLst>
            <pc:docMk/>
            <pc:sldMk cId="3604444485" sldId="264"/>
            <ac:spMk id="2" creationId="{61417CBB-74F0-4BB3-A1DC-FB33A102D1A9}"/>
          </ac:spMkLst>
        </pc:spChg>
      </pc:sldChg>
      <pc:sldChg chg="mod modShow modNotesTx">
        <pc:chgData name="Haoda" userId="5d9745b9-a4da-47af-b7a4-8499b2c51261" providerId="ADAL" clId="{CCFE9042-7746-4E80-BB12-F4D8133600CB}" dt="2020-07-20T04:33:55.718" v="2497" actId="729"/>
        <pc:sldMkLst>
          <pc:docMk/>
          <pc:sldMk cId="1014216063" sldId="342"/>
        </pc:sldMkLst>
      </pc:sldChg>
      <pc:sldChg chg="modSp mod modNotesTx">
        <pc:chgData name="Haoda" userId="5d9745b9-a4da-47af-b7a4-8499b2c51261" providerId="ADAL" clId="{CCFE9042-7746-4E80-BB12-F4D8133600CB}" dt="2020-07-20T22:06:34.696" v="7142" actId="20577"/>
        <pc:sldMkLst>
          <pc:docMk/>
          <pc:sldMk cId="3060681798" sldId="439"/>
        </pc:sldMkLst>
        <pc:spChg chg="mod">
          <ac:chgData name="Haoda" userId="5d9745b9-a4da-47af-b7a4-8499b2c51261" providerId="ADAL" clId="{CCFE9042-7746-4E80-BB12-F4D8133600CB}" dt="2020-07-20T02:04:43.830" v="1528" actId="20577"/>
          <ac:spMkLst>
            <pc:docMk/>
            <pc:sldMk cId="3060681798" sldId="439"/>
            <ac:spMk id="76" creationId="{FFFFFE01-1560-4182-8F62-669DEB058C2D}"/>
          </ac:spMkLst>
        </pc:spChg>
      </pc:sldChg>
      <pc:sldChg chg="modNotesTx">
        <pc:chgData name="Haoda" userId="5d9745b9-a4da-47af-b7a4-8499b2c51261" providerId="ADAL" clId="{CCFE9042-7746-4E80-BB12-F4D8133600CB}" dt="2020-07-20T06:12:59.545" v="3649" actId="20577"/>
        <pc:sldMkLst>
          <pc:docMk/>
          <pc:sldMk cId="606745138" sldId="444"/>
        </pc:sldMkLst>
      </pc:sldChg>
      <pc:sldChg chg="modNotesTx">
        <pc:chgData name="Haoda" userId="5d9745b9-a4da-47af-b7a4-8499b2c51261" providerId="ADAL" clId="{CCFE9042-7746-4E80-BB12-F4D8133600CB}" dt="2020-07-20T18:10:50.187" v="6856"/>
        <pc:sldMkLst>
          <pc:docMk/>
          <pc:sldMk cId="1135448355" sldId="445"/>
        </pc:sldMkLst>
      </pc:sldChg>
      <pc:sldChg chg="modNotesTx">
        <pc:chgData name="Haoda" userId="5d9745b9-a4da-47af-b7a4-8499b2c51261" providerId="ADAL" clId="{CCFE9042-7746-4E80-BB12-F4D8133600CB}" dt="2020-07-20T17:17:20.356" v="5327" actId="20577"/>
        <pc:sldMkLst>
          <pc:docMk/>
          <pc:sldMk cId="1926284903" sldId="448"/>
        </pc:sldMkLst>
      </pc:sldChg>
      <pc:sldChg chg="modSp mod modNotesTx">
        <pc:chgData name="Haoda" userId="5d9745b9-a4da-47af-b7a4-8499b2c51261" providerId="ADAL" clId="{CCFE9042-7746-4E80-BB12-F4D8133600CB}" dt="2020-07-20T22:02:30.700" v="7083" actId="20577"/>
        <pc:sldMkLst>
          <pc:docMk/>
          <pc:sldMk cId="356696273" sldId="449"/>
        </pc:sldMkLst>
        <pc:spChg chg="mod">
          <ac:chgData name="Haoda" userId="5d9745b9-a4da-47af-b7a4-8499b2c51261" providerId="ADAL" clId="{CCFE9042-7746-4E80-BB12-F4D8133600CB}" dt="2020-07-20T04:18:19.601" v="2062" actId="20577"/>
          <ac:spMkLst>
            <pc:docMk/>
            <pc:sldMk cId="356696273" sldId="449"/>
            <ac:spMk id="2" creationId="{57E34608-7807-4B15-8A7B-8766E6E1C878}"/>
          </ac:spMkLst>
        </pc:spChg>
        <pc:spChg chg="mod">
          <ac:chgData name="Haoda" userId="5d9745b9-a4da-47af-b7a4-8499b2c51261" providerId="ADAL" clId="{CCFE9042-7746-4E80-BB12-F4D8133600CB}" dt="2020-07-20T17:46:32.527" v="6137" actId="20577"/>
          <ac:spMkLst>
            <pc:docMk/>
            <pc:sldMk cId="356696273" sldId="449"/>
            <ac:spMk id="7" creationId="{D73897FC-2870-4EA6-A340-5E33127B7F96}"/>
          </ac:spMkLst>
        </pc:spChg>
      </pc:sldChg>
      <pc:sldChg chg="modSp mod modNotesTx">
        <pc:chgData name="Haoda" userId="5d9745b9-a4da-47af-b7a4-8499b2c51261" providerId="ADAL" clId="{CCFE9042-7746-4E80-BB12-F4D8133600CB}" dt="2020-07-20T17:42:35.603" v="6006" actId="20577"/>
        <pc:sldMkLst>
          <pc:docMk/>
          <pc:sldMk cId="30436613" sldId="450"/>
        </pc:sldMkLst>
        <pc:spChg chg="mod">
          <ac:chgData name="Haoda" userId="5d9745b9-a4da-47af-b7a4-8499b2c51261" providerId="ADAL" clId="{CCFE9042-7746-4E80-BB12-F4D8133600CB}" dt="2020-07-20T17:19:22.140" v="5345" actId="20577"/>
          <ac:spMkLst>
            <pc:docMk/>
            <pc:sldMk cId="30436613" sldId="450"/>
            <ac:spMk id="3" creationId="{D2180710-7184-45A2-8628-FF5907577C28}"/>
          </ac:spMkLst>
        </pc:spChg>
      </pc:sldChg>
      <pc:sldChg chg="modNotesTx">
        <pc:chgData name="Haoda" userId="5d9745b9-a4da-47af-b7a4-8499b2c51261" providerId="ADAL" clId="{CCFE9042-7746-4E80-BB12-F4D8133600CB}" dt="2020-07-20T22:11:49.769" v="7175" actId="20577"/>
        <pc:sldMkLst>
          <pc:docMk/>
          <pc:sldMk cId="2553224172" sldId="453"/>
        </pc:sldMkLst>
      </pc:sldChg>
      <pc:sldChg chg="del">
        <pc:chgData name="Haoda" userId="5d9745b9-a4da-47af-b7a4-8499b2c51261" providerId="ADAL" clId="{CCFE9042-7746-4E80-BB12-F4D8133600CB}" dt="2020-07-19T16:03:56.497" v="4" actId="2696"/>
        <pc:sldMkLst>
          <pc:docMk/>
          <pc:sldMk cId="912196166" sldId="454"/>
        </pc:sldMkLst>
      </pc:sldChg>
      <pc:sldChg chg="modSp mod modNotesTx">
        <pc:chgData name="Haoda" userId="5d9745b9-a4da-47af-b7a4-8499b2c51261" providerId="ADAL" clId="{CCFE9042-7746-4E80-BB12-F4D8133600CB}" dt="2020-07-20T18:30:26.100" v="6906" actId="20577"/>
        <pc:sldMkLst>
          <pc:docMk/>
          <pc:sldMk cId="3511185150" sldId="456"/>
        </pc:sldMkLst>
        <pc:spChg chg="mod">
          <ac:chgData name="Haoda" userId="5d9745b9-a4da-47af-b7a4-8499b2c51261" providerId="ADAL" clId="{CCFE9042-7746-4E80-BB12-F4D8133600CB}" dt="2020-07-20T17:50:32.887" v="6373" actId="20577"/>
          <ac:spMkLst>
            <pc:docMk/>
            <pc:sldMk cId="3511185150" sldId="456"/>
            <ac:spMk id="3" creationId="{2BB819D2-953A-4F8B-ABD0-6B7D9751EAE1}"/>
          </ac:spMkLst>
        </pc:spChg>
      </pc:sldChg>
      <pc:sldChg chg="modNotesTx">
        <pc:chgData name="Haoda" userId="5d9745b9-a4da-47af-b7a4-8499b2c51261" providerId="ADAL" clId="{CCFE9042-7746-4E80-BB12-F4D8133600CB}" dt="2020-07-20T22:32:27.030" v="7637" actId="20577"/>
        <pc:sldMkLst>
          <pc:docMk/>
          <pc:sldMk cId="2826944449" sldId="459"/>
        </pc:sldMkLst>
      </pc:sldChg>
      <pc:sldChg chg="modSp mod">
        <pc:chgData name="Haoda" userId="5d9745b9-a4da-47af-b7a4-8499b2c51261" providerId="ADAL" clId="{CCFE9042-7746-4E80-BB12-F4D8133600CB}" dt="2020-07-19T16:03:12.801" v="3" actId="20577"/>
        <pc:sldMkLst>
          <pc:docMk/>
          <pc:sldMk cId="2533617343" sldId="460"/>
        </pc:sldMkLst>
        <pc:spChg chg="mod">
          <ac:chgData name="Haoda" userId="5d9745b9-a4da-47af-b7a4-8499b2c51261" providerId="ADAL" clId="{CCFE9042-7746-4E80-BB12-F4D8133600CB}" dt="2020-07-19T16:03:12.801" v="3" actId="20577"/>
          <ac:spMkLst>
            <pc:docMk/>
            <pc:sldMk cId="2533617343" sldId="460"/>
            <ac:spMk id="3" creationId="{0AC5DD99-1A4F-4152-8A1E-949A9FF49385}"/>
          </ac:spMkLst>
        </pc:spChg>
      </pc:sldChg>
      <pc:sldChg chg="modNotesTx">
        <pc:chgData name="Haoda" userId="5d9745b9-a4da-47af-b7a4-8499b2c51261" providerId="ADAL" clId="{CCFE9042-7746-4E80-BB12-F4D8133600CB}" dt="2020-07-20T04:23:59.859" v="2332" actId="20577"/>
        <pc:sldMkLst>
          <pc:docMk/>
          <pc:sldMk cId="3150350291" sldId="462"/>
        </pc:sldMkLst>
      </pc:sldChg>
      <pc:sldChg chg="modSp mod modNotesTx">
        <pc:chgData name="Haoda" userId="5d9745b9-a4da-47af-b7a4-8499b2c51261" providerId="ADAL" clId="{CCFE9042-7746-4E80-BB12-F4D8133600CB}" dt="2020-07-20T23:50:29.866" v="7729" actId="20577"/>
        <pc:sldMkLst>
          <pc:docMk/>
          <pc:sldMk cId="3415841936" sldId="463"/>
        </pc:sldMkLst>
        <pc:spChg chg="mod">
          <ac:chgData name="Haoda" userId="5d9745b9-a4da-47af-b7a4-8499b2c51261" providerId="ADAL" clId="{CCFE9042-7746-4E80-BB12-F4D8133600CB}" dt="2020-07-20T05:51:37.836" v="2810" actId="20577"/>
          <ac:spMkLst>
            <pc:docMk/>
            <pc:sldMk cId="3415841936" sldId="463"/>
            <ac:spMk id="3" creationId="{28C5677E-C9EF-409B-A327-6A222E848CB9}"/>
          </ac:spMkLst>
        </pc:spChg>
      </pc:sldChg>
      <pc:sldChg chg="addSp delSp modSp mod modNotesTx">
        <pc:chgData name="Haoda" userId="5d9745b9-a4da-47af-b7a4-8499b2c51261" providerId="ADAL" clId="{CCFE9042-7746-4E80-BB12-F4D8133600CB}" dt="2020-07-20T23:49:00.977" v="7674" actId="20577"/>
        <pc:sldMkLst>
          <pc:docMk/>
          <pc:sldMk cId="2128998031" sldId="464"/>
        </pc:sldMkLst>
        <pc:spChg chg="mod">
          <ac:chgData name="Haoda" userId="5d9745b9-a4da-47af-b7a4-8499b2c51261" providerId="ADAL" clId="{CCFE9042-7746-4E80-BB12-F4D8133600CB}" dt="2020-07-20T00:19:49.947" v="485" actId="20577"/>
          <ac:spMkLst>
            <pc:docMk/>
            <pc:sldMk cId="2128998031" sldId="464"/>
            <ac:spMk id="4" creationId="{EDC09F2D-B5A7-4FB6-928B-F3C5A8835086}"/>
          </ac:spMkLst>
        </pc:spChg>
        <pc:picChg chg="del mod">
          <ac:chgData name="Haoda" userId="5d9745b9-a4da-47af-b7a4-8499b2c51261" providerId="ADAL" clId="{CCFE9042-7746-4E80-BB12-F4D8133600CB}" dt="2020-07-20T17:28:59.586" v="5652" actId="478"/>
          <ac:picMkLst>
            <pc:docMk/>
            <pc:sldMk cId="2128998031" sldId="464"/>
            <ac:picMk id="5" creationId="{3B76C299-5AFA-4160-9F1D-86D3DADA5994}"/>
          </ac:picMkLst>
        </pc:picChg>
        <pc:picChg chg="add mod">
          <ac:chgData name="Haoda" userId="5d9745b9-a4da-47af-b7a4-8499b2c51261" providerId="ADAL" clId="{CCFE9042-7746-4E80-BB12-F4D8133600CB}" dt="2020-07-20T17:29:10.567" v="5656" actId="1076"/>
          <ac:picMkLst>
            <pc:docMk/>
            <pc:sldMk cId="2128998031" sldId="464"/>
            <ac:picMk id="8" creationId="{237659D2-D498-40C2-AA49-E45F06D35C5D}"/>
          </ac:picMkLst>
        </pc:picChg>
      </pc:sldChg>
    </pc:docChg>
  </pc:docChgLst>
  <pc:docChgLst>
    <pc:chgData name="Haoda Chu" userId="S::haochu@microsoft.com::5d9745b9-a4da-47af-b7a4-8499b2c51261" providerId="AD" clId="Web-{B9138DAB-CDE6-7719-88E0-12B610EF9F29}"/>
    <pc:docChg chg="modSld">
      <pc:chgData name="Haoda Chu" userId="S::haochu@microsoft.com::5d9745b9-a4da-47af-b7a4-8499b2c51261" providerId="AD" clId="Web-{B9138DAB-CDE6-7719-88E0-12B610EF9F29}" dt="2020-07-20T04:45:08.642" v="61"/>
      <pc:docMkLst>
        <pc:docMk/>
      </pc:docMkLst>
      <pc:sldChg chg="modNotes">
        <pc:chgData name="Haoda Chu" userId="S::haochu@microsoft.com::5d9745b9-a4da-47af-b7a4-8499b2c51261" providerId="AD" clId="Web-{B9138DAB-CDE6-7719-88E0-12B610EF9F29}" dt="2020-07-20T04:45:08.642" v="61"/>
        <pc:sldMkLst>
          <pc:docMk/>
          <pc:sldMk cId="164734141"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6D7DD-E540-4ED3-8C8F-5FBB63BA0D55}" type="datetimeFigureOut">
              <a:rPr lang="en-US" smtClean="0"/>
              <a:t>7/18/2020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EAC5B-4BFE-4B95-B3D0-E869B9031B07}" type="slidenum">
              <a:rPr lang="en-US" smtClean="0"/>
              <a:t>‹#›</a:t>
            </a:fld>
            <a:endParaRPr lang="en-US"/>
          </a:p>
        </p:txBody>
      </p:sp>
    </p:spTree>
    <p:extLst>
      <p:ext uri="{BB962C8B-B14F-4D97-AF65-F5344CB8AC3E}">
        <p14:creationId xmlns:p14="http://schemas.microsoft.com/office/powerpoint/2010/main" val="20016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pdf/1911.05153.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Loss_functio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ai.googleblog.com/2019/07/advancing-semi-supervised-learning-with.html" TargetMode="External"/><Relationship Id="rId5" Type="http://schemas.openxmlformats.org/officeDocument/2006/relationships/hyperlink" Target="https://www.fast.ai/2020/01/13/self_supervised/" TargetMode="External"/><Relationship Id="rId4" Type="http://schemas.openxmlformats.org/officeDocument/2006/relationships/hyperlink" Target="https://en.wikipedia.org/wiki/Supervised_learnin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i.stanford.edu/~amaas/data/sentim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1</a:t>
            </a:fld>
            <a:endParaRPr lang="en-US"/>
          </a:p>
        </p:txBody>
      </p:sp>
    </p:spTree>
    <p:extLst>
      <p:ext uri="{BB962C8B-B14F-4D97-AF65-F5344CB8AC3E}">
        <p14:creationId xmlns:p14="http://schemas.microsoft.com/office/powerpoint/2010/main" val="3866297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seen the success of UDA in text </a:t>
            </a:r>
            <a:r>
              <a:rPr lang="en-US" dirty="0" err="1"/>
              <a:t>classficiation</a:t>
            </a:r>
            <a:r>
              <a:rPr lang="en-US" dirty="0"/>
              <a:t> and CV, we would like to employ it in our scenarios.  And the specific data augmentation approach we used is back translation</a:t>
            </a:r>
          </a:p>
          <a:p>
            <a:endParaRPr lang="en-US" dirty="0"/>
          </a:p>
          <a:p>
            <a:r>
              <a:rPr lang="en-US" dirty="0"/>
              <a:t>Non-</a:t>
            </a:r>
            <a:r>
              <a:rPr lang="en-US" dirty="0" err="1"/>
              <a:t>trival</a:t>
            </a:r>
            <a:r>
              <a:rPr lang="en-US" dirty="0"/>
              <a:t> to </a:t>
            </a:r>
            <a:r>
              <a:rPr lang="en-US" dirty="0" err="1"/>
              <a:t>extemd</a:t>
            </a:r>
            <a:r>
              <a:rPr lang="en-US" dirty="0"/>
              <a:t> to slot tagging, While prior work applies consistent learning additional complexities as (</a:t>
            </a:r>
            <a:r>
              <a:rPr lang="en-US" dirty="0" err="1"/>
              <a:t>i</a:t>
            </a:r>
            <a:r>
              <a:rPr lang="en-US" dirty="0"/>
              <a:t>) the slots in the original source sentence may no longer be aligned to those in the corresponding (paraphrased) backtranslation with (ii) different sequence lengths of the original and </a:t>
            </a:r>
            <a:r>
              <a:rPr lang="en-US" dirty="0" err="1"/>
              <a:t>backtranslated</a:t>
            </a:r>
            <a:r>
              <a:rPr lang="en-US" dirty="0"/>
              <a:t> sequence. </a:t>
            </a:r>
          </a:p>
          <a:p>
            <a:endParaRPr lang="en-US" dirty="0"/>
          </a:p>
          <a:p>
            <a:r>
              <a:rPr lang="en-US" dirty="0"/>
              <a:t>For instance, give two examples</a:t>
            </a:r>
          </a:p>
          <a:p>
            <a:endParaRPr lang="en-US" dirty="0"/>
          </a:p>
          <a:p>
            <a:r>
              <a:rPr lang="en-US" dirty="0"/>
              <a:t>To this end, we explore the following hypothesis that is invariant to token position and sequence length: </a:t>
            </a:r>
          </a:p>
          <a:p>
            <a:endParaRPr lang="en-US" dirty="0"/>
          </a:p>
          <a:p>
            <a:r>
              <a:rPr lang="en-US" dirty="0"/>
              <a:t>We select overlapping concepts via </a:t>
            </a:r>
            <a:r>
              <a:rPr lang="en-US" dirty="0" err="1"/>
              <a:t>aligmment</a:t>
            </a:r>
            <a:r>
              <a:rPr lang="en-US" dirty="0"/>
              <a:t>,</a:t>
            </a:r>
          </a:p>
          <a:p>
            <a:endParaRPr lang="en-US" dirty="0"/>
          </a:p>
          <a:p>
            <a:r>
              <a:rPr lang="en-US" dirty="0"/>
              <a:t>Via selecting overlapping concepts we are hoping the model can be robust to whatever said inside the slot, its kind of like </a:t>
            </a:r>
            <a:r>
              <a:rPr lang="en-US" dirty="0" err="1"/>
              <a:t>enforing</a:t>
            </a:r>
            <a:r>
              <a:rPr lang="en-US" dirty="0"/>
              <a:t> model to learning from the context of slots, which is similar to what we did in FST.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10</a:t>
            </a:fld>
            <a:endParaRPr lang="en-US"/>
          </a:p>
        </p:txBody>
      </p:sp>
    </p:spTree>
    <p:extLst>
      <p:ext uri="{BB962C8B-B14F-4D97-AF65-F5344CB8AC3E}">
        <p14:creationId xmlns:p14="http://schemas.microsoft.com/office/powerpoint/2010/main" val="277672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Evaluate</a:t>
            </a:r>
          </a:p>
          <a:p>
            <a:endParaRPr lang="en-US" dirty="0"/>
          </a:p>
          <a:p>
            <a:r>
              <a:rPr lang="en-US" dirty="0"/>
              <a:t>The first set of utterances (referred as MS) is sampled from </a:t>
            </a:r>
            <a:r>
              <a:rPr lang="en-US" dirty="0" err="1"/>
              <a:t>tvs</a:t>
            </a:r>
            <a:r>
              <a:rPr lang="en-US" dirty="0"/>
              <a:t> traffic and manually annotated with slot labels. </a:t>
            </a:r>
          </a:p>
          <a:p>
            <a:r>
              <a:rPr lang="en-US" dirty="0"/>
              <a:t>To evaluate the robustness of our model for dominant slots, we create another test set (referred as PS) by perturbing the previous test data.</a:t>
            </a:r>
          </a:p>
          <a:p>
            <a:endParaRPr lang="en-US" dirty="0"/>
          </a:p>
          <a:p>
            <a:endParaRPr lang="en-US" dirty="0"/>
          </a:p>
          <a:p>
            <a:r>
              <a:rPr lang="en-US" dirty="0"/>
              <a:t>.We consider the following models and variations for analysis: (1) BERT fine-tuned on small amount of labeled data (2) Prior work on consistency learning leveraging backtranslation (UDA (</a:t>
            </a:r>
            <a:r>
              <a:rPr lang="en-US" dirty="0" err="1"/>
              <a:t>Xie</a:t>
            </a:r>
            <a:r>
              <a:rPr lang="en-US" dirty="0"/>
              <a:t> et al., 2019)) with BERT as the encoder. UDA learns model parameters to minimize the representation loss between the source query and the </a:t>
            </a:r>
            <a:r>
              <a:rPr lang="en-US" dirty="0" err="1"/>
              <a:t>backtranslated</a:t>
            </a:r>
            <a:r>
              <a:rPr lang="en-US" dirty="0"/>
              <a:t> one as given by corresponding representations of the [CLS] token. (3) In this, we extend the prior model to optimize for the overall representation loss from the [CLS] token as well as from all other tokens in the query jointly. (4) In this variation, we consider only the overlapping tokens in the original and </a:t>
            </a:r>
            <a:r>
              <a:rPr lang="en-US" dirty="0" err="1"/>
              <a:t>backtranslated</a:t>
            </a:r>
            <a:r>
              <a:rPr lang="en-US" dirty="0"/>
              <a:t> query, and minimize the representation loss for the corresponding tokens along with the [CLS] representation loss for optimizing Equation </a:t>
            </a:r>
          </a:p>
          <a:p>
            <a:endParaRPr lang="en-US" dirty="0"/>
          </a:p>
          <a:p>
            <a:endParaRPr lang="en-US" dirty="0"/>
          </a:p>
          <a:p>
            <a:r>
              <a:rPr lang="en-US" dirty="0"/>
              <a:t>Table 5 shows the results of consistency learning with different loss functions and augmentation ratio. We observe the token-wise representation loss over all tokens to significantly improve the base model on the perturbation set. This indicates the importance of considering alignment of the tokens in the original and </a:t>
            </a:r>
            <a:r>
              <a:rPr lang="en-US" dirty="0" err="1"/>
              <a:t>backtranslated</a:t>
            </a:r>
            <a:r>
              <a:rPr lang="en-US" dirty="0"/>
              <a:t> query for consistency learning. We also observe the model performance to improve with increasing the amount of </a:t>
            </a:r>
            <a:r>
              <a:rPr lang="en-US" dirty="0" err="1"/>
              <a:t>backtranslated</a:t>
            </a:r>
            <a:r>
              <a:rPr lang="en-US" dirty="0"/>
              <a:t> data with higher augmentation ratio</a:t>
            </a:r>
          </a:p>
        </p:txBody>
      </p:sp>
      <p:sp>
        <p:nvSpPr>
          <p:cNvPr id="4" name="Slide Number Placeholder 3"/>
          <p:cNvSpPr>
            <a:spLocks noGrp="1"/>
          </p:cNvSpPr>
          <p:nvPr>
            <p:ph type="sldNum" sz="quarter" idx="5"/>
          </p:nvPr>
        </p:nvSpPr>
        <p:spPr/>
        <p:txBody>
          <a:bodyPr/>
          <a:lstStyle/>
          <a:p>
            <a:fld id="{174EAC5B-4BFE-4B95-B3D0-E869B9031B07}" type="slidenum">
              <a:rPr lang="en-US" smtClean="0"/>
              <a:t>11</a:t>
            </a:fld>
            <a:endParaRPr lang="en-US"/>
          </a:p>
        </p:txBody>
      </p:sp>
    </p:spTree>
    <p:extLst>
      <p:ext uri="{BB962C8B-B14F-4D97-AF65-F5344CB8AC3E}">
        <p14:creationId xmlns:p14="http://schemas.microsoft.com/office/powerpoint/2010/main" val="1610155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switch our attention to the second scenarios where we have abundant unlabeled data available</a:t>
            </a:r>
          </a:p>
        </p:txBody>
      </p:sp>
      <p:sp>
        <p:nvSpPr>
          <p:cNvPr id="4" name="Slide Number Placeholder 3"/>
          <p:cNvSpPr>
            <a:spLocks noGrp="1"/>
          </p:cNvSpPr>
          <p:nvPr>
            <p:ph type="sldNum" sz="quarter" idx="5"/>
          </p:nvPr>
        </p:nvSpPr>
        <p:spPr/>
        <p:txBody>
          <a:bodyPr/>
          <a:lstStyle/>
          <a:p>
            <a:fld id="{174EAC5B-4BFE-4B95-B3D0-E869B9031B07}" type="slidenum">
              <a:rPr lang="en-US" smtClean="0"/>
              <a:t>12</a:t>
            </a:fld>
            <a:endParaRPr lang="en-US"/>
          </a:p>
        </p:txBody>
      </p:sp>
    </p:spTree>
    <p:extLst>
      <p:ext uri="{BB962C8B-B14F-4D97-AF65-F5344CB8AC3E}">
        <p14:creationId xmlns:p14="http://schemas.microsoft.com/office/powerpoint/2010/main" val="157306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this contrast to the previous scenario, we have huge amounts of data, we have access restrictions to this data due to privacy concerns primarily related to user data. As such, we cannot collect any human annotations for this data.</a:t>
            </a:r>
          </a:p>
          <a:p>
            <a:endParaRPr lang="en-US" dirty="0"/>
          </a:p>
          <a:p>
            <a:endParaRPr lang="en-US" dirty="0"/>
          </a:p>
          <a:p>
            <a:r>
              <a:rPr lang="en-US" dirty="0"/>
              <a:t>To effectively utilize  those task-specific unlabeled data, we propose a two stage data augmentation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do continual pre-training in language model using these unlabeled data (instead of training from scratch), In the first step training we do </a:t>
            </a:r>
            <a:r>
              <a:rPr lang="en-US" dirty="0" err="1"/>
              <a:t>Lm</a:t>
            </a:r>
            <a:r>
              <a:rPr lang="en-US" dirty="0"/>
              <a:t> P</a:t>
            </a:r>
            <a:r>
              <a:rPr lang="en-US" altLang="zh-CN" dirty="0"/>
              <a:t>re-training to make sure the model is aware of the domain-specific </a:t>
            </a:r>
            <a:r>
              <a:rPr lang="en-US" altLang="zh-CN" dirty="0" err="1"/>
              <a:t>vocabularay</a:t>
            </a:r>
            <a:endParaRPr lang="en-US" altLang="zh-CN" dirty="0"/>
          </a:p>
          <a:p>
            <a:endParaRPr lang="en-US" dirty="0"/>
          </a:p>
          <a:p>
            <a:r>
              <a:rPr lang="en-US" dirty="0"/>
              <a:t>Then, we do pseudo label generation via self-training over those unlabeled data</a:t>
            </a:r>
          </a:p>
          <a:p>
            <a:endParaRPr lang="en-US" dirty="0"/>
          </a:p>
          <a:p>
            <a:endParaRPr lang="en-US" dirty="0"/>
          </a:p>
          <a:p>
            <a:r>
              <a:rPr lang="en-US" dirty="0"/>
              <a:t>I will ship the intro of pre-training</a:t>
            </a:r>
          </a:p>
        </p:txBody>
      </p:sp>
      <p:sp>
        <p:nvSpPr>
          <p:cNvPr id="4" name="Slide Number Placeholder 3"/>
          <p:cNvSpPr>
            <a:spLocks noGrp="1"/>
          </p:cNvSpPr>
          <p:nvPr>
            <p:ph type="sldNum" sz="quarter" idx="5"/>
          </p:nvPr>
        </p:nvSpPr>
        <p:spPr/>
        <p:txBody>
          <a:bodyPr/>
          <a:lstStyle/>
          <a:p>
            <a:fld id="{174EAC5B-4BFE-4B95-B3D0-E869B9031B07}" type="slidenum">
              <a:rPr lang="en-US" smtClean="0"/>
              <a:t>13</a:t>
            </a:fld>
            <a:endParaRPr lang="en-US"/>
          </a:p>
        </p:txBody>
      </p:sp>
    </p:spTree>
    <p:extLst>
      <p:ext uri="{BB962C8B-B14F-4D97-AF65-F5344CB8AC3E}">
        <p14:creationId xmlns:p14="http://schemas.microsoft.com/office/powerpoint/2010/main" val="1860566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standard settings in BERT, we do two stage </a:t>
            </a:r>
          </a:p>
          <a:p>
            <a:r>
              <a:rPr lang="en-US" dirty="0"/>
              <a:t>Pre-trained LMs are generally applied into many NLP tasks and significantly improve the task performance. BERT is one of the representative work,  here we use it as an example to introduce the general flow of pre-trained LMs. </a:t>
            </a:r>
          </a:p>
          <a:p>
            <a:endParaRPr lang="en-US" dirty="0"/>
          </a:p>
          <a:p>
            <a:r>
              <a:rPr lang="en-US" dirty="0"/>
              <a:t>Unsupervised loss to pre-trained BERT on a very large general text corpus, here unsupervised loss used in the </a:t>
            </a:r>
            <a:r>
              <a:rPr lang="en-US" dirty="0" err="1"/>
              <a:t>bert</a:t>
            </a:r>
            <a:r>
              <a:rPr lang="en-US" dirty="0"/>
              <a:t> is next sentence predication and mask language loss. </a:t>
            </a:r>
          </a:p>
          <a:p>
            <a:r>
              <a:rPr lang="en-US" dirty="0"/>
              <a:t>After pretraining is finish, we will fine-tune the pre-trained model with specific task loss. </a:t>
            </a:r>
          </a:p>
          <a:p>
            <a:endParaRPr lang="en-US" dirty="0"/>
          </a:p>
        </p:txBody>
      </p:sp>
      <p:sp>
        <p:nvSpPr>
          <p:cNvPr id="4" name="Slide Number Placeholder 3"/>
          <p:cNvSpPr>
            <a:spLocks noGrp="1"/>
          </p:cNvSpPr>
          <p:nvPr>
            <p:ph type="sldNum" sz="quarter" idx="5"/>
          </p:nvPr>
        </p:nvSpPr>
        <p:spPr/>
        <p:txBody>
          <a:bodyPr/>
          <a:lstStyle/>
          <a:p>
            <a:fld id="{43CDF30C-B331-4F3F-934B-9EB51B7F8A5B}" type="slidenum">
              <a:rPr lang="en-US" smtClean="0"/>
              <a:t>14</a:t>
            </a:fld>
            <a:endParaRPr lang="en-US"/>
          </a:p>
        </p:txBody>
      </p:sp>
    </p:spTree>
    <p:extLst>
      <p:ext uri="{BB962C8B-B14F-4D97-AF65-F5344CB8AC3E}">
        <p14:creationId xmlns:p14="http://schemas.microsoft.com/office/powerpoint/2010/main" val="1566498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give a quick intro of self-training</a:t>
            </a:r>
          </a:p>
          <a:p>
            <a:endParaRPr lang="en-US" dirty="0"/>
          </a:p>
          <a:p>
            <a:r>
              <a:rPr lang="en-US" dirty="0"/>
              <a:t>As one of the earliest SSL approaches self-training has recently been shown to obtain state of-the-art performance for tasks like neural machine translation (He et al., 2019), Dependency Parsing and Image </a:t>
            </a:r>
            <a:r>
              <a:rPr lang="en-US" dirty="0" err="1"/>
              <a:t>Classificaiton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performing at par with supervised systems when they have large amounts unlabeled data </a:t>
            </a:r>
            <a:r>
              <a:rPr lang="en-US" dirty="0" err="1"/>
              <a:t>avaible</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shown in Algorithm 1, classic self-training starts from a base model trained with labeled data L, and iteratively applies the current model to obtain predictions on unlabeled instances U, then it incorporates a subset of the pseudo parallel data S to update the current model.</a:t>
            </a:r>
          </a:p>
          <a:p>
            <a:endParaRPr lang="en-US" dirty="0"/>
          </a:p>
          <a:p>
            <a:r>
              <a:rPr lang="en-US" dirty="0"/>
              <a:t>This approach is very flexible and may apply to any type of model including the recent popular pretrained LM</a:t>
            </a:r>
          </a:p>
          <a:p>
            <a:endParaRPr lang="en-US" dirty="0"/>
          </a:p>
          <a:p>
            <a:r>
              <a:rPr lang="en-US" dirty="0"/>
              <a:t>The main idea </a:t>
            </a:r>
          </a:p>
          <a:p>
            <a:endParaRPr lang="en-US" dirty="0"/>
          </a:p>
          <a:p>
            <a:endParaRPr lang="en-US" dirty="0"/>
          </a:p>
        </p:txBody>
      </p:sp>
      <p:sp>
        <p:nvSpPr>
          <p:cNvPr id="4" name="Slide Number Placeholder 3"/>
          <p:cNvSpPr>
            <a:spLocks noGrp="1"/>
          </p:cNvSpPr>
          <p:nvPr>
            <p:ph type="sldNum" sz="quarter" idx="5"/>
          </p:nvPr>
        </p:nvSpPr>
        <p:spPr/>
        <p:txBody>
          <a:bodyPr/>
          <a:lstStyle/>
          <a:p>
            <a:fld id="{88EB3543-C241-4A44-8879-8A124EC66AA9}" type="slidenum">
              <a:rPr lang="en-US" smtClean="0"/>
              <a:t>15</a:t>
            </a:fld>
            <a:endParaRPr lang="en-US"/>
          </a:p>
        </p:txBody>
      </p:sp>
    </p:spTree>
    <p:extLst>
      <p:ext uri="{BB962C8B-B14F-4D97-AF65-F5344CB8AC3E}">
        <p14:creationId xmlns:p14="http://schemas.microsoft.com/office/powerpoint/2010/main" val="3838187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extend self-training to Slot Tagging.  To better illustrate the idea of self training, we show our LU training pipeline here</a:t>
            </a:r>
          </a:p>
          <a:p>
            <a:endParaRPr lang="en-US" dirty="0"/>
          </a:p>
          <a:p>
            <a:endParaRPr lang="en-US" dirty="0"/>
          </a:p>
          <a:p>
            <a:endParaRPr lang="en-US" dirty="0"/>
          </a:p>
          <a:p>
            <a:r>
              <a:rPr lang="en-US" dirty="0"/>
              <a:t>For the first stage of self training, we fine-tune BERT as the teacher model on small amount of labeled data with K annotated instances. The teacher model is then used to generate pseudo labels over </a:t>
            </a:r>
            <a:r>
              <a:rPr lang="en-US" dirty="0" err="1"/>
              <a:t>taskspecific</a:t>
            </a:r>
            <a:r>
              <a:rPr lang="en-US" dirty="0"/>
              <a:t> unlabeled data. The augmented data along with the original labeled data are used together to train a new teacher model with the above two steps repeated until model convergence</a:t>
            </a:r>
          </a:p>
          <a:p>
            <a:r>
              <a:rPr lang="en-US" dirty="0"/>
              <a:t>Same to the previous scenarios, directly generating annotating on </a:t>
            </a:r>
            <a:r>
              <a:rPr lang="en-US" dirty="0" err="1"/>
              <a:t>unlabelede</a:t>
            </a:r>
            <a:r>
              <a:rPr lang="en-US" dirty="0"/>
              <a:t> data may inject label noise, so we do data selection over pseudo label generating</a:t>
            </a:r>
          </a:p>
          <a:p>
            <a:endParaRPr lang="en-US" dirty="0"/>
          </a:p>
          <a:p>
            <a:r>
              <a:rPr lang="en-US" dirty="0"/>
              <a:t>Slightly different from what </a:t>
            </a:r>
            <a:r>
              <a:rPr lang="en-US" dirty="0" err="1"/>
              <a:t>yaqing</a:t>
            </a:r>
            <a:r>
              <a:rPr lang="en-US" dirty="0"/>
              <a:t> did in his internship projects: 1 under my settings: labeled data are also used iteratively 2 Instead of using model based approach to select unlabeled data, we do data selection (prior to model training )_ independent of teacher/student model  (reasons--- more unlabeled data, model based selection is not feasible in this </a:t>
            </a:r>
            <a:r>
              <a:rPr lang="en-US" dirty="0" err="1"/>
              <a:t>scenrio</a:t>
            </a:r>
            <a:r>
              <a:rPr lang="en-US" dirty="0"/>
              <a:t> )</a:t>
            </a:r>
          </a:p>
          <a:p>
            <a:endParaRPr lang="en-US" dirty="0"/>
          </a:p>
          <a:p>
            <a:r>
              <a:rPr lang="en-US" dirty="0"/>
              <a:t>It is also worth to mention that self-training can also be understood as a generalized version of knowledge distillation. If we choose smaller model as student, and we don’t do iteratively unlabeled data finetuning, then it becomes knowledge distillation</a:t>
            </a:r>
          </a:p>
          <a:p>
            <a:endParaRPr lang="en-US" dirty="0"/>
          </a:p>
          <a:p>
            <a:r>
              <a:rPr lang="en-US" dirty="0"/>
              <a:t>I need to adopt it into general self-training approach</a:t>
            </a:r>
          </a:p>
          <a:p>
            <a:endParaRPr lang="en-US" dirty="0"/>
          </a:p>
        </p:txBody>
      </p:sp>
      <p:sp>
        <p:nvSpPr>
          <p:cNvPr id="4" name="Slide Number Placeholder 3"/>
          <p:cNvSpPr>
            <a:spLocks noGrp="1"/>
          </p:cNvSpPr>
          <p:nvPr>
            <p:ph type="sldNum" sz="quarter" idx="5"/>
          </p:nvPr>
        </p:nvSpPr>
        <p:spPr/>
        <p:txBody>
          <a:bodyPr/>
          <a:lstStyle/>
          <a:p>
            <a:fld id="{43CDF30C-B331-4F3F-934B-9EB51B7F8A5B}" type="slidenum">
              <a:rPr lang="en-US" smtClean="0"/>
              <a:t>16</a:t>
            </a:fld>
            <a:endParaRPr lang="en-US"/>
          </a:p>
        </p:txBody>
      </p:sp>
    </p:spTree>
    <p:extLst>
      <p:ext uri="{BB962C8B-B14F-4D97-AF65-F5344CB8AC3E}">
        <p14:creationId xmlns:p14="http://schemas.microsoft.com/office/powerpoint/2010/main" val="384788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 shows the improvement of the BERT teacher model with and without self-training over different test sets. As we increase the number of labeled training instances for training in each setting, the overall performance of both models increase consistently</a:t>
            </a:r>
          </a:p>
          <a:p>
            <a:endParaRPr lang="en-US" dirty="0"/>
          </a:p>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17</a:t>
            </a:fld>
            <a:endParaRPr lang="en-US"/>
          </a:p>
        </p:txBody>
      </p:sp>
    </p:spTree>
    <p:extLst>
      <p:ext uri="{BB962C8B-B14F-4D97-AF65-F5344CB8AC3E}">
        <p14:creationId xmlns:p14="http://schemas.microsoft.com/office/powerpoint/2010/main" val="426844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whether model are benefitting from iteratively reusing unlabeled data, Figure 5 shows the improvement in validation F1 score for the BERT model with self-training over multiple iterations with K = 100 labeled instances (plots for other values of K are similar, and omitted for space). We observe the model to improve rapidly in the first few iterations and converge in around ten iteration</a:t>
            </a:r>
          </a:p>
          <a:p>
            <a:endParaRPr lang="en-US" dirty="0"/>
          </a:p>
          <a:p>
            <a:endParaRPr lang="en-US" dirty="0"/>
          </a:p>
          <a:p>
            <a:r>
              <a:rPr lang="en-US" dirty="0"/>
              <a:t>Table 3 shows a comparison of different augmentation techniques in different settings with variable access to unlabeled da</a:t>
            </a:r>
          </a:p>
          <a:p>
            <a:r>
              <a:rPr lang="en-US" dirty="0"/>
              <a:t>O</a:t>
            </a:r>
            <a:r>
              <a:rPr lang="en-US" altLang="zh-CN" dirty="0"/>
              <a:t>verall </a:t>
            </a:r>
            <a:r>
              <a:rPr lang="en-US" dirty="0"/>
              <a:t>We observe task-specific unlabeled data to be very effective in improving the model via both continued pre-training as well as self-training</a:t>
            </a:r>
          </a:p>
          <a:p>
            <a:endParaRPr lang="en-US" dirty="0"/>
          </a:p>
          <a:p>
            <a:r>
              <a:rPr lang="en-US" dirty="0"/>
              <a:t>In general, we observe </a:t>
            </a:r>
            <a:r>
              <a:rPr lang="en-US" dirty="0" err="1"/>
              <a:t>selftraining</a:t>
            </a:r>
            <a:r>
              <a:rPr lang="en-US" dirty="0"/>
              <a:t> to be more effective with access to task-specific unlabeled data in improving the performance of the base encoder by 5% on average. In contrast, consistency learning with backtranslation is effective in settings with no unlabeled data but with access to auxiliary resources like backtranslation.</a:t>
            </a:r>
          </a:p>
        </p:txBody>
      </p:sp>
      <p:sp>
        <p:nvSpPr>
          <p:cNvPr id="4" name="Slide Number Placeholder 3"/>
          <p:cNvSpPr>
            <a:spLocks noGrp="1"/>
          </p:cNvSpPr>
          <p:nvPr>
            <p:ph type="sldNum" sz="quarter" idx="5"/>
          </p:nvPr>
        </p:nvSpPr>
        <p:spPr/>
        <p:txBody>
          <a:bodyPr/>
          <a:lstStyle/>
          <a:p>
            <a:fld id="{174EAC5B-4BFE-4B95-B3D0-E869B9031B07}" type="slidenum">
              <a:rPr lang="en-US" smtClean="0"/>
              <a:t>18</a:t>
            </a:fld>
            <a:endParaRPr lang="en-US"/>
          </a:p>
        </p:txBody>
      </p:sp>
    </p:spTree>
    <p:extLst>
      <p:ext uri="{BB962C8B-B14F-4D97-AF65-F5344CB8AC3E}">
        <p14:creationId xmlns:p14="http://schemas.microsoft.com/office/powerpoint/2010/main" val="3048441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previous section, we study various augmentation techniques to improve pre-trained language models trained with limited data. Given the improved models, the objective now is to compress them to shallow and efficient deployable models for fast inference.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we consider 7K annotated instances to obtain the upper performance bound for our task.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7 shows the performance of different methods including our model in production based on Linear Chain Conditional Random field (LCCRF). LCCRF models are used with n-gram- and lexicon-based features with 100d Glove word embeddings. We observe BERT models to be significantly better than LCCRF, although the deep pre-trained models are 100x times slower for inference.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performance of all the methods improve on using additional labeled data, we observe self training to further improve the performance of the pre-trained language models for the different test sets.</a:t>
            </a:r>
          </a:p>
          <a:p>
            <a:endParaRPr lang="en-US" dirty="0"/>
          </a:p>
          <a:p>
            <a:endParaRPr lang="en-US" dirty="0"/>
          </a:p>
          <a:p>
            <a:r>
              <a:rPr lang="en-US" dirty="0"/>
              <a:t>Furthermore, with distillation we are able to compress the huge language models for 21x faster inference while almost matching their performance on average. </a:t>
            </a:r>
          </a:p>
          <a:p>
            <a:endParaRPr lang="en-US" dirty="0"/>
          </a:p>
          <a:p>
            <a:r>
              <a:rPr lang="en-US" dirty="0"/>
              <a:t>Also Incorporating self-training for augmentation and distillation for compression improve the pre-trained BERT models significantly on the perturbation set demonstrating a high robustness for our model</a:t>
            </a:r>
          </a:p>
        </p:txBody>
      </p:sp>
      <p:sp>
        <p:nvSpPr>
          <p:cNvPr id="4" name="Slide Number Placeholder 3"/>
          <p:cNvSpPr>
            <a:spLocks noGrp="1"/>
          </p:cNvSpPr>
          <p:nvPr>
            <p:ph type="sldNum" sz="quarter" idx="5"/>
          </p:nvPr>
        </p:nvSpPr>
        <p:spPr/>
        <p:txBody>
          <a:bodyPr/>
          <a:lstStyle/>
          <a:p>
            <a:fld id="{174EAC5B-4BFE-4B95-B3D0-E869B9031B07}" type="slidenum">
              <a:rPr lang="en-US" smtClean="0"/>
              <a:t>19</a:t>
            </a:fld>
            <a:endParaRPr lang="en-US"/>
          </a:p>
        </p:txBody>
      </p:sp>
    </p:spTree>
    <p:extLst>
      <p:ext uri="{BB962C8B-B14F-4D97-AF65-F5344CB8AC3E}">
        <p14:creationId xmlns:p14="http://schemas.microsoft.com/office/powerpoint/2010/main" val="147015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In this presentation, We are particular interested in two scenarios that can benefit form data augmentation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a:t>
            </a:r>
            <a:r>
              <a:rPr lang="en-US" dirty="0" err="1"/>
              <a:t>scnearo</a:t>
            </a:r>
            <a:r>
              <a:rPr lang="en-US" dirty="0"/>
              <a:t>, lets say we are shipping a new feature.  New scenarios when we don’t have user-specific tenant data, such as teams message and third part LU</a:t>
            </a:r>
          </a:p>
          <a:p>
            <a:r>
              <a:rPr lang="en-US" dirty="0"/>
              <a:t> </a:t>
            </a:r>
          </a:p>
          <a:p>
            <a:r>
              <a:rPr lang="en-US" dirty="0"/>
              <a:t>Old scenarios when we have a lot of unlabeled data available, but due to the compliance </a:t>
            </a:r>
            <a:r>
              <a:rPr lang="en-US" dirty="0" err="1"/>
              <a:t>reasonses</a:t>
            </a:r>
            <a:r>
              <a:rPr lang="en-US" dirty="0"/>
              <a:t>, we cannot directly annotate these user query</a:t>
            </a:r>
          </a:p>
          <a:p>
            <a:r>
              <a:rPr lang="en-US" dirty="0"/>
              <a:t>On the other hand, the large amount of annotated data are no longer very helpful due to the </a:t>
            </a:r>
          </a:p>
          <a:p>
            <a:endParaRPr lang="en-US" dirty="0"/>
          </a:p>
          <a:p>
            <a:r>
              <a:rPr lang="en-US" dirty="0"/>
              <a:t>One may ask the question why should we investigate on given the promising results in low resourcing LU via using pre-trained LM</a:t>
            </a:r>
          </a:p>
          <a:p>
            <a:r>
              <a:rPr lang="en-US" dirty="0"/>
              <a:t>Mention the improvement of model did alleviate the low resource issue, but data augmentation is also complementary to pre-trained LM </a:t>
            </a:r>
          </a:p>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2</a:t>
            </a:fld>
            <a:endParaRPr lang="en-US"/>
          </a:p>
        </p:txBody>
      </p:sp>
    </p:spTree>
    <p:extLst>
      <p:ext uri="{BB962C8B-B14F-4D97-AF65-F5344CB8AC3E}">
        <p14:creationId xmlns:p14="http://schemas.microsoft.com/office/powerpoint/2010/main" val="2016525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next quarter, we plan to investigate more in MDM </a:t>
            </a:r>
          </a:p>
          <a:p>
            <a:endParaRPr lang="en-US" dirty="0"/>
          </a:p>
          <a:p>
            <a:r>
              <a:rPr lang="en-US" dirty="0"/>
              <a:t>Given the high baseline in MDM, investigate the robustness of LU model</a:t>
            </a:r>
          </a:p>
        </p:txBody>
      </p:sp>
      <p:sp>
        <p:nvSpPr>
          <p:cNvPr id="4" name="Slide Number Placeholder 3"/>
          <p:cNvSpPr>
            <a:spLocks noGrp="1"/>
          </p:cNvSpPr>
          <p:nvPr>
            <p:ph type="sldNum" sz="quarter" idx="5"/>
          </p:nvPr>
        </p:nvSpPr>
        <p:spPr/>
        <p:txBody>
          <a:bodyPr/>
          <a:lstStyle/>
          <a:p>
            <a:fld id="{174EAC5B-4BFE-4B95-B3D0-E869B9031B07}" type="slidenum">
              <a:rPr lang="en-US" smtClean="0"/>
              <a:t>20</a:t>
            </a:fld>
            <a:endParaRPr lang="en-US"/>
          </a:p>
        </p:txBody>
      </p:sp>
    </p:spTree>
    <p:extLst>
      <p:ext uri="{BB962C8B-B14F-4D97-AF65-F5344CB8AC3E}">
        <p14:creationId xmlns:p14="http://schemas.microsoft.com/office/powerpoint/2010/main" val="1424598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21</a:t>
            </a:fld>
            <a:endParaRPr lang="en-US"/>
          </a:p>
        </p:txBody>
      </p:sp>
    </p:spTree>
    <p:extLst>
      <p:ext uri="{BB962C8B-B14F-4D97-AF65-F5344CB8AC3E}">
        <p14:creationId xmlns:p14="http://schemas.microsoft.com/office/powerpoint/2010/main" val="370505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22</a:t>
            </a:fld>
            <a:endParaRPr lang="en-US"/>
          </a:p>
        </p:txBody>
      </p:sp>
    </p:spTree>
    <p:extLst>
      <p:ext uri="{BB962C8B-B14F-4D97-AF65-F5344CB8AC3E}">
        <p14:creationId xmlns:p14="http://schemas.microsoft.com/office/powerpoint/2010/main" val="935795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23</a:t>
            </a:fld>
            <a:endParaRPr lang="en-US"/>
          </a:p>
        </p:txBody>
      </p:sp>
    </p:spTree>
    <p:extLst>
      <p:ext uri="{BB962C8B-B14F-4D97-AF65-F5344CB8AC3E}">
        <p14:creationId xmlns:p14="http://schemas.microsoft.com/office/powerpoint/2010/main" val="344015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3</a:t>
            </a:fld>
            <a:endParaRPr lang="en-US"/>
          </a:p>
        </p:txBody>
      </p:sp>
    </p:spTree>
    <p:extLst>
      <p:ext uri="{BB962C8B-B14F-4D97-AF65-F5344CB8AC3E}">
        <p14:creationId xmlns:p14="http://schemas.microsoft.com/office/powerpoint/2010/main" val="2998986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4</a:t>
            </a:fld>
            <a:endParaRPr lang="en-US"/>
          </a:p>
        </p:txBody>
      </p:sp>
    </p:spTree>
    <p:extLst>
      <p:ext uri="{BB962C8B-B14F-4D97-AF65-F5344CB8AC3E}">
        <p14:creationId xmlns:p14="http://schemas.microsoft.com/office/powerpoint/2010/main" val="3755408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The lack of training data posing a lot challenges for building robust LU model for new features. </a:t>
            </a:r>
          </a:p>
          <a:p>
            <a:pPr lvl="1"/>
            <a:endParaRPr lang="en-US" dirty="0"/>
          </a:p>
          <a:p>
            <a:pPr lvl="1"/>
            <a:endParaRPr lang="en-US" dirty="0"/>
          </a:p>
          <a:p>
            <a:pPr lvl="1"/>
            <a:r>
              <a:rPr lang="en-US" dirty="0"/>
              <a:t>Data augmentation has already been explored in LU for a while. Typically, what we do in LU is to generate some synthetic training data based on lexicon and query patterns. This approach has been its effectiveness in the past model iteration. </a:t>
            </a:r>
          </a:p>
          <a:p>
            <a:pPr lvl="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the noise in the lexicons and query patterns,  These methods have the risk of generating noisy training label and may completely change the meaning of original </a:t>
            </a:r>
            <a:r>
              <a:rPr lang="en-US" dirty="0" err="1"/>
              <a:t>querty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directly pass these training data for the LU model will make more </a:t>
            </a:r>
            <a:r>
              <a:rPr lang="en-US" dirty="0" err="1"/>
              <a:t>sensitivive</a:t>
            </a:r>
            <a:r>
              <a:rPr lang="en-US" dirty="0"/>
              <a:t> to the input noise.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Especially for </a:t>
            </a:r>
            <a:r>
              <a:rPr lang="en-US" dirty="0" err="1"/>
              <a:t>sloting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Slot tagging is arguably harder compared to intent classification since the spans need to align as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instance, intent are same but, slots </a:t>
            </a:r>
          </a:p>
        </p:txBody>
      </p:sp>
      <p:sp>
        <p:nvSpPr>
          <p:cNvPr id="4" name="Slide Number Placeholder 3"/>
          <p:cNvSpPr>
            <a:spLocks noGrp="1"/>
          </p:cNvSpPr>
          <p:nvPr>
            <p:ph type="sldNum" sz="quarter" idx="5"/>
          </p:nvPr>
        </p:nvSpPr>
        <p:spPr/>
        <p:txBody>
          <a:bodyPr/>
          <a:lstStyle/>
          <a:p>
            <a:fld id="{174EAC5B-4BFE-4B95-B3D0-E869B9031B07}" type="slidenum">
              <a:rPr lang="en-US" smtClean="0"/>
              <a:t>5</a:t>
            </a:fld>
            <a:endParaRPr lang="en-US"/>
          </a:p>
        </p:txBody>
      </p:sp>
    </p:spTree>
    <p:extLst>
      <p:ext uri="{BB962C8B-B14F-4D97-AF65-F5344CB8AC3E}">
        <p14:creationId xmlns:p14="http://schemas.microsoft.com/office/powerpoint/2010/main" val="10262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instance,</a:t>
            </a:r>
          </a:p>
          <a:p>
            <a:endParaRPr lang="en-US" dirty="0"/>
          </a:p>
          <a:p>
            <a:r>
              <a:rPr lang="en-US" dirty="0"/>
              <a:t>Slot</a:t>
            </a:r>
          </a:p>
          <a:p>
            <a:endParaRPr lang="en-US" dirty="0"/>
          </a:p>
          <a:p>
            <a:r>
              <a:rPr lang="en-US" dirty="0"/>
              <a:t>intent</a:t>
            </a:r>
          </a:p>
          <a:p>
            <a:endParaRPr lang="en-US" dirty="0"/>
          </a:p>
          <a:p>
            <a:r>
              <a:rPr lang="en-US" dirty="0"/>
              <a:t>May need to add some promising data augmentations</a:t>
            </a:r>
          </a:p>
          <a:p>
            <a:endParaRPr lang="en-US" dirty="0"/>
          </a:p>
          <a:p>
            <a:r>
              <a:rPr lang="en-US" dirty="0"/>
              <a:t>Data augmentation often introduce additional noise</a:t>
            </a:r>
          </a:p>
          <a:p>
            <a:endParaRPr lang="en-US" dirty="0"/>
          </a:p>
          <a:p>
            <a:r>
              <a:rPr lang="en-US" dirty="0"/>
              <a:t>We may able to find another examples from </a:t>
            </a:r>
            <a:r>
              <a:rPr lang="en-US" dirty="0" err="1"/>
              <a:t>facebook’s</a:t>
            </a:r>
            <a:r>
              <a:rPr lang="en-US" dirty="0"/>
              <a:t> robustness paper</a:t>
            </a:r>
          </a:p>
          <a:p>
            <a:endParaRPr lang="en-US" dirty="0"/>
          </a:p>
          <a:p>
            <a:r>
              <a:rPr lang="en-US" dirty="0">
                <a:hlinkClick r:id="rId3"/>
              </a:rPr>
              <a:t>https://arxiv.org/pdf/1911.05153.pdf</a:t>
            </a:r>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6</a:t>
            </a:fld>
            <a:endParaRPr lang="en-US"/>
          </a:p>
        </p:txBody>
      </p:sp>
    </p:spTree>
    <p:extLst>
      <p:ext uri="{BB962C8B-B14F-4D97-AF65-F5344CB8AC3E}">
        <p14:creationId xmlns:p14="http://schemas.microsoft.com/office/powerpoint/2010/main" val="3253287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a:p>
            <a:pPr lvl="1"/>
            <a:r>
              <a:rPr lang="en-US" dirty="0"/>
              <a:t>So how can we have </a:t>
            </a:r>
            <a:r>
              <a:rPr lang="en-US"/>
              <a:t>a robust LU model?</a:t>
            </a:r>
          </a:p>
          <a:p>
            <a:pPr lvl="1"/>
            <a:endParaRPr lang="en-US"/>
          </a:p>
          <a:p>
            <a:pPr lvl="1"/>
            <a:r>
              <a:rPr lang="en-US" dirty="0"/>
              <a:t>To tackle this issue, a widely adopted solution is to employ consistency learning, noise aware of training and Adversarial training after data augmentation step. </a:t>
            </a:r>
          </a:p>
          <a:p>
            <a:pPr lvl="1"/>
            <a:endParaRPr lang="en-US" dirty="0"/>
          </a:p>
          <a:p>
            <a:pPr lvl="1"/>
            <a:endParaRPr lang="en-US" dirty="0"/>
          </a:p>
          <a:p>
            <a:pPr lvl="1"/>
            <a:r>
              <a:rPr lang="en-US" dirty="0"/>
              <a:t>The main idea is to explicitly </a:t>
            </a:r>
            <a:r>
              <a:rPr lang="en-US" dirty="0" err="1"/>
              <a:t>modeing</a:t>
            </a:r>
            <a:r>
              <a:rPr lang="en-US" dirty="0"/>
              <a:t> this noise in training step via adding some constrain, These </a:t>
            </a:r>
            <a:r>
              <a:rPr lang="en-US" dirty="0" err="1"/>
              <a:t>approches</a:t>
            </a:r>
            <a:r>
              <a:rPr lang="en-US" dirty="0"/>
              <a:t> enforces the model to be insensitive to the noise  and hence smoother with respect to changes in the input (or hidden) space</a:t>
            </a:r>
          </a:p>
          <a:p>
            <a:pPr lvl="1"/>
            <a:endParaRPr lang="en-US" dirty="0"/>
          </a:p>
          <a:p>
            <a:pPr lvl="1"/>
            <a:r>
              <a:rPr lang="en-US" dirty="0"/>
              <a:t>For this presentation, we mainly  explore the effectiveness of Consistency learning in </a:t>
            </a:r>
          </a:p>
          <a:p>
            <a:pPr lvl="1"/>
            <a:endParaRPr lang="en-US" dirty="0"/>
          </a:p>
          <a:p>
            <a:pPr lvl="1"/>
            <a:r>
              <a:rPr lang="en-US" dirty="0"/>
              <a:t>The exploration of other two approaches are left for future work</a:t>
            </a:r>
          </a:p>
          <a:p>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7</a:t>
            </a:fld>
            <a:endParaRPr lang="en-US"/>
          </a:p>
        </p:txBody>
      </p:sp>
    </p:spTree>
    <p:extLst>
      <p:ext uri="{BB962C8B-B14F-4D97-AF65-F5344CB8AC3E}">
        <p14:creationId xmlns:p14="http://schemas.microsoft.com/office/powerpoint/2010/main" val="110719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first introduce the formulation of consistent learning in text classification and computer vision.  The typical procedure of consistency learning is summarized . Given an input x, we compute the output distribution p(</a:t>
            </a:r>
            <a:r>
              <a:rPr lang="en-US" dirty="0" err="1"/>
              <a:t>y|x</a:t>
            </a:r>
            <a:r>
              <a:rPr lang="en-US" dirty="0"/>
              <a:t>)), by injecting a small noise to (either input and output). We then minimize a divergence metric between the original output and noised-corrupted output. </a:t>
            </a:r>
            <a:r>
              <a:rPr lang="en-US" dirty="0" err="1"/>
              <a:t>Miminizing</a:t>
            </a:r>
            <a:r>
              <a:rPr lang="en-US" dirty="0"/>
              <a:t> the consistency loss can make model smoother to some local changes to the input( or hidden space)</a:t>
            </a:r>
          </a:p>
          <a:p>
            <a:endParaRPr lang="en-US" b="0" i="0" dirty="0">
              <a:effectLst/>
              <a:latin typeface="Roboto"/>
            </a:endParaRPr>
          </a:p>
          <a:p>
            <a:endParaRPr lang="en-US" b="0" i="0" dirty="0">
              <a:effectLst/>
              <a:latin typeface="Roboto"/>
            </a:endParaRPr>
          </a:p>
          <a:p>
            <a:endParaRPr lang="en-US" b="0" i="0" dirty="0">
              <a:effectLst/>
              <a:latin typeface="Roboto"/>
            </a:endParaRPr>
          </a:p>
          <a:p>
            <a:r>
              <a:rPr lang="en-US" b="0" i="0" dirty="0">
                <a:effectLst/>
                <a:latin typeface="Roboto"/>
              </a:rPr>
              <a:t>Recent work done by google research show that some of the </a:t>
            </a:r>
            <a:r>
              <a:rPr lang="en-US" b="0" i="0" dirty="0" err="1">
                <a:effectLst/>
                <a:latin typeface="Roboto"/>
              </a:rPr>
              <a:t>sota</a:t>
            </a:r>
            <a:r>
              <a:rPr lang="en-US" b="0" i="0" dirty="0">
                <a:effectLst/>
                <a:latin typeface="Roboto"/>
              </a:rPr>
              <a:t> data augmentation approach can be serve as a superior source of noise under the consistency </a:t>
            </a:r>
            <a:r>
              <a:rPr lang="en-US" b="0" i="0" dirty="0" err="1">
                <a:effectLst/>
                <a:latin typeface="Roboto"/>
              </a:rPr>
              <a:t>enforcining</a:t>
            </a:r>
            <a:r>
              <a:rPr lang="en-US" b="0" i="0" dirty="0">
                <a:effectLst/>
                <a:latin typeface="Roboto"/>
              </a:rPr>
              <a:t> semi-supervised framework. They consider data augmentation to be the noise transformation and apply it to the unlabeled data. </a:t>
            </a:r>
          </a:p>
          <a:p>
            <a:endParaRPr lang="en-US" b="0" i="0" dirty="0">
              <a:effectLst/>
              <a:latin typeface="Roboto"/>
            </a:endParaRPr>
          </a:p>
          <a:p>
            <a:r>
              <a:rPr lang="en-US" b="0" i="0" dirty="0">
                <a:effectLst/>
                <a:latin typeface="Roboto"/>
              </a:rPr>
              <a:t>To use labeled data, it computes the </a:t>
            </a:r>
            <a:r>
              <a:rPr lang="en-US" b="0" i="0" u="none" strike="noStrike" dirty="0">
                <a:solidFill>
                  <a:srgbClr val="4184F3"/>
                </a:solidFill>
                <a:effectLst/>
                <a:latin typeface="Roboto"/>
                <a:hlinkClick r:id="rId3"/>
              </a:rPr>
              <a:t>loss function</a:t>
            </a:r>
            <a:r>
              <a:rPr lang="en-US" b="0" i="0" dirty="0">
                <a:effectLst/>
                <a:latin typeface="Roboto"/>
              </a:rPr>
              <a:t> using standard methods for supervised learning to train the model, as shown in the left part of the graph below. </a:t>
            </a:r>
          </a:p>
          <a:p>
            <a:endParaRPr lang="en-US" b="0" i="0" dirty="0">
              <a:effectLst/>
              <a:latin typeface="Roboto"/>
            </a:endParaRPr>
          </a:p>
          <a:p>
            <a:r>
              <a:rPr lang="en-US" b="0" i="0" dirty="0">
                <a:effectLst/>
                <a:latin typeface="Roboto"/>
              </a:rPr>
              <a:t>For unlabeled data,  consistency training is applied to enforce the predictions to be similar for an unlabeled example and the augmented unlabeled example, as shown in the right part of the graph. </a:t>
            </a:r>
            <a:endParaRPr lang="en-US" dirty="0"/>
          </a:p>
          <a:p>
            <a:endParaRPr lang="en-US" b="0" i="0" dirty="0">
              <a:effectLst/>
              <a:latin typeface="Roboto"/>
            </a:endParaRPr>
          </a:p>
          <a:p>
            <a:endParaRPr lang="en-US" b="0" i="0" dirty="0">
              <a:effectLst/>
              <a:latin typeface="Roboto"/>
            </a:endParaRPr>
          </a:p>
          <a:p>
            <a:r>
              <a:rPr lang="en-US" b="0" i="0" dirty="0">
                <a:effectLst/>
                <a:latin typeface="Roboto"/>
              </a:rPr>
              <a:t>For text classification, they apply back translation and TF-IDF word replacement. For </a:t>
            </a:r>
          </a:p>
          <a:p>
            <a:endParaRPr lang="en-US" b="0" i="0" strike="sngStrike" dirty="0">
              <a:effectLst/>
              <a:latin typeface="Roboto"/>
            </a:endParaRPr>
          </a:p>
          <a:p>
            <a:r>
              <a:rPr lang="en-US" b="0" i="0" strike="sngStrike" dirty="0">
                <a:effectLst/>
                <a:latin typeface="Roboto"/>
              </a:rPr>
              <a:t>It is also worth to mention that previous data augmentation is often limited to </a:t>
            </a:r>
            <a:r>
              <a:rPr lang="en-US" b="0" i="0" u="none" strike="sngStrike" dirty="0">
                <a:solidFill>
                  <a:srgbClr val="4184F3"/>
                </a:solidFill>
                <a:effectLst/>
                <a:latin typeface="Roboto"/>
                <a:hlinkClick r:id="rId4"/>
              </a:rPr>
              <a:t>supervised learning</a:t>
            </a:r>
            <a:r>
              <a:rPr lang="en-US" b="0" i="0" strike="sngStrike" dirty="0">
                <a:effectLst/>
                <a:latin typeface="Roboto"/>
              </a:rPr>
              <a:t> only, in which labels are required to transfer from original examples to augmented ones. Which means UDA can be applied when abundant unlabeled data is available</a:t>
            </a:r>
            <a:endParaRPr lang="en-US" b="0" i="0" dirty="0">
              <a:effectLst/>
              <a:latin typeface="Roboto"/>
            </a:endParaRPr>
          </a:p>
          <a:p>
            <a:endParaRPr lang="en-US" b="0" i="0" dirty="0">
              <a:effectLst/>
              <a:latin typeface="Roboto"/>
            </a:endParaRPr>
          </a:p>
          <a:p>
            <a:r>
              <a:rPr lang="en-US" dirty="0">
                <a:hlinkClick r:id="rId5"/>
              </a:rPr>
              <a:t>https://www.fast.ai/2020/01/13/self_supervised/</a:t>
            </a:r>
            <a:endParaRPr lang="en-US" dirty="0"/>
          </a:p>
          <a:p>
            <a:endParaRPr lang="en-US" dirty="0"/>
          </a:p>
          <a:p>
            <a:r>
              <a:rPr lang="en-US" dirty="0">
                <a:hlinkClick r:id="rId6"/>
              </a:rPr>
              <a:t>https://ai.googleblog.com/2019/07/advancing-semi-supervised-learning-with.html</a:t>
            </a:r>
            <a:endParaRPr lang="en-US" dirty="0"/>
          </a:p>
          <a:p>
            <a:endParaRPr lang="en-US" b="0" i="0" dirty="0">
              <a:effectLst/>
              <a:latin typeface="Roboto"/>
            </a:endParaRPr>
          </a:p>
        </p:txBody>
      </p:sp>
      <p:sp>
        <p:nvSpPr>
          <p:cNvPr id="4" name="Slide Number Placeholder 3"/>
          <p:cNvSpPr>
            <a:spLocks noGrp="1"/>
          </p:cNvSpPr>
          <p:nvPr>
            <p:ph type="sldNum" sz="quarter" idx="5"/>
          </p:nvPr>
        </p:nvSpPr>
        <p:spPr/>
        <p:txBody>
          <a:bodyPr/>
          <a:lstStyle/>
          <a:p>
            <a:fld id="{174EAC5B-4BFE-4B95-B3D0-E869B9031B07}" type="slidenum">
              <a:rPr lang="en-US" smtClean="0"/>
              <a:t>8</a:t>
            </a:fld>
            <a:endParaRPr lang="en-US"/>
          </a:p>
        </p:txBody>
      </p:sp>
    </p:spTree>
    <p:extLst>
      <p:ext uri="{BB962C8B-B14F-4D97-AF65-F5344CB8AC3E}">
        <p14:creationId xmlns:p14="http://schemas.microsoft.com/office/powerpoint/2010/main" val="2939887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a:rPr>
              <a:t>Via using data augmentation + consistency learning, UDA is surprisingly effective in the low-data regime. With only 20 labeled examples, UDA achieves an error rate of 4.20 on the </a:t>
            </a:r>
            <a:r>
              <a:rPr lang="en-US" b="0" i="0" u="none" strike="noStrike" dirty="0">
                <a:solidFill>
                  <a:srgbClr val="4184F3"/>
                </a:solidFill>
                <a:effectLst/>
                <a:latin typeface="Roboto"/>
                <a:hlinkClick r:id="rId3"/>
              </a:rPr>
              <a:t>IMDb</a:t>
            </a:r>
            <a:r>
              <a:rPr lang="en-US" b="0" i="0" dirty="0">
                <a:effectLst/>
                <a:latin typeface="Roboto"/>
              </a:rPr>
              <a:t> sentiment analysis task by leveraging 50,000 unlabeled examples (along with the data augmentation). This result outperforms the previous state-of-the-art model trained on 25,000 labeled examples with an error rate of 4.32. </a:t>
            </a:r>
          </a:p>
          <a:p>
            <a:endParaRPr lang="en-US" b="0" i="0" dirty="0">
              <a:effectLst/>
              <a:latin typeface="Roboto"/>
            </a:endParaRPr>
          </a:p>
          <a:p>
            <a:endParaRPr lang="en-US" b="0" i="0" dirty="0">
              <a:effectLst/>
              <a:latin typeface="Roboto"/>
            </a:endParaRPr>
          </a:p>
          <a:p>
            <a:endParaRPr lang="en-US" b="0" i="0" dirty="0">
              <a:effectLst/>
              <a:latin typeface="Roboto"/>
            </a:endParaRPr>
          </a:p>
          <a:p>
            <a:r>
              <a:rPr lang="en-US" b="0" i="0" dirty="0">
                <a:effectLst/>
                <a:latin typeface="Roboto"/>
              </a:rPr>
              <a:t>In the large-data regime, with the full training set, UDA also provides robust gains.</a:t>
            </a:r>
            <a:endParaRPr lang="en-US" dirty="0"/>
          </a:p>
        </p:txBody>
      </p:sp>
      <p:sp>
        <p:nvSpPr>
          <p:cNvPr id="4" name="Slide Number Placeholder 3"/>
          <p:cNvSpPr>
            <a:spLocks noGrp="1"/>
          </p:cNvSpPr>
          <p:nvPr>
            <p:ph type="sldNum" sz="quarter" idx="5"/>
          </p:nvPr>
        </p:nvSpPr>
        <p:spPr/>
        <p:txBody>
          <a:bodyPr/>
          <a:lstStyle/>
          <a:p>
            <a:fld id="{174EAC5B-4BFE-4B95-B3D0-E869B9031B07}" type="slidenum">
              <a:rPr lang="en-US" smtClean="0"/>
              <a:t>9</a:t>
            </a:fld>
            <a:endParaRPr lang="en-US"/>
          </a:p>
        </p:txBody>
      </p:sp>
    </p:spTree>
    <p:extLst>
      <p:ext uri="{BB962C8B-B14F-4D97-AF65-F5344CB8AC3E}">
        <p14:creationId xmlns:p14="http://schemas.microsoft.com/office/powerpoint/2010/main" val="552455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7F68-4850-4E1D-B5EE-183E8BFB6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545E64-6FB5-4BBD-84CA-400729220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31E98-475C-461A-B14D-73EAF535BDF8}"/>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5" name="Footer Placeholder 4">
            <a:extLst>
              <a:ext uri="{FF2B5EF4-FFF2-40B4-BE49-F238E27FC236}">
                <a16:creationId xmlns:a16="http://schemas.microsoft.com/office/drawing/2014/main" id="{E7015E53-D7FC-488E-B846-E5ACFD46A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EAD74-6B02-4864-B436-D23C5FE15F98}"/>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104554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2F64-4147-4004-AC5F-04914FB523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CC6B2-006C-4995-A7C1-E3E2C62589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EBA7D-CE8E-4C94-880D-2ED193559811}"/>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5" name="Footer Placeholder 4">
            <a:extLst>
              <a:ext uri="{FF2B5EF4-FFF2-40B4-BE49-F238E27FC236}">
                <a16:creationId xmlns:a16="http://schemas.microsoft.com/office/drawing/2014/main" id="{72EFA7AC-7B4C-4FBD-B3AA-28AC9BD75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C7EA0-7B5B-4EC1-A04B-815A929F13B1}"/>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353895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E3E51-C979-4608-84DE-BD19CFBEB3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E30A0-B70A-45FA-B09F-4D9CFF6A2B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030EE-4559-4C8B-9B32-2EA4784E5017}"/>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5" name="Footer Placeholder 4">
            <a:extLst>
              <a:ext uri="{FF2B5EF4-FFF2-40B4-BE49-F238E27FC236}">
                <a16:creationId xmlns:a16="http://schemas.microsoft.com/office/drawing/2014/main" id="{0C56033F-9E0E-4016-BA03-4F1239D29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4E0A4-B7F8-41DD-9164-8A9895221A3D}"/>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321092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747B-43D3-4139-87BA-AC0A45051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6818C2-0A5B-4379-9911-4420A243D5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56806-7A6C-4ADA-A3ED-770342EC89C3}"/>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5" name="Footer Placeholder 4">
            <a:extLst>
              <a:ext uri="{FF2B5EF4-FFF2-40B4-BE49-F238E27FC236}">
                <a16:creationId xmlns:a16="http://schemas.microsoft.com/office/drawing/2014/main" id="{04F2E930-7652-4CD1-A8F3-3983678B6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8D8C4-1CC2-4493-BCC0-C97E70C01C17}"/>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228290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474A-B9C5-4C3B-BDF4-444D11814A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E17061-B4A9-4C85-A2DA-D9276C5D6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9AD3D-8F86-436D-BAC9-E799B51329A0}"/>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5" name="Footer Placeholder 4">
            <a:extLst>
              <a:ext uri="{FF2B5EF4-FFF2-40B4-BE49-F238E27FC236}">
                <a16:creationId xmlns:a16="http://schemas.microsoft.com/office/drawing/2014/main" id="{D8624D5C-0393-4B72-8C39-0FABD08CD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209EC-6AE5-4375-A116-69645E230BB2}"/>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2103067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9AC7-CB23-44E4-80EA-AF079C916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4B7E1-7339-4439-957F-AA3341CBB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7DD3C2-31E5-4FC1-A15E-2412B6DD17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FDCF15-3297-4E8B-86AC-2C3CEA2E2241}"/>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6" name="Footer Placeholder 5">
            <a:extLst>
              <a:ext uri="{FF2B5EF4-FFF2-40B4-BE49-F238E27FC236}">
                <a16:creationId xmlns:a16="http://schemas.microsoft.com/office/drawing/2014/main" id="{14F28F67-9095-4801-804E-5EB22139D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A1A620-42C1-4E2B-9A26-56D4C7358604}"/>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199845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FD4F-0E49-4F06-81D8-B215DD250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CBF1E5-DF73-4041-83AC-D6940DB0DC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A70B1D-A099-49F8-B3C3-D22C5FB8BE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1E3BF2-225F-4B22-A56E-2B8398249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2596E-42EC-4A67-85FC-B58102DCE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FBB68-0556-4D65-BA62-50D2D5C4324F}"/>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8" name="Footer Placeholder 7">
            <a:extLst>
              <a:ext uri="{FF2B5EF4-FFF2-40B4-BE49-F238E27FC236}">
                <a16:creationId xmlns:a16="http://schemas.microsoft.com/office/drawing/2014/main" id="{123EA527-F10B-4B8C-98B3-0B03679CC2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EB694B-4C0F-4A18-8837-576355723EEE}"/>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211565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DDD5-86D8-4729-9861-9CD79C0FD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0FE8F2-21F1-46B9-8A1C-DB0D61A5A287}"/>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4" name="Footer Placeholder 3">
            <a:extLst>
              <a:ext uri="{FF2B5EF4-FFF2-40B4-BE49-F238E27FC236}">
                <a16:creationId xmlns:a16="http://schemas.microsoft.com/office/drawing/2014/main" id="{FEF67920-A769-4114-878F-F7EEBECD8F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7D0204-8CF8-46BB-AD76-A5C53AB9CC92}"/>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269832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EF1F4-8FFC-4D48-B29C-ECBE75305B3A}"/>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3" name="Footer Placeholder 2">
            <a:extLst>
              <a:ext uri="{FF2B5EF4-FFF2-40B4-BE49-F238E27FC236}">
                <a16:creationId xmlns:a16="http://schemas.microsoft.com/office/drawing/2014/main" id="{B4EDB285-4AD3-4FF6-BA12-767662ABE9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8B0ABF-0C8C-466E-AE9E-A4A4BAA0CA37}"/>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269871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FAF1-D1C0-4405-8262-EB81DC83D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9AE7D4-BD8D-47ED-9EF6-FD54989EA0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A3EF01-7B65-4338-89CE-7316286F9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C543D-8195-4F8C-8412-297D22EE6C0C}"/>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6" name="Footer Placeholder 5">
            <a:extLst>
              <a:ext uri="{FF2B5EF4-FFF2-40B4-BE49-F238E27FC236}">
                <a16:creationId xmlns:a16="http://schemas.microsoft.com/office/drawing/2014/main" id="{4AAF0FB2-02FD-4899-B481-6BCFD33FF5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9AD6F-2437-4D9F-A15F-170B2C9F8B57}"/>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99758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3054-E094-46ED-AEF1-C6F106189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114B84-8662-4BC1-A3BC-CE97C7F7E3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3BF912-D6F1-439A-BD68-E6C002CF8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C756F-81F8-49C4-9D4F-345381EBA039}"/>
              </a:ext>
            </a:extLst>
          </p:cNvPr>
          <p:cNvSpPr>
            <a:spLocks noGrp="1"/>
          </p:cNvSpPr>
          <p:nvPr>
            <p:ph type="dt" sz="half" idx="10"/>
          </p:nvPr>
        </p:nvSpPr>
        <p:spPr/>
        <p:txBody>
          <a:bodyPr/>
          <a:lstStyle/>
          <a:p>
            <a:fld id="{9C657C84-B969-455B-9496-DBDBF2855D22}" type="datetimeFigureOut">
              <a:rPr lang="en-US" smtClean="0"/>
              <a:t>7/18/2020</a:t>
            </a:fld>
            <a:endParaRPr lang="en-US"/>
          </a:p>
        </p:txBody>
      </p:sp>
      <p:sp>
        <p:nvSpPr>
          <p:cNvPr id="6" name="Footer Placeholder 5">
            <a:extLst>
              <a:ext uri="{FF2B5EF4-FFF2-40B4-BE49-F238E27FC236}">
                <a16:creationId xmlns:a16="http://schemas.microsoft.com/office/drawing/2014/main" id="{F8A10CE4-2879-4E7B-80CB-CBE31A27E0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15F212-D4D7-4E52-A275-DC001EE79EC3}"/>
              </a:ext>
            </a:extLst>
          </p:cNvPr>
          <p:cNvSpPr>
            <a:spLocks noGrp="1"/>
          </p:cNvSpPr>
          <p:nvPr>
            <p:ph type="sldNum" sz="quarter" idx="12"/>
          </p:nvPr>
        </p:nvSpPr>
        <p:spPr/>
        <p:txBody>
          <a:bodyPr/>
          <a:lstStyle/>
          <a:p>
            <a:fld id="{E47754EA-89E8-4DB9-B2B7-639BFD531CDE}" type="slidenum">
              <a:rPr lang="en-US" smtClean="0"/>
              <a:t>‹#›</a:t>
            </a:fld>
            <a:endParaRPr lang="en-US"/>
          </a:p>
        </p:txBody>
      </p:sp>
    </p:spTree>
    <p:extLst>
      <p:ext uri="{BB962C8B-B14F-4D97-AF65-F5344CB8AC3E}">
        <p14:creationId xmlns:p14="http://schemas.microsoft.com/office/powerpoint/2010/main" val="56690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F48AF6-17F2-4A76-A1BC-9453BF8ED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F4114D-B8CA-4E99-A87A-34264D5AC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F476D-E71B-446D-9E77-F3CC3D1CF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57C84-B969-455B-9496-DBDBF2855D22}" type="datetimeFigureOut">
              <a:rPr lang="en-US" smtClean="0"/>
              <a:t>7/18/2020</a:t>
            </a:fld>
            <a:endParaRPr lang="en-US"/>
          </a:p>
        </p:txBody>
      </p:sp>
      <p:sp>
        <p:nvSpPr>
          <p:cNvPr id="5" name="Footer Placeholder 4">
            <a:extLst>
              <a:ext uri="{FF2B5EF4-FFF2-40B4-BE49-F238E27FC236}">
                <a16:creationId xmlns:a16="http://schemas.microsoft.com/office/drawing/2014/main" id="{CD682C32-95EB-4AEC-8B1F-B8D5C813E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6AB3F0-B91E-4A45-B4A8-44FA805E86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754EA-89E8-4DB9-B2B7-639BFD531CDE}" type="slidenum">
              <a:rPr lang="en-US" smtClean="0"/>
              <a:t>‹#›</a:t>
            </a:fld>
            <a:endParaRPr lang="en-US"/>
          </a:p>
        </p:txBody>
      </p:sp>
    </p:spTree>
    <p:extLst>
      <p:ext uri="{BB962C8B-B14F-4D97-AF65-F5344CB8AC3E}">
        <p14:creationId xmlns:p14="http://schemas.microsoft.com/office/powerpoint/2010/main" val="2094476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A611-7401-486B-8030-302F9D55E5DF}"/>
              </a:ext>
            </a:extLst>
          </p:cNvPr>
          <p:cNvSpPr>
            <a:spLocks noGrp="1"/>
          </p:cNvSpPr>
          <p:nvPr>
            <p:ph type="ctrTitle"/>
          </p:nvPr>
        </p:nvSpPr>
        <p:spPr/>
        <p:txBody>
          <a:bodyPr/>
          <a:lstStyle/>
          <a:p>
            <a:r>
              <a:rPr lang="en-US" dirty="0"/>
              <a:t>Data Augmentation in LU </a:t>
            </a:r>
          </a:p>
        </p:txBody>
      </p:sp>
      <p:sp>
        <p:nvSpPr>
          <p:cNvPr id="3" name="Subtitle 2">
            <a:extLst>
              <a:ext uri="{FF2B5EF4-FFF2-40B4-BE49-F238E27FC236}">
                <a16:creationId xmlns:a16="http://schemas.microsoft.com/office/drawing/2014/main" id="{BE201AC3-4FC4-4397-BE11-4729020FBCFB}"/>
              </a:ext>
            </a:extLst>
          </p:cNvPr>
          <p:cNvSpPr>
            <a:spLocks noGrp="1"/>
          </p:cNvSpPr>
          <p:nvPr>
            <p:ph type="subTitle" idx="1"/>
          </p:nvPr>
        </p:nvSpPr>
        <p:spPr/>
        <p:txBody>
          <a:bodyPr/>
          <a:lstStyle/>
          <a:p>
            <a:r>
              <a:rPr lang="en-US" dirty="0"/>
              <a:t>Presenter: Haoda Chu</a:t>
            </a:r>
          </a:p>
          <a:p>
            <a:r>
              <a:rPr lang="en-US" dirty="0"/>
              <a:t>Collaborators: </a:t>
            </a:r>
          </a:p>
          <a:p>
            <a:r>
              <a:rPr lang="en-US" dirty="0" err="1"/>
              <a:t>Subhabrata</a:t>
            </a:r>
            <a:r>
              <a:rPr lang="en-US" dirty="0"/>
              <a:t> Mukherjee, </a:t>
            </a:r>
            <a:r>
              <a:rPr lang="en-US" dirty="0" err="1"/>
              <a:t>Minwoo</a:t>
            </a:r>
            <a:r>
              <a:rPr lang="en-US" dirty="0"/>
              <a:t> </a:t>
            </a:r>
            <a:r>
              <a:rPr lang="en-US" dirty="0" err="1"/>
              <a:t>Jeong</a:t>
            </a:r>
            <a:r>
              <a:rPr lang="en-US" dirty="0"/>
              <a:t>, Ming Wu, Ahmed </a:t>
            </a:r>
            <a:r>
              <a:rPr lang="en-US" dirty="0" err="1"/>
              <a:t>Awadallah</a:t>
            </a:r>
            <a:endParaRPr lang="en-US" dirty="0"/>
          </a:p>
        </p:txBody>
      </p:sp>
    </p:spTree>
    <p:extLst>
      <p:ext uri="{BB962C8B-B14F-4D97-AF65-F5344CB8AC3E}">
        <p14:creationId xmlns:p14="http://schemas.microsoft.com/office/powerpoint/2010/main" val="52840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D6D8-2545-4758-A8F1-0EA841BE1163}"/>
              </a:ext>
            </a:extLst>
          </p:cNvPr>
          <p:cNvSpPr>
            <a:spLocks noGrp="1"/>
          </p:cNvSpPr>
          <p:nvPr>
            <p:ph type="title"/>
          </p:nvPr>
        </p:nvSpPr>
        <p:spPr/>
        <p:txBody>
          <a:bodyPr/>
          <a:lstStyle/>
          <a:p>
            <a:r>
              <a:rPr lang="en-US" dirty="0"/>
              <a:t>Consistency learning for slot tagging</a:t>
            </a:r>
          </a:p>
        </p:txBody>
      </p:sp>
      <p:sp>
        <p:nvSpPr>
          <p:cNvPr id="3" name="Content Placeholder 2">
            <a:extLst>
              <a:ext uri="{FF2B5EF4-FFF2-40B4-BE49-F238E27FC236}">
                <a16:creationId xmlns:a16="http://schemas.microsoft.com/office/drawing/2014/main" id="{D2180710-7184-45A2-8628-FF5907577C28}"/>
              </a:ext>
            </a:extLst>
          </p:cNvPr>
          <p:cNvSpPr>
            <a:spLocks noGrp="1"/>
          </p:cNvSpPr>
          <p:nvPr>
            <p:ph idx="1"/>
          </p:nvPr>
        </p:nvSpPr>
        <p:spPr>
          <a:xfrm>
            <a:off x="838200" y="1825625"/>
            <a:ext cx="11174935" cy="2675194"/>
          </a:xfrm>
        </p:spPr>
        <p:txBody>
          <a:bodyPr>
            <a:normAutofit fontScale="70000" lnSpcReduction="20000"/>
          </a:bodyPr>
          <a:lstStyle/>
          <a:p>
            <a:r>
              <a:rPr lang="en-US" dirty="0"/>
              <a:t>Back translation for slot tagging</a:t>
            </a:r>
          </a:p>
          <a:p>
            <a:pPr lvl="1"/>
            <a:r>
              <a:rPr lang="en-US" dirty="0"/>
              <a:t>Translate query in English to French and then </a:t>
            </a:r>
            <a:r>
              <a:rPr lang="en-US" dirty="0" err="1"/>
              <a:t>backtranslating</a:t>
            </a:r>
            <a:r>
              <a:rPr lang="en-US" dirty="0"/>
              <a:t> to English for generating paraphrases</a:t>
            </a:r>
          </a:p>
          <a:p>
            <a:pPr lvl="1"/>
            <a:r>
              <a:rPr lang="en-US" dirty="0"/>
              <a:t>The generated query are then used as unlabeled data to get consistency loss </a:t>
            </a:r>
          </a:p>
          <a:p>
            <a:r>
              <a:rPr lang="en-US" dirty="0"/>
              <a:t>Challenges:</a:t>
            </a:r>
          </a:p>
          <a:p>
            <a:pPr lvl="1"/>
            <a:r>
              <a:rPr lang="en-US" dirty="0"/>
              <a:t>Slots in the original source sentence may no longer be aligned to those in the corresponding (paraphrased) backtranslations</a:t>
            </a:r>
          </a:p>
          <a:p>
            <a:pPr lvl="1"/>
            <a:r>
              <a:rPr lang="en-US" dirty="0"/>
              <a:t>Different sequence lengths of the original and back translated sequence.</a:t>
            </a:r>
          </a:p>
          <a:p>
            <a:r>
              <a:rPr lang="en-US" dirty="0"/>
              <a:t>Assumptions:</a:t>
            </a:r>
          </a:p>
          <a:p>
            <a:pPr lvl="1"/>
            <a:r>
              <a:rPr lang="en-US" dirty="0"/>
              <a:t>Contextualized representations for </a:t>
            </a:r>
            <a:r>
              <a:rPr lang="en-US" dirty="0">
                <a:solidFill>
                  <a:srgbClr val="FF0000"/>
                </a:solidFill>
              </a:rPr>
              <a:t>overlapping concepts </a:t>
            </a:r>
            <a:r>
              <a:rPr lang="en-US" dirty="0"/>
              <a:t>should be similar in the original and its perturbed sequence under the small noise assumption. </a:t>
            </a:r>
          </a:p>
          <a:p>
            <a:pPr lvl="1"/>
            <a:endParaRPr lang="en-US" dirty="0"/>
          </a:p>
          <a:p>
            <a:pPr lvl="1"/>
            <a:endParaRPr lang="en-US" dirty="0"/>
          </a:p>
          <a:p>
            <a:pPr lvl="1"/>
            <a:endParaRPr lang="en-US" dirty="0"/>
          </a:p>
        </p:txBody>
      </p:sp>
      <p:pic>
        <p:nvPicPr>
          <p:cNvPr id="6" name="Content Placeholder 4">
            <a:extLst>
              <a:ext uri="{FF2B5EF4-FFF2-40B4-BE49-F238E27FC236}">
                <a16:creationId xmlns:a16="http://schemas.microsoft.com/office/drawing/2014/main" id="{8FD44D16-8731-46A6-86D9-79D98175D98A}"/>
              </a:ext>
            </a:extLst>
          </p:cNvPr>
          <p:cNvPicPr>
            <a:picLocks noChangeAspect="1"/>
          </p:cNvPicPr>
          <p:nvPr/>
        </p:nvPicPr>
        <p:blipFill>
          <a:blip r:embed="rId3"/>
          <a:stretch>
            <a:fillRect/>
          </a:stretch>
        </p:blipFill>
        <p:spPr>
          <a:xfrm>
            <a:off x="1179937" y="4963435"/>
            <a:ext cx="9743583" cy="1613269"/>
          </a:xfrm>
          <a:prstGeom prst="rect">
            <a:avLst/>
          </a:prstGeom>
        </p:spPr>
      </p:pic>
    </p:spTree>
    <p:extLst>
      <p:ext uri="{BB962C8B-B14F-4D97-AF65-F5344CB8AC3E}">
        <p14:creationId xmlns:p14="http://schemas.microsoft.com/office/powerpoint/2010/main" val="3043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DBC4-2FEF-4A0E-A95A-3F4E883854BB}"/>
              </a:ext>
            </a:extLst>
          </p:cNvPr>
          <p:cNvSpPr>
            <a:spLocks noGrp="1"/>
          </p:cNvSpPr>
          <p:nvPr>
            <p:ph type="title"/>
          </p:nvPr>
        </p:nvSpPr>
        <p:spPr/>
        <p:txBody>
          <a:bodyPr/>
          <a:lstStyle/>
          <a:p>
            <a:r>
              <a:rPr lang="en-US" dirty="0"/>
              <a:t>Experiment Results</a:t>
            </a:r>
          </a:p>
        </p:txBody>
      </p:sp>
      <p:pic>
        <p:nvPicPr>
          <p:cNvPr id="5" name="Content Placeholder 4">
            <a:extLst>
              <a:ext uri="{FF2B5EF4-FFF2-40B4-BE49-F238E27FC236}">
                <a16:creationId xmlns:a16="http://schemas.microsoft.com/office/drawing/2014/main" id="{AD4DDBDE-DD3A-4757-B767-7B36F8020D43}"/>
              </a:ext>
            </a:extLst>
          </p:cNvPr>
          <p:cNvPicPr>
            <a:picLocks noGrp="1" noChangeAspect="1"/>
          </p:cNvPicPr>
          <p:nvPr>
            <p:ph idx="1"/>
          </p:nvPr>
        </p:nvPicPr>
        <p:blipFill>
          <a:blip r:embed="rId3"/>
          <a:stretch>
            <a:fillRect/>
          </a:stretch>
        </p:blipFill>
        <p:spPr>
          <a:xfrm>
            <a:off x="6494339" y="2626093"/>
            <a:ext cx="5338559" cy="4168940"/>
          </a:xfrm>
        </p:spPr>
      </p:pic>
      <p:pic>
        <p:nvPicPr>
          <p:cNvPr id="8" name="Content Placeholder 4">
            <a:extLst>
              <a:ext uri="{FF2B5EF4-FFF2-40B4-BE49-F238E27FC236}">
                <a16:creationId xmlns:a16="http://schemas.microsoft.com/office/drawing/2014/main" id="{D5738941-991A-48F9-94C3-BB82D8AF8C93}"/>
              </a:ext>
            </a:extLst>
          </p:cNvPr>
          <p:cNvPicPr>
            <a:picLocks noChangeAspect="1"/>
          </p:cNvPicPr>
          <p:nvPr/>
        </p:nvPicPr>
        <p:blipFill>
          <a:blip r:embed="rId4"/>
          <a:stretch>
            <a:fillRect/>
          </a:stretch>
        </p:blipFill>
        <p:spPr>
          <a:xfrm>
            <a:off x="6747699" y="967412"/>
            <a:ext cx="4945120" cy="2024442"/>
          </a:xfrm>
          <a:prstGeom prst="rect">
            <a:avLst/>
          </a:prstGeom>
        </p:spPr>
      </p:pic>
      <p:sp>
        <p:nvSpPr>
          <p:cNvPr id="9" name="TextBox 8">
            <a:extLst>
              <a:ext uri="{FF2B5EF4-FFF2-40B4-BE49-F238E27FC236}">
                <a16:creationId xmlns:a16="http://schemas.microsoft.com/office/drawing/2014/main" id="{C0E8B128-39EB-4103-9277-60B0AFE8D979}"/>
              </a:ext>
            </a:extLst>
          </p:cNvPr>
          <p:cNvSpPr txBox="1"/>
          <p:nvPr/>
        </p:nvSpPr>
        <p:spPr>
          <a:xfrm>
            <a:off x="624203" y="1533309"/>
            <a:ext cx="4736262" cy="1477328"/>
          </a:xfrm>
          <a:prstGeom prst="rect">
            <a:avLst/>
          </a:prstGeom>
          <a:noFill/>
        </p:spPr>
        <p:txBody>
          <a:bodyPr wrap="square" rtlCol="0">
            <a:spAutoFit/>
          </a:bodyPr>
          <a:lstStyle/>
          <a:p>
            <a:r>
              <a:rPr lang="en-US" dirty="0"/>
              <a:t>Experiment settings:</a:t>
            </a:r>
          </a:p>
          <a:p>
            <a:pPr marL="285750" indent="-285750">
              <a:buFont typeface="Arial" panose="020B0604020202020204" pitchFamily="34" charset="0"/>
              <a:buChar char="•"/>
            </a:pPr>
            <a:r>
              <a:rPr lang="en-US" dirty="0"/>
              <a:t>Labeled training data from TVS</a:t>
            </a:r>
          </a:p>
          <a:p>
            <a:pPr marL="285750" indent="-285750">
              <a:buFont typeface="Arial" panose="020B0604020202020204" pitchFamily="34" charset="0"/>
              <a:buChar char="•"/>
            </a:pPr>
            <a:r>
              <a:rPr lang="en-US" dirty="0"/>
              <a:t>Unlabeled training data : Augmented from labeled data via back translation  </a:t>
            </a:r>
          </a:p>
          <a:p>
            <a:endParaRPr lang="en-US" dirty="0"/>
          </a:p>
        </p:txBody>
      </p:sp>
      <p:pic>
        <p:nvPicPr>
          <p:cNvPr id="11" name="Picture 10">
            <a:extLst>
              <a:ext uri="{FF2B5EF4-FFF2-40B4-BE49-F238E27FC236}">
                <a16:creationId xmlns:a16="http://schemas.microsoft.com/office/drawing/2014/main" id="{7D280463-C43A-4F9D-BEA4-F05CDAC7B6A1}"/>
              </a:ext>
            </a:extLst>
          </p:cNvPr>
          <p:cNvPicPr>
            <a:picLocks noChangeAspect="1"/>
          </p:cNvPicPr>
          <p:nvPr/>
        </p:nvPicPr>
        <p:blipFill>
          <a:blip r:embed="rId5"/>
          <a:stretch>
            <a:fillRect/>
          </a:stretch>
        </p:blipFill>
        <p:spPr>
          <a:xfrm>
            <a:off x="38981" y="3824235"/>
            <a:ext cx="7029172" cy="2392909"/>
          </a:xfrm>
          <a:prstGeom prst="rect">
            <a:avLst/>
          </a:prstGeom>
        </p:spPr>
      </p:pic>
    </p:spTree>
    <p:extLst>
      <p:ext uri="{BB962C8B-B14F-4D97-AF65-F5344CB8AC3E}">
        <p14:creationId xmlns:p14="http://schemas.microsoft.com/office/powerpoint/2010/main" val="60674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E22F-6F3E-4E81-8323-D90750025A11}"/>
              </a:ext>
            </a:extLst>
          </p:cNvPr>
          <p:cNvSpPr>
            <a:spLocks noGrp="1"/>
          </p:cNvSpPr>
          <p:nvPr>
            <p:ph type="title"/>
          </p:nvPr>
        </p:nvSpPr>
        <p:spPr/>
        <p:txBody>
          <a:bodyPr/>
          <a:lstStyle/>
          <a:p>
            <a:r>
              <a:rPr lang="en-US" dirty="0"/>
              <a:t>Technical Questions</a:t>
            </a:r>
          </a:p>
        </p:txBody>
      </p:sp>
      <p:sp>
        <p:nvSpPr>
          <p:cNvPr id="3" name="Content Placeholder 2">
            <a:extLst>
              <a:ext uri="{FF2B5EF4-FFF2-40B4-BE49-F238E27FC236}">
                <a16:creationId xmlns:a16="http://schemas.microsoft.com/office/drawing/2014/main" id="{0AC5DD99-1A4F-4152-8A1E-949A9FF49385}"/>
              </a:ext>
            </a:extLst>
          </p:cNvPr>
          <p:cNvSpPr>
            <a:spLocks noGrp="1"/>
          </p:cNvSpPr>
          <p:nvPr>
            <p:ph idx="1"/>
          </p:nvPr>
        </p:nvSpPr>
        <p:spPr/>
        <p:txBody>
          <a:bodyPr/>
          <a:lstStyle/>
          <a:p>
            <a:r>
              <a:rPr lang="en-US" dirty="0"/>
              <a:t>How to build a robust model for new LU scenarios?</a:t>
            </a:r>
          </a:p>
          <a:p>
            <a:pPr lvl="1"/>
            <a:r>
              <a:rPr lang="en-US" dirty="0"/>
              <a:t>Back translation + consistency learning</a:t>
            </a:r>
          </a:p>
          <a:p>
            <a:r>
              <a:rPr lang="en-US" dirty="0"/>
              <a:t>How can LU Model benefit from task-specific unlabeled data for well-defined LU scenarios</a:t>
            </a:r>
          </a:p>
          <a:p>
            <a:pPr lvl="1"/>
            <a:r>
              <a:rPr lang="en-US" dirty="0"/>
              <a:t>Pretrained LM + Self-training </a:t>
            </a:r>
          </a:p>
        </p:txBody>
      </p:sp>
      <p:sp>
        <p:nvSpPr>
          <p:cNvPr id="4" name="Rectangle 3">
            <a:extLst>
              <a:ext uri="{FF2B5EF4-FFF2-40B4-BE49-F238E27FC236}">
                <a16:creationId xmlns:a16="http://schemas.microsoft.com/office/drawing/2014/main" id="{7437DDFB-4CC3-40EC-9842-FB31DFC14E27}"/>
              </a:ext>
            </a:extLst>
          </p:cNvPr>
          <p:cNvSpPr/>
          <p:nvPr/>
        </p:nvSpPr>
        <p:spPr>
          <a:xfrm>
            <a:off x="838200" y="2709121"/>
            <a:ext cx="10731424" cy="13255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35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4608-7807-4B15-8A7B-8766E6E1C878}"/>
              </a:ext>
            </a:extLst>
          </p:cNvPr>
          <p:cNvSpPr>
            <a:spLocks noGrp="1"/>
          </p:cNvSpPr>
          <p:nvPr>
            <p:ph type="title"/>
          </p:nvPr>
        </p:nvSpPr>
        <p:spPr/>
        <p:txBody>
          <a:bodyPr/>
          <a:lstStyle/>
          <a:p>
            <a:r>
              <a:rPr lang="en-US" dirty="0" err="1"/>
              <a:t>Pesudo</a:t>
            </a:r>
            <a:r>
              <a:rPr lang="en-US" dirty="0"/>
              <a:t> label generation via self-training</a:t>
            </a:r>
          </a:p>
        </p:txBody>
      </p:sp>
      <p:sp>
        <p:nvSpPr>
          <p:cNvPr id="7" name="Content Placeholder 6">
            <a:extLst>
              <a:ext uri="{FF2B5EF4-FFF2-40B4-BE49-F238E27FC236}">
                <a16:creationId xmlns:a16="http://schemas.microsoft.com/office/drawing/2014/main" id="{D73897FC-2870-4EA6-A340-5E33127B7F96}"/>
              </a:ext>
            </a:extLst>
          </p:cNvPr>
          <p:cNvSpPr>
            <a:spLocks noGrp="1"/>
          </p:cNvSpPr>
          <p:nvPr>
            <p:ph idx="1"/>
          </p:nvPr>
        </p:nvSpPr>
        <p:spPr/>
        <p:txBody>
          <a:bodyPr/>
          <a:lstStyle/>
          <a:p>
            <a:r>
              <a:rPr lang="en-US" dirty="0"/>
              <a:t>Challenges:</a:t>
            </a:r>
          </a:p>
          <a:p>
            <a:pPr lvl="1"/>
            <a:r>
              <a:rPr lang="en-US" dirty="0"/>
              <a:t>Task-specific labeled data L</a:t>
            </a:r>
          </a:p>
          <a:p>
            <a:pPr lvl="1"/>
            <a:r>
              <a:rPr lang="en-US" dirty="0">
                <a:solidFill>
                  <a:srgbClr val="FF0000"/>
                </a:solidFill>
              </a:rPr>
              <a:t>Task-specific Unlabeled data: U</a:t>
            </a:r>
          </a:p>
          <a:p>
            <a:pPr lvl="1"/>
            <a:r>
              <a:rPr lang="en-US" dirty="0">
                <a:solidFill>
                  <a:srgbClr val="FF0000"/>
                </a:solidFill>
              </a:rPr>
              <a:t>L &lt;&lt; U</a:t>
            </a:r>
          </a:p>
          <a:p>
            <a:r>
              <a:rPr lang="en-US" dirty="0"/>
              <a:t>Approaches:</a:t>
            </a:r>
          </a:p>
          <a:p>
            <a:pPr lvl="1"/>
            <a:r>
              <a:rPr lang="en-US" dirty="0"/>
              <a:t>Unsupervised Mask Language loss for (continual)pre-training </a:t>
            </a:r>
          </a:p>
          <a:p>
            <a:pPr lvl="1"/>
            <a:r>
              <a:rPr lang="en-US" dirty="0" err="1"/>
              <a:t>Pesudo</a:t>
            </a:r>
            <a:r>
              <a:rPr lang="en-US" dirty="0"/>
              <a:t>-label generation via self-training</a:t>
            </a:r>
          </a:p>
        </p:txBody>
      </p:sp>
    </p:spTree>
    <p:extLst>
      <p:ext uri="{BB962C8B-B14F-4D97-AF65-F5344CB8AC3E}">
        <p14:creationId xmlns:p14="http://schemas.microsoft.com/office/powerpoint/2010/main" val="35669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768245-0AB2-4208-AE4A-1DA79BC41A18}"/>
              </a:ext>
            </a:extLst>
          </p:cNvPr>
          <p:cNvSpPr txBox="1"/>
          <p:nvPr/>
        </p:nvSpPr>
        <p:spPr>
          <a:xfrm>
            <a:off x="0" y="6510136"/>
            <a:ext cx="3512372" cy="276999"/>
          </a:xfrm>
          <a:prstGeom prst="rect">
            <a:avLst/>
          </a:prstGeom>
          <a:noFill/>
        </p:spPr>
        <p:txBody>
          <a:bodyPr wrap="square" rtlCol="0" anchor="t">
            <a:spAutoFit/>
          </a:bodyPr>
          <a:lstStyle/>
          <a:p>
            <a:r>
              <a:rPr lang="en-US" sz="1200">
                <a:solidFill>
                  <a:schemeClr val="tx1">
                    <a:lumMod val="50000"/>
                    <a:lumOff val="50000"/>
                  </a:schemeClr>
                </a:solidFill>
              </a:rPr>
              <a:t>Source: </a:t>
            </a:r>
            <a:r>
              <a:rPr lang="en-US" sz="1200">
                <a:ea typeface="+mn-lt"/>
                <a:cs typeface="+mn-lt"/>
                <a:hlinkClick r:id="rId3"/>
              </a:rPr>
              <a:t>https://arxiv.org/abs/1810.04805</a:t>
            </a:r>
            <a:endParaRPr lang="en-US" sz="1200">
              <a:solidFill>
                <a:schemeClr val="tx1">
                  <a:lumMod val="50000"/>
                  <a:lumOff val="50000"/>
                </a:schemeClr>
              </a:solidFill>
            </a:endParaRPr>
          </a:p>
        </p:txBody>
      </p:sp>
      <p:pic>
        <p:nvPicPr>
          <p:cNvPr id="5" name="Picture 5" descr="A screenshot of a cell phone&#10;&#10;Description generated with very high confidence">
            <a:extLst>
              <a:ext uri="{FF2B5EF4-FFF2-40B4-BE49-F238E27FC236}">
                <a16:creationId xmlns:a16="http://schemas.microsoft.com/office/drawing/2014/main" id="{A7D1A826-8E0D-4C71-BA1F-1E8E32081102}"/>
              </a:ext>
            </a:extLst>
          </p:cNvPr>
          <p:cNvPicPr>
            <a:picLocks noGrp="1" noChangeAspect="1"/>
          </p:cNvPicPr>
          <p:nvPr>
            <p:ph idx="1"/>
          </p:nvPr>
        </p:nvPicPr>
        <p:blipFill>
          <a:blip r:embed="rId4"/>
          <a:stretch>
            <a:fillRect/>
          </a:stretch>
        </p:blipFill>
        <p:spPr>
          <a:xfrm>
            <a:off x="1068026" y="1498737"/>
            <a:ext cx="10515600" cy="4280530"/>
          </a:xfrm>
          <a:prstGeom prst="rect">
            <a:avLst/>
          </a:prstGeom>
        </p:spPr>
      </p:pic>
      <p:sp>
        <p:nvSpPr>
          <p:cNvPr id="2" name="Rectangle 1">
            <a:extLst>
              <a:ext uri="{FF2B5EF4-FFF2-40B4-BE49-F238E27FC236}">
                <a16:creationId xmlns:a16="http://schemas.microsoft.com/office/drawing/2014/main" id="{92771E29-FA5F-4015-9B4A-AEA7754ACED9}"/>
              </a:ext>
            </a:extLst>
          </p:cNvPr>
          <p:cNvSpPr/>
          <p:nvPr/>
        </p:nvSpPr>
        <p:spPr>
          <a:xfrm>
            <a:off x="1345096" y="2629705"/>
            <a:ext cx="3691265" cy="1155812"/>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A8A600-9CC8-4D22-9D7F-E8FB8928FBDB}"/>
              </a:ext>
            </a:extLst>
          </p:cNvPr>
          <p:cNvSpPr/>
          <p:nvPr/>
        </p:nvSpPr>
        <p:spPr>
          <a:xfrm>
            <a:off x="7427844" y="2608170"/>
            <a:ext cx="3832069" cy="1130965"/>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8AAF5AB-2DC4-4C2B-9FB9-BD597083FBCF}"/>
              </a:ext>
            </a:extLst>
          </p:cNvPr>
          <p:cNvSpPr>
            <a:spLocks noGrp="1"/>
          </p:cNvSpPr>
          <p:nvPr>
            <p:ph type="title"/>
          </p:nvPr>
        </p:nvSpPr>
        <p:spPr>
          <a:xfrm>
            <a:off x="331304" y="180969"/>
            <a:ext cx="10515600" cy="1325563"/>
          </a:xfrm>
        </p:spPr>
        <p:txBody>
          <a:bodyPr/>
          <a:lstStyle/>
          <a:p>
            <a:r>
              <a:rPr lang="en-US"/>
              <a:t>Pre-trained LM</a:t>
            </a:r>
          </a:p>
        </p:txBody>
      </p:sp>
      <p:sp>
        <p:nvSpPr>
          <p:cNvPr id="4" name="TextBox 3">
            <a:extLst>
              <a:ext uri="{FF2B5EF4-FFF2-40B4-BE49-F238E27FC236}">
                <a16:creationId xmlns:a16="http://schemas.microsoft.com/office/drawing/2014/main" id="{65E29A36-6C3C-4FA9-BE85-3AA8EA027B96}"/>
              </a:ext>
            </a:extLst>
          </p:cNvPr>
          <p:cNvSpPr txBox="1"/>
          <p:nvPr/>
        </p:nvSpPr>
        <p:spPr>
          <a:xfrm>
            <a:off x="1699591" y="6003235"/>
            <a:ext cx="315070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On</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Large</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General Text Corpus</a:t>
            </a: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F37A875-1AB6-4AF6-83DF-B6C01D69777E}"/>
              </a:ext>
            </a:extLst>
          </p:cNvPr>
          <p:cNvSpPr txBox="1"/>
          <p:nvPr/>
        </p:nvSpPr>
        <p:spPr>
          <a:xfrm>
            <a:off x="7562021" y="5960035"/>
            <a:ext cx="356371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On small</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Task Domain Corpus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21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AAAB-031C-4DE2-894D-292BA87BD611}"/>
              </a:ext>
            </a:extLst>
          </p:cNvPr>
          <p:cNvSpPr>
            <a:spLocks noGrp="1"/>
          </p:cNvSpPr>
          <p:nvPr>
            <p:ph type="title"/>
          </p:nvPr>
        </p:nvSpPr>
        <p:spPr/>
        <p:txBody>
          <a:bodyPr/>
          <a:lstStyle/>
          <a:p>
            <a:r>
              <a:rPr lang="en-US" dirty="0"/>
              <a:t>Self-training</a:t>
            </a:r>
          </a:p>
        </p:txBody>
      </p:sp>
      <p:sp>
        <p:nvSpPr>
          <p:cNvPr id="3" name="Content Placeholder 2">
            <a:extLst>
              <a:ext uri="{FF2B5EF4-FFF2-40B4-BE49-F238E27FC236}">
                <a16:creationId xmlns:a16="http://schemas.microsoft.com/office/drawing/2014/main" id="{2BB819D2-953A-4F8B-ABD0-6B7D9751EAE1}"/>
              </a:ext>
            </a:extLst>
          </p:cNvPr>
          <p:cNvSpPr>
            <a:spLocks noGrp="1"/>
          </p:cNvSpPr>
          <p:nvPr>
            <p:ph idx="1"/>
          </p:nvPr>
        </p:nvSpPr>
        <p:spPr/>
        <p:txBody>
          <a:bodyPr/>
          <a:lstStyle/>
          <a:p>
            <a:r>
              <a:rPr lang="en-US" dirty="0"/>
              <a:t>The main idea is to find a way to augment the labeled dataset with the unlabeled dataset.</a:t>
            </a:r>
          </a:p>
          <a:p>
            <a:r>
              <a:rPr lang="en-US" dirty="0"/>
              <a:t>Recent literature suggest that it works well for deep learning model </a:t>
            </a:r>
            <a:r>
              <a:rPr lang="en-US" b="1" dirty="0"/>
              <a:t>in low/high resource setting. </a:t>
            </a:r>
          </a:p>
          <a:p>
            <a:pPr lvl="1"/>
            <a:r>
              <a:rPr lang="en-US" b="1" dirty="0"/>
              <a:t>Dependency parsing, Machine Translation, and Image Classification</a:t>
            </a:r>
            <a:endParaRPr lang="en-US" dirty="0"/>
          </a:p>
        </p:txBody>
      </p:sp>
      <p:pic>
        <p:nvPicPr>
          <p:cNvPr id="4" name="Picture 3">
            <a:extLst>
              <a:ext uri="{FF2B5EF4-FFF2-40B4-BE49-F238E27FC236}">
                <a16:creationId xmlns:a16="http://schemas.microsoft.com/office/drawing/2014/main" id="{786E7FDB-4FCC-4C68-A937-4AB72893E39D}"/>
              </a:ext>
            </a:extLst>
          </p:cNvPr>
          <p:cNvPicPr>
            <a:picLocks noChangeAspect="1"/>
          </p:cNvPicPr>
          <p:nvPr/>
        </p:nvPicPr>
        <p:blipFill>
          <a:blip r:embed="rId3"/>
          <a:stretch>
            <a:fillRect/>
          </a:stretch>
        </p:blipFill>
        <p:spPr>
          <a:xfrm>
            <a:off x="5012093" y="4454026"/>
            <a:ext cx="6778510" cy="2038849"/>
          </a:xfrm>
          <a:prstGeom prst="rect">
            <a:avLst/>
          </a:prstGeom>
        </p:spPr>
      </p:pic>
      <p:pic>
        <p:nvPicPr>
          <p:cNvPr id="6" name="Picture 5">
            <a:extLst>
              <a:ext uri="{FF2B5EF4-FFF2-40B4-BE49-F238E27FC236}">
                <a16:creationId xmlns:a16="http://schemas.microsoft.com/office/drawing/2014/main" id="{B9302BB8-F818-418B-9F3E-0E2219D5B7DF}"/>
              </a:ext>
            </a:extLst>
          </p:cNvPr>
          <p:cNvPicPr>
            <a:picLocks noChangeAspect="1"/>
          </p:cNvPicPr>
          <p:nvPr/>
        </p:nvPicPr>
        <p:blipFill>
          <a:blip r:embed="rId4"/>
          <a:stretch>
            <a:fillRect/>
          </a:stretch>
        </p:blipFill>
        <p:spPr>
          <a:xfrm>
            <a:off x="860513" y="5515233"/>
            <a:ext cx="3714777" cy="481016"/>
          </a:xfrm>
          <a:prstGeom prst="rect">
            <a:avLst/>
          </a:prstGeom>
        </p:spPr>
      </p:pic>
    </p:spTree>
    <p:extLst>
      <p:ext uri="{BB962C8B-B14F-4D97-AF65-F5344CB8AC3E}">
        <p14:creationId xmlns:p14="http://schemas.microsoft.com/office/powerpoint/2010/main" val="351118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4BAD-6BF5-41C0-851E-BA41CE582735}"/>
              </a:ext>
            </a:extLst>
          </p:cNvPr>
          <p:cNvSpPr>
            <a:spLocks noGrp="1"/>
          </p:cNvSpPr>
          <p:nvPr>
            <p:ph type="title"/>
          </p:nvPr>
        </p:nvSpPr>
        <p:spPr/>
        <p:txBody>
          <a:bodyPr/>
          <a:lstStyle/>
          <a:p>
            <a:r>
              <a:rPr lang="en-US" dirty="0"/>
              <a:t>Overview of Framework</a:t>
            </a:r>
          </a:p>
        </p:txBody>
      </p:sp>
      <p:sp>
        <p:nvSpPr>
          <p:cNvPr id="4" name="Rectangle 3">
            <a:extLst>
              <a:ext uri="{FF2B5EF4-FFF2-40B4-BE49-F238E27FC236}">
                <a16:creationId xmlns:a16="http://schemas.microsoft.com/office/drawing/2014/main" id="{915007E6-8C09-4766-8205-16DFC26E760C}"/>
              </a:ext>
            </a:extLst>
          </p:cNvPr>
          <p:cNvSpPr/>
          <p:nvPr/>
        </p:nvSpPr>
        <p:spPr>
          <a:xfrm>
            <a:off x="5361355" y="2850795"/>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cxnSp>
        <p:nvCxnSpPr>
          <p:cNvPr id="6" name="Straight Arrow Connector 5">
            <a:extLst>
              <a:ext uri="{FF2B5EF4-FFF2-40B4-BE49-F238E27FC236}">
                <a16:creationId xmlns:a16="http://schemas.microsoft.com/office/drawing/2014/main" id="{0C14E4A1-7597-421B-A553-8DC3B5B601BD}"/>
              </a:ext>
            </a:extLst>
          </p:cNvPr>
          <p:cNvCxnSpPr>
            <a:cxnSpLocks/>
          </p:cNvCxnSpPr>
          <p:nvPr/>
        </p:nvCxnSpPr>
        <p:spPr>
          <a:xfrm flipV="1">
            <a:off x="2618227" y="3378782"/>
            <a:ext cx="665642" cy="6784"/>
          </a:xfrm>
          <a:prstGeom prst="straightConnector1">
            <a:avLst/>
          </a:prstGeom>
          <a:noFill/>
          <a:ln w="19050" cap="flat" cmpd="sng" algn="ctr">
            <a:solidFill>
              <a:srgbClr val="4472C4"/>
            </a:solidFill>
            <a:prstDash val="solid"/>
            <a:miter lim="800000"/>
            <a:tailEnd type="triangle"/>
          </a:ln>
          <a:effectLst/>
        </p:spPr>
      </p:cxnSp>
      <p:sp>
        <p:nvSpPr>
          <p:cNvPr id="7" name="TextBox 6">
            <a:extLst>
              <a:ext uri="{FF2B5EF4-FFF2-40B4-BE49-F238E27FC236}">
                <a16:creationId xmlns:a16="http://schemas.microsoft.com/office/drawing/2014/main" id="{513F2E09-5A3B-4606-9B1C-7341266B9F33}"/>
              </a:ext>
            </a:extLst>
          </p:cNvPr>
          <p:cNvSpPr txBox="1"/>
          <p:nvPr/>
        </p:nvSpPr>
        <p:spPr>
          <a:xfrm>
            <a:off x="4809525" y="2740276"/>
            <a:ext cx="1636319" cy="307777"/>
          </a:xfrm>
          <a:prstGeom prst="rect">
            <a:avLst/>
          </a:prstGeom>
          <a:noFill/>
        </p:spPr>
        <p:txBody>
          <a:bodyPr wrap="square" rtlCol="0">
            <a:spAutoFit/>
          </a:bodyPr>
          <a:lstStyle/>
          <a:p>
            <a:pPr lvl="0" algn="ctr">
              <a:defRPr/>
            </a:pPr>
            <a:r>
              <a:rPr kumimoji="0" lang="en-US" sz="1400" b="0" i="0" u="none" strike="noStrike" kern="0" cap="none" spc="0" normalizeH="0" baseline="0" noProof="0" dirty="0">
                <a:ln>
                  <a:noFill/>
                </a:ln>
                <a:solidFill>
                  <a:prstClr val="black"/>
                </a:solidFill>
                <a:effectLst/>
                <a:uLnTx/>
                <a:uFillTx/>
                <a:latin typeface="Calibri Light" panose="020F0302020204030204"/>
              </a:rPr>
              <a:t>(3) </a:t>
            </a:r>
            <a:r>
              <a:rPr lang="en-US" sz="1400" kern="0" dirty="0">
                <a:solidFill>
                  <a:prstClr val="black"/>
                </a:solidFill>
                <a:latin typeface="Calibri Light" panose="020F0302020204030204"/>
              </a:rPr>
              <a:t>Augmentation</a:t>
            </a:r>
            <a:endParaRPr kumimoji="0" lang="en-US" sz="1400" b="0" i="0" u="none" strike="noStrike" kern="0" cap="none" spc="0" normalizeH="0" baseline="0" noProof="0" dirty="0">
              <a:ln>
                <a:noFill/>
              </a:ln>
              <a:solidFill>
                <a:prstClr val="black"/>
              </a:solidFill>
              <a:effectLst/>
              <a:uLnTx/>
              <a:uFillTx/>
              <a:latin typeface="Calibri Light" panose="020F0302020204030204"/>
            </a:endParaRPr>
          </a:p>
        </p:txBody>
      </p:sp>
      <p:cxnSp>
        <p:nvCxnSpPr>
          <p:cNvPr id="8" name="Straight Arrow Connector 7">
            <a:extLst>
              <a:ext uri="{FF2B5EF4-FFF2-40B4-BE49-F238E27FC236}">
                <a16:creationId xmlns:a16="http://schemas.microsoft.com/office/drawing/2014/main" id="{2F921A11-435F-4753-8138-8EBFBB70A47F}"/>
              </a:ext>
            </a:extLst>
          </p:cNvPr>
          <p:cNvCxnSpPr>
            <a:cxnSpLocks/>
          </p:cNvCxnSpPr>
          <p:nvPr/>
        </p:nvCxnSpPr>
        <p:spPr>
          <a:xfrm flipV="1">
            <a:off x="3313417" y="3843663"/>
            <a:ext cx="502822" cy="442956"/>
          </a:xfrm>
          <a:prstGeom prst="straightConnector1">
            <a:avLst/>
          </a:prstGeom>
          <a:noFill/>
          <a:ln w="19050" cap="flat" cmpd="sng" algn="ctr">
            <a:solidFill>
              <a:srgbClr val="4472C4"/>
            </a:solidFill>
            <a:prstDash val="solid"/>
            <a:miter lim="800000"/>
            <a:tailEnd type="triangle"/>
          </a:ln>
          <a:effectLst/>
        </p:spPr>
      </p:cxnSp>
      <p:sp>
        <p:nvSpPr>
          <p:cNvPr id="9" name="TextBox 8">
            <a:extLst>
              <a:ext uri="{FF2B5EF4-FFF2-40B4-BE49-F238E27FC236}">
                <a16:creationId xmlns:a16="http://schemas.microsoft.com/office/drawing/2014/main" id="{D9194D03-D8A2-4B53-9F40-2C7FD968F642}"/>
              </a:ext>
            </a:extLst>
          </p:cNvPr>
          <p:cNvSpPr txBox="1"/>
          <p:nvPr/>
        </p:nvSpPr>
        <p:spPr>
          <a:xfrm>
            <a:off x="2061404" y="4000968"/>
            <a:ext cx="151220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Light" panose="020F0302020204030204"/>
              </a:rPr>
              <a:t>(2) Fine-tune</a:t>
            </a:r>
          </a:p>
        </p:txBody>
      </p:sp>
      <p:cxnSp>
        <p:nvCxnSpPr>
          <p:cNvPr id="10" name="Straight Arrow Connector 9">
            <a:extLst>
              <a:ext uri="{FF2B5EF4-FFF2-40B4-BE49-F238E27FC236}">
                <a16:creationId xmlns:a16="http://schemas.microsoft.com/office/drawing/2014/main" id="{0EB7A077-9055-4425-955B-D06D07DB0853}"/>
              </a:ext>
            </a:extLst>
          </p:cNvPr>
          <p:cNvCxnSpPr>
            <a:cxnSpLocks/>
          </p:cNvCxnSpPr>
          <p:nvPr/>
        </p:nvCxnSpPr>
        <p:spPr>
          <a:xfrm>
            <a:off x="4315033" y="3388575"/>
            <a:ext cx="549573" cy="15146"/>
          </a:xfrm>
          <a:prstGeom prst="straightConnector1">
            <a:avLst/>
          </a:prstGeom>
          <a:noFill/>
          <a:ln w="19050" cap="flat" cmpd="sng" algn="ctr">
            <a:solidFill>
              <a:srgbClr val="4472C4"/>
            </a:solidFill>
            <a:prstDash val="solid"/>
            <a:miter lim="800000"/>
            <a:tailEnd type="triangle"/>
          </a:ln>
          <a:effectLst/>
        </p:spPr>
      </p:cxnSp>
      <p:sp>
        <p:nvSpPr>
          <p:cNvPr id="11" name="TextBox 10">
            <a:extLst>
              <a:ext uri="{FF2B5EF4-FFF2-40B4-BE49-F238E27FC236}">
                <a16:creationId xmlns:a16="http://schemas.microsoft.com/office/drawing/2014/main" id="{D4DBEC79-2FA5-4109-8822-5A8881C010B0}"/>
              </a:ext>
            </a:extLst>
          </p:cNvPr>
          <p:cNvSpPr txBox="1"/>
          <p:nvPr/>
        </p:nvSpPr>
        <p:spPr>
          <a:xfrm>
            <a:off x="1304009" y="2744143"/>
            <a:ext cx="2030314" cy="307777"/>
          </a:xfrm>
          <a:prstGeom prst="rect">
            <a:avLst/>
          </a:prstGeom>
          <a:noFill/>
        </p:spPr>
        <p:txBody>
          <a:bodyPr wrap="square" rtlCol="0">
            <a:spAutoFit/>
          </a:bodyPr>
          <a:lstStyle/>
          <a:p>
            <a:pPr lvl="0" algn="ctr">
              <a:defRPr/>
            </a:pPr>
            <a:r>
              <a:rPr lang="en-US" sz="1400" kern="0">
                <a:solidFill>
                  <a:prstClr val="black"/>
                </a:solidFill>
                <a:latin typeface="Calibri Light" panose="020F0302020204030204"/>
              </a:rPr>
              <a:t>(1) LM pre-train</a:t>
            </a:r>
          </a:p>
        </p:txBody>
      </p:sp>
      <p:sp>
        <p:nvSpPr>
          <p:cNvPr id="12" name="TextBox 11">
            <a:extLst>
              <a:ext uri="{FF2B5EF4-FFF2-40B4-BE49-F238E27FC236}">
                <a16:creationId xmlns:a16="http://schemas.microsoft.com/office/drawing/2014/main" id="{B9E68392-1C47-481C-AAD7-0454B8318A9F}"/>
              </a:ext>
            </a:extLst>
          </p:cNvPr>
          <p:cNvSpPr txBox="1"/>
          <p:nvPr/>
        </p:nvSpPr>
        <p:spPr>
          <a:xfrm>
            <a:off x="8683427" y="2784667"/>
            <a:ext cx="2089299"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Light" panose="020F0302020204030204"/>
              </a:rPr>
              <a:t>(5) </a:t>
            </a:r>
            <a:r>
              <a:rPr lang="en-US" sz="1400" kern="0">
                <a:solidFill>
                  <a:prstClr val="black"/>
                </a:solidFill>
                <a:latin typeface="Calibri Light" panose="020F0302020204030204"/>
              </a:rPr>
              <a:t>Train</a:t>
            </a:r>
            <a:endParaRPr kumimoji="0" lang="en-US" sz="1400" b="0" i="0" u="none" strike="noStrike" kern="0" cap="none" spc="0" normalizeH="0" baseline="0" noProof="0">
              <a:ln>
                <a:noFill/>
              </a:ln>
              <a:solidFill>
                <a:prstClr val="black"/>
              </a:solidFill>
              <a:effectLst/>
              <a:uLnTx/>
              <a:uFillTx/>
              <a:latin typeface="Calibri Light" panose="020F0302020204030204"/>
            </a:endParaRPr>
          </a:p>
        </p:txBody>
      </p:sp>
      <p:sp>
        <p:nvSpPr>
          <p:cNvPr id="13" name="Arrow: Curved Right 12">
            <a:extLst>
              <a:ext uri="{FF2B5EF4-FFF2-40B4-BE49-F238E27FC236}">
                <a16:creationId xmlns:a16="http://schemas.microsoft.com/office/drawing/2014/main" id="{7B328ACA-BC8E-4FA7-B2EE-C9508FBC91A2}"/>
              </a:ext>
            </a:extLst>
          </p:cNvPr>
          <p:cNvSpPr/>
          <p:nvPr/>
        </p:nvSpPr>
        <p:spPr>
          <a:xfrm rot="5400000">
            <a:off x="6719795" y="-1253119"/>
            <a:ext cx="677458" cy="65533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31DAE9B8-31EA-47DC-9456-0BC019844E74}"/>
              </a:ext>
            </a:extLst>
          </p:cNvPr>
          <p:cNvSpPr txBox="1"/>
          <p:nvPr/>
        </p:nvSpPr>
        <p:spPr>
          <a:xfrm>
            <a:off x="6013874" y="1692151"/>
            <a:ext cx="2089299"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Light" panose="020F0302020204030204"/>
              </a:rPr>
              <a:t>(6) </a:t>
            </a:r>
            <a:r>
              <a:rPr lang="en-US" sz="1400" kern="0">
                <a:solidFill>
                  <a:prstClr val="black"/>
                </a:solidFill>
                <a:latin typeface="Calibri Light" panose="020F0302020204030204"/>
              </a:rPr>
              <a:t>Copy and repeat</a:t>
            </a:r>
            <a:endParaRPr kumimoji="0" lang="en-US" sz="1400" b="0" i="0" u="none" strike="noStrike" kern="0" cap="none" spc="0" normalizeH="0" baseline="0" noProof="0">
              <a:ln>
                <a:noFill/>
              </a:ln>
              <a:solidFill>
                <a:prstClr val="black"/>
              </a:solidFill>
              <a:effectLst/>
              <a:uLnTx/>
              <a:uFillTx/>
              <a:latin typeface="Calibri Light" panose="020F0302020204030204"/>
            </a:endParaRPr>
          </a:p>
        </p:txBody>
      </p:sp>
      <p:sp>
        <p:nvSpPr>
          <p:cNvPr id="15" name="Flowchart: Multidocument 14">
            <a:extLst>
              <a:ext uri="{FF2B5EF4-FFF2-40B4-BE49-F238E27FC236}">
                <a16:creationId xmlns:a16="http://schemas.microsoft.com/office/drawing/2014/main" id="{574B0764-C1B7-48B7-AC55-A53A9B10CE97}"/>
              </a:ext>
            </a:extLst>
          </p:cNvPr>
          <p:cNvSpPr/>
          <p:nvPr/>
        </p:nvSpPr>
        <p:spPr>
          <a:xfrm>
            <a:off x="1452832" y="3144951"/>
            <a:ext cx="1364672" cy="62992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Flowchart: Multidocument 15">
            <a:extLst>
              <a:ext uri="{FF2B5EF4-FFF2-40B4-BE49-F238E27FC236}">
                <a16:creationId xmlns:a16="http://schemas.microsoft.com/office/drawing/2014/main" id="{6543A275-75C3-4A70-A1A1-C92C22254244}"/>
              </a:ext>
            </a:extLst>
          </p:cNvPr>
          <p:cNvSpPr/>
          <p:nvPr/>
        </p:nvSpPr>
        <p:spPr>
          <a:xfrm>
            <a:off x="1304009" y="3291212"/>
            <a:ext cx="1246329" cy="68631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sz="1400" b="0" i="0" u="none" strike="noStrike" kern="0" cap="none" spc="0" normalizeH="0" baseline="0" noProof="0">
                <a:ln>
                  <a:noFill/>
                </a:ln>
                <a:solidFill>
                  <a:prstClr val="black"/>
                </a:solidFill>
                <a:effectLst/>
                <a:uLnTx/>
                <a:uFillTx/>
                <a:latin typeface="Calibri Light" panose="020F0302020204030204"/>
              </a:rPr>
              <a:t>Unlabeled data</a:t>
            </a:r>
            <a:endParaRPr lang="en-US" sz="1400"/>
          </a:p>
        </p:txBody>
      </p:sp>
      <p:sp>
        <p:nvSpPr>
          <p:cNvPr id="17" name="Flowchart: Multidocument 16">
            <a:extLst>
              <a:ext uri="{FF2B5EF4-FFF2-40B4-BE49-F238E27FC236}">
                <a16:creationId xmlns:a16="http://schemas.microsoft.com/office/drawing/2014/main" id="{3E2BE12A-E2F4-4DE5-A39A-0A0CA5A59A8C}"/>
              </a:ext>
            </a:extLst>
          </p:cNvPr>
          <p:cNvSpPr/>
          <p:nvPr/>
        </p:nvSpPr>
        <p:spPr>
          <a:xfrm>
            <a:off x="2716132" y="4334648"/>
            <a:ext cx="1246329" cy="68631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sz="1400" b="0" i="0" u="none" strike="noStrike" kern="0" cap="none" spc="0" normalizeH="0" baseline="0" noProof="0" dirty="0">
                <a:ln>
                  <a:noFill/>
                </a:ln>
                <a:solidFill>
                  <a:prstClr val="black"/>
                </a:solidFill>
                <a:effectLst/>
                <a:uLnTx/>
                <a:uFillTx/>
                <a:latin typeface="Calibri Light" panose="020F0302020204030204"/>
              </a:rPr>
              <a:t>Labeled data</a:t>
            </a:r>
            <a:endParaRPr lang="en-US" sz="1400" dirty="0"/>
          </a:p>
        </p:txBody>
      </p:sp>
      <p:sp>
        <p:nvSpPr>
          <p:cNvPr id="18" name="Rectangle: Rounded Corners 17">
            <a:extLst>
              <a:ext uri="{FF2B5EF4-FFF2-40B4-BE49-F238E27FC236}">
                <a16:creationId xmlns:a16="http://schemas.microsoft.com/office/drawing/2014/main" id="{5F77856E-803E-4528-93E6-70FF0ED298C3}"/>
              </a:ext>
            </a:extLst>
          </p:cNvPr>
          <p:cNvSpPr/>
          <p:nvPr/>
        </p:nvSpPr>
        <p:spPr>
          <a:xfrm>
            <a:off x="4621083" y="3006147"/>
            <a:ext cx="2214449" cy="1023653"/>
          </a:xfrm>
          <a:prstGeom prst="roundRect">
            <a:avLst/>
          </a:prstGeom>
          <a:noFill/>
          <a:ln>
            <a:solidFill>
              <a:srgbClr val="FF0000"/>
            </a:solidFill>
            <a:prstDash val="lgDashDot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
        <p:nvSpPr>
          <p:cNvPr id="19" name="Oval 18">
            <a:extLst>
              <a:ext uri="{FF2B5EF4-FFF2-40B4-BE49-F238E27FC236}">
                <a16:creationId xmlns:a16="http://schemas.microsoft.com/office/drawing/2014/main" id="{3A55FDAF-FB71-4A3B-BF53-6498DE08C07A}"/>
              </a:ext>
            </a:extLst>
          </p:cNvPr>
          <p:cNvSpPr/>
          <p:nvPr/>
        </p:nvSpPr>
        <p:spPr>
          <a:xfrm>
            <a:off x="3680073" y="2654656"/>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D51D9F7-783E-4916-9074-A5C552D83CC1}"/>
              </a:ext>
            </a:extLst>
          </p:cNvPr>
          <p:cNvSpPr/>
          <p:nvPr/>
        </p:nvSpPr>
        <p:spPr>
          <a:xfrm>
            <a:off x="3313417" y="3144951"/>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4D777C0-9B97-4661-B831-E761D44B646E}"/>
              </a:ext>
            </a:extLst>
          </p:cNvPr>
          <p:cNvSpPr/>
          <p:nvPr/>
        </p:nvSpPr>
        <p:spPr>
          <a:xfrm>
            <a:off x="3680073" y="3144951"/>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96B1A8-683F-438C-B10E-ABDC4D492193}"/>
              </a:ext>
            </a:extLst>
          </p:cNvPr>
          <p:cNvSpPr/>
          <p:nvPr/>
        </p:nvSpPr>
        <p:spPr>
          <a:xfrm>
            <a:off x="4046729" y="3144951"/>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ABB5827-7484-4835-B2C5-71CF7E6E6473}"/>
              </a:ext>
            </a:extLst>
          </p:cNvPr>
          <p:cNvSpPr/>
          <p:nvPr/>
        </p:nvSpPr>
        <p:spPr>
          <a:xfrm>
            <a:off x="3313417" y="3596922"/>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07BD7AD-7BD7-4B3D-AE23-A0709CF9A284}"/>
              </a:ext>
            </a:extLst>
          </p:cNvPr>
          <p:cNvSpPr/>
          <p:nvPr/>
        </p:nvSpPr>
        <p:spPr>
          <a:xfrm>
            <a:off x="3680073" y="3596922"/>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52F617-8288-4983-8F56-4DAE4FAAC3D0}"/>
              </a:ext>
            </a:extLst>
          </p:cNvPr>
          <p:cNvSpPr/>
          <p:nvPr/>
        </p:nvSpPr>
        <p:spPr>
          <a:xfrm>
            <a:off x="4046729" y="3596922"/>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8FB56E45-4C2F-4F13-80A8-A8E01642B469}"/>
              </a:ext>
            </a:extLst>
          </p:cNvPr>
          <p:cNvCxnSpPr>
            <a:cxnSpLocks/>
            <a:stCxn id="20" idx="0"/>
            <a:endCxn id="19" idx="4"/>
          </p:cNvCxnSpPr>
          <p:nvPr/>
        </p:nvCxnSpPr>
        <p:spPr>
          <a:xfrm flipV="1">
            <a:off x="3412477" y="2862936"/>
            <a:ext cx="366656" cy="282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F51066D-3A3A-4B45-A202-3BAA7B29B52E}"/>
              </a:ext>
            </a:extLst>
          </p:cNvPr>
          <p:cNvCxnSpPr>
            <a:cxnSpLocks/>
            <a:stCxn id="21" idx="0"/>
            <a:endCxn id="19" idx="4"/>
          </p:cNvCxnSpPr>
          <p:nvPr/>
        </p:nvCxnSpPr>
        <p:spPr>
          <a:xfrm flipV="1">
            <a:off x="3779133" y="2862936"/>
            <a:ext cx="0" cy="2820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CE75FBB6-3D03-4E20-B00C-011AD463FE06}"/>
              </a:ext>
            </a:extLst>
          </p:cNvPr>
          <p:cNvCxnSpPr>
            <a:cxnSpLocks/>
            <a:stCxn id="22" idx="0"/>
            <a:endCxn id="19" idx="4"/>
          </p:cNvCxnSpPr>
          <p:nvPr/>
        </p:nvCxnSpPr>
        <p:spPr>
          <a:xfrm flipH="1" flipV="1">
            <a:off x="3779133" y="2862936"/>
            <a:ext cx="366656" cy="2820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EB18C0B-943B-4549-BFA0-EE317370DEC3}"/>
              </a:ext>
            </a:extLst>
          </p:cNvPr>
          <p:cNvCxnSpPr>
            <a:cxnSpLocks/>
            <a:stCxn id="23" idx="0"/>
            <a:endCxn id="20" idx="4"/>
          </p:cNvCxnSpPr>
          <p:nvPr/>
        </p:nvCxnSpPr>
        <p:spPr>
          <a:xfrm flipV="1">
            <a:off x="3412477" y="3353231"/>
            <a:ext cx="0"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EADD10BE-AFF5-418A-8522-A2E33E2388AD}"/>
              </a:ext>
            </a:extLst>
          </p:cNvPr>
          <p:cNvCxnSpPr>
            <a:cxnSpLocks/>
          </p:cNvCxnSpPr>
          <p:nvPr/>
        </p:nvCxnSpPr>
        <p:spPr>
          <a:xfrm flipV="1">
            <a:off x="3779133" y="3353231"/>
            <a:ext cx="0"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D68C3729-9A0D-4DB6-856D-F4F917E5F55E}"/>
              </a:ext>
            </a:extLst>
          </p:cNvPr>
          <p:cNvCxnSpPr>
            <a:cxnSpLocks/>
          </p:cNvCxnSpPr>
          <p:nvPr/>
        </p:nvCxnSpPr>
        <p:spPr>
          <a:xfrm flipV="1">
            <a:off x="4143249" y="3353231"/>
            <a:ext cx="0"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BFAE5809-1580-4550-A3C3-E3D462BD2871}"/>
              </a:ext>
            </a:extLst>
          </p:cNvPr>
          <p:cNvCxnSpPr>
            <a:cxnSpLocks/>
            <a:stCxn id="23" idx="0"/>
            <a:endCxn id="21" idx="4"/>
          </p:cNvCxnSpPr>
          <p:nvPr/>
        </p:nvCxnSpPr>
        <p:spPr>
          <a:xfrm flipV="1">
            <a:off x="3412477" y="3353231"/>
            <a:ext cx="366656"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7E7414A3-3CFA-451C-8997-32DDB036EAAA}"/>
              </a:ext>
            </a:extLst>
          </p:cNvPr>
          <p:cNvCxnSpPr>
            <a:cxnSpLocks/>
            <a:stCxn id="23" idx="0"/>
            <a:endCxn id="22" idx="4"/>
          </p:cNvCxnSpPr>
          <p:nvPr/>
        </p:nvCxnSpPr>
        <p:spPr>
          <a:xfrm flipV="1">
            <a:off x="3412477" y="3353231"/>
            <a:ext cx="733312"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7CDD3899-E282-4392-A368-7A2FD0F7076E}"/>
              </a:ext>
            </a:extLst>
          </p:cNvPr>
          <p:cNvCxnSpPr>
            <a:cxnSpLocks/>
            <a:stCxn id="24" idx="0"/>
            <a:endCxn id="20" idx="4"/>
          </p:cNvCxnSpPr>
          <p:nvPr/>
        </p:nvCxnSpPr>
        <p:spPr>
          <a:xfrm flipH="1" flipV="1">
            <a:off x="3412477" y="3353231"/>
            <a:ext cx="366656"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75D2D854-50D2-4A36-AA59-8B5C8189ED4B}"/>
              </a:ext>
            </a:extLst>
          </p:cNvPr>
          <p:cNvCxnSpPr>
            <a:cxnSpLocks/>
            <a:stCxn id="24" idx="0"/>
            <a:endCxn id="22" idx="4"/>
          </p:cNvCxnSpPr>
          <p:nvPr/>
        </p:nvCxnSpPr>
        <p:spPr>
          <a:xfrm flipV="1">
            <a:off x="3779133" y="3353231"/>
            <a:ext cx="366656"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336C8A2D-5881-4209-A5D3-E0E16550116A}"/>
              </a:ext>
            </a:extLst>
          </p:cNvPr>
          <p:cNvCxnSpPr>
            <a:cxnSpLocks/>
            <a:stCxn id="25" idx="0"/>
            <a:endCxn id="21" idx="4"/>
          </p:cNvCxnSpPr>
          <p:nvPr/>
        </p:nvCxnSpPr>
        <p:spPr>
          <a:xfrm flipH="1" flipV="1">
            <a:off x="3779133" y="3353231"/>
            <a:ext cx="366656"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Oval 36">
            <a:extLst>
              <a:ext uri="{FF2B5EF4-FFF2-40B4-BE49-F238E27FC236}">
                <a16:creationId xmlns:a16="http://schemas.microsoft.com/office/drawing/2014/main" id="{72130711-7C62-4DB1-AA77-006306396391}"/>
              </a:ext>
            </a:extLst>
          </p:cNvPr>
          <p:cNvSpPr/>
          <p:nvPr/>
        </p:nvSpPr>
        <p:spPr>
          <a:xfrm>
            <a:off x="10233380" y="2744143"/>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855C11D-2C59-46E1-9501-9D35BF276B89}"/>
              </a:ext>
            </a:extLst>
          </p:cNvPr>
          <p:cNvSpPr/>
          <p:nvPr/>
        </p:nvSpPr>
        <p:spPr>
          <a:xfrm>
            <a:off x="9866724" y="3234438"/>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1CE6F-F63E-4B03-95E0-871B543B3C74}"/>
              </a:ext>
            </a:extLst>
          </p:cNvPr>
          <p:cNvSpPr/>
          <p:nvPr/>
        </p:nvSpPr>
        <p:spPr>
          <a:xfrm>
            <a:off x="10233380" y="3234438"/>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35A6636-0F1B-4CA8-9145-96C7A2855478}"/>
              </a:ext>
            </a:extLst>
          </p:cNvPr>
          <p:cNvSpPr/>
          <p:nvPr/>
        </p:nvSpPr>
        <p:spPr>
          <a:xfrm>
            <a:off x="10600036" y="3234438"/>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4B297E9-85B2-4F66-9FBE-2AED349C5700}"/>
              </a:ext>
            </a:extLst>
          </p:cNvPr>
          <p:cNvSpPr/>
          <p:nvPr/>
        </p:nvSpPr>
        <p:spPr>
          <a:xfrm>
            <a:off x="9866724" y="3686409"/>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645DEA7-01D9-4AFB-9911-59A9DEC3FCBA}"/>
              </a:ext>
            </a:extLst>
          </p:cNvPr>
          <p:cNvSpPr/>
          <p:nvPr/>
        </p:nvSpPr>
        <p:spPr>
          <a:xfrm>
            <a:off x="10233380" y="3686409"/>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CFC3A70-6B65-4112-8CA8-B0EFA6F2F212}"/>
              </a:ext>
            </a:extLst>
          </p:cNvPr>
          <p:cNvSpPr/>
          <p:nvPr/>
        </p:nvSpPr>
        <p:spPr>
          <a:xfrm>
            <a:off x="10600036" y="3686409"/>
            <a:ext cx="198120" cy="208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AE619C5C-8A92-460E-9AB5-AC16C5635661}"/>
              </a:ext>
            </a:extLst>
          </p:cNvPr>
          <p:cNvCxnSpPr>
            <a:cxnSpLocks/>
            <a:stCxn id="38" idx="0"/>
            <a:endCxn id="37" idx="4"/>
          </p:cNvCxnSpPr>
          <p:nvPr/>
        </p:nvCxnSpPr>
        <p:spPr>
          <a:xfrm flipV="1">
            <a:off x="9965784" y="2952423"/>
            <a:ext cx="366656" cy="282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866BA4C5-1AC4-49B0-ABDF-F29C4C61C264}"/>
              </a:ext>
            </a:extLst>
          </p:cNvPr>
          <p:cNvCxnSpPr>
            <a:cxnSpLocks/>
            <a:stCxn id="39" idx="0"/>
            <a:endCxn id="37" idx="4"/>
          </p:cNvCxnSpPr>
          <p:nvPr/>
        </p:nvCxnSpPr>
        <p:spPr>
          <a:xfrm flipV="1">
            <a:off x="10332440" y="2952423"/>
            <a:ext cx="0" cy="2820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E7EEDD76-73A6-4DAD-BA08-51EAE3CC65EA}"/>
              </a:ext>
            </a:extLst>
          </p:cNvPr>
          <p:cNvCxnSpPr>
            <a:cxnSpLocks/>
            <a:stCxn id="40" idx="0"/>
            <a:endCxn id="37" idx="4"/>
          </p:cNvCxnSpPr>
          <p:nvPr/>
        </p:nvCxnSpPr>
        <p:spPr>
          <a:xfrm flipH="1" flipV="1">
            <a:off x="10332440" y="2952423"/>
            <a:ext cx="366656" cy="2820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a:extLst>
              <a:ext uri="{FF2B5EF4-FFF2-40B4-BE49-F238E27FC236}">
                <a16:creationId xmlns:a16="http://schemas.microsoft.com/office/drawing/2014/main" id="{099A7C3A-D5ED-489E-B61C-29DEA3AD4F63}"/>
              </a:ext>
            </a:extLst>
          </p:cNvPr>
          <p:cNvCxnSpPr>
            <a:cxnSpLocks/>
            <a:stCxn id="41" idx="0"/>
            <a:endCxn id="38" idx="4"/>
          </p:cNvCxnSpPr>
          <p:nvPr/>
        </p:nvCxnSpPr>
        <p:spPr>
          <a:xfrm flipV="1">
            <a:off x="9965784" y="3442718"/>
            <a:ext cx="0"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a:extLst>
              <a:ext uri="{FF2B5EF4-FFF2-40B4-BE49-F238E27FC236}">
                <a16:creationId xmlns:a16="http://schemas.microsoft.com/office/drawing/2014/main" id="{63EBEBE5-71F1-4D81-B493-966D31CEF1B1}"/>
              </a:ext>
            </a:extLst>
          </p:cNvPr>
          <p:cNvCxnSpPr>
            <a:cxnSpLocks/>
          </p:cNvCxnSpPr>
          <p:nvPr/>
        </p:nvCxnSpPr>
        <p:spPr>
          <a:xfrm flipV="1">
            <a:off x="10332440" y="3442718"/>
            <a:ext cx="0"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a:extLst>
              <a:ext uri="{FF2B5EF4-FFF2-40B4-BE49-F238E27FC236}">
                <a16:creationId xmlns:a16="http://schemas.microsoft.com/office/drawing/2014/main" id="{EAB182D0-3D71-4D19-8A85-F7092A7D8EB7}"/>
              </a:ext>
            </a:extLst>
          </p:cNvPr>
          <p:cNvCxnSpPr>
            <a:cxnSpLocks/>
          </p:cNvCxnSpPr>
          <p:nvPr/>
        </p:nvCxnSpPr>
        <p:spPr>
          <a:xfrm flipV="1">
            <a:off x="10696556" y="3442718"/>
            <a:ext cx="0"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DD8868D7-29A9-4C43-A847-363B4E99BBD2}"/>
              </a:ext>
            </a:extLst>
          </p:cNvPr>
          <p:cNvCxnSpPr>
            <a:cxnSpLocks/>
            <a:stCxn id="41" idx="0"/>
            <a:endCxn id="39" idx="4"/>
          </p:cNvCxnSpPr>
          <p:nvPr/>
        </p:nvCxnSpPr>
        <p:spPr>
          <a:xfrm flipV="1">
            <a:off x="9965784" y="3442718"/>
            <a:ext cx="366656"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a:extLst>
              <a:ext uri="{FF2B5EF4-FFF2-40B4-BE49-F238E27FC236}">
                <a16:creationId xmlns:a16="http://schemas.microsoft.com/office/drawing/2014/main" id="{ECC03168-4082-44D5-AD66-1050E9051D72}"/>
              </a:ext>
            </a:extLst>
          </p:cNvPr>
          <p:cNvCxnSpPr>
            <a:cxnSpLocks/>
            <a:stCxn id="41" idx="0"/>
            <a:endCxn id="40" idx="4"/>
          </p:cNvCxnSpPr>
          <p:nvPr/>
        </p:nvCxnSpPr>
        <p:spPr>
          <a:xfrm flipV="1">
            <a:off x="9965784" y="3442718"/>
            <a:ext cx="733312"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Straight Arrow Connector 51">
            <a:extLst>
              <a:ext uri="{FF2B5EF4-FFF2-40B4-BE49-F238E27FC236}">
                <a16:creationId xmlns:a16="http://schemas.microsoft.com/office/drawing/2014/main" id="{54C2B8E8-C766-44BD-A335-3CDF413B4B66}"/>
              </a:ext>
            </a:extLst>
          </p:cNvPr>
          <p:cNvCxnSpPr>
            <a:cxnSpLocks/>
            <a:stCxn id="42" idx="0"/>
            <a:endCxn id="38" idx="4"/>
          </p:cNvCxnSpPr>
          <p:nvPr/>
        </p:nvCxnSpPr>
        <p:spPr>
          <a:xfrm flipH="1" flipV="1">
            <a:off x="9965784" y="3442718"/>
            <a:ext cx="366656"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Straight Arrow Connector 52">
            <a:extLst>
              <a:ext uri="{FF2B5EF4-FFF2-40B4-BE49-F238E27FC236}">
                <a16:creationId xmlns:a16="http://schemas.microsoft.com/office/drawing/2014/main" id="{D4D145B0-B9D6-42B1-B4A8-BE9B3EAE4F06}"/>
              </a:ext>
            </a:extLst>
          </p:cNvPr>
          <p:cNvCxnSpPr>
            <a:cxnSpLocks/>
            <a:stCxn id="42" idx="0"/>
            <a:endCxn id="40" idx="4"/>
          </p:cNvCxnSpPr>
          <p:nvPr/>
        </p:nvCxnSpPr>
        <p:spPr>
          <a:xfrm flipV="1">
            <a:off x="10332440" y="3442718"/>
            <a:ext cx="366656"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Straight Arrow Connector 53">
            <a:extLst>
              <a:ext uri="{FF2B5EF4-FFF2-40B4-BE49-F238E27FC236}">
                <a16:creationId xmlns:a16="http://schemas.microsoft.com/office/drawing/2014/main" id="{79C8C795-3AA8-4C91-9D5F-04D603A3E140}"/>
              </a:ext>
            </a:extLst>
          </p:cNvPr>
          <p:cNvCxnSpPr>
            <a:cxnSpLocks/>
            <a:stCxn id="43" idx="0"/>
            <a:endCxn id="39" idx="4"/>
          </p:cNvCxnSpPr>
          <p:nvPr/>
        </p:nvCxnSpPr>
        <p:spPr>
          <a:xfrm flipH="1" flipV="1">
            <a:off x="10332440" y="3442718"/>
            <a:ext cx="366656" cy="2436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Flowchart: Multidocument 54">
            <a:extLst>
              <a:ext uri="{FF2B5EF4-FFF2-40B4-BE49-F238E27FC236}">
                <a16:creationId xmlns:a16="http://schemas.microsoft.com/office/drawing/2014/main" id="{26A6AF86-B713-4623-9BAC-BEC9DB02826C}"/>
              </a:ext>
            </a:extLst>
          </p:cNvPr>
          <p:cNvSpPr/>
          <p:nvPr/>
        </p:nvSpPr>
        <p:spPr>
          <a:xfrm>
            <a:off x="5069957" y="3118753"/>
            <a:ext cx="1364672" cy="62992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Flowchart: Multidocument 55">
            <a:extLst>
              <a:ext uri="{FF2B5EF4-FFF2-40B4-BE49-F238E27FC236}">
                <a16:creationId xmlns:a16="http://schemas.microsoft.com/office/drawing/2014/main" id="{E98B5760-C78F-4F8F-8FB2-32C72F0503A0}"/>
              </a:ext>
            </a:extLst>
          </p:cNvPr>
          <p:cNvSpPr/>
          <p:nvPr/>
        </p:nvSpPr>
        <p:spPr>
          <a:xfrm>
            <a:off x="4921134" y="3265014"/>
            <a:ext cx="1246329" cy="68631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sz="1400" b="0" i="0" u="none" strike="noStrike" kern="0" cap="none" spc="0" normalizeH="0" baseline="0" noProof="0" dirty="0">
                <a:ln>
                  <a:noFill/>
                </a:ln>
                <a:solidFill>
                  <a:prstClr val="black"/>
                </a:solidFill>
                <a:effectLst/>
                <a:uLnTx/>
                <a:uFillTx/>
                <a:latin typeface="Calibri Light" panose="020F0302020204030204"/>
              </a:rPr>
              <a:t>Augmented data</a:t>
            </a:r>
            <a:endParaRPr lang="en-US" sz="1400" dirty="0"/>
          </a:p>
        </p:txBody>
      </p:sp>
      <p:cxnSp>
        <p:nvCxnSpPr>
          <p:cNvPr id="57" name="Straight Arrow Connector 56">
            <a:extLst>
              <a:ext uri="{FF2B5EF4-FFF2-40B4-BE49-F238E27FC236}">
                <a16:creationId xmlns:a16="http://schemas.microsoft.com/office/drawing/2014/main" id="{D51A728F-1DEB-48C8-8114-E8D31D55A298}"/>
              </a:ext>
            </a:extLst>
          </p:cNvPr>
          <p:cNvCxnSpPr>
            <a:cxnSpLocks/>
          </p:cNvCxnSpPr>
          <p:nvPr/>
        </p:nvCxnSpPr>
        <p:spPr>
          <a:xfrm>
            <a:off x="6523957" y="3392646"/>
            <a:ext cx="650484" cy="11075"/>
          </a:xfrm>
          <a:prstGeom prst="straightConnector1">
            <a:avLst/>
          </a:prstGeom>
          <a:noFill/>
          <a:ln w="19050" cap="flat" cmpd="sng" algn="ctr">
            <a:solidFill>
              <a:srgbClr val="4472C4"/>
            </a:solidFill>
            <a:prstDash val="solid"/>
            <a:miter lim="800000"/>
            <a:tailEnd type="triangle"/>
          </a:ln>
          <a:effectLst/>
        </p:spPr>
      </p:cxnSp>
      <p:sp>
        <p:nvSpPr>
          <p:cNvPr id="58" name="TextBox 57">
            <a:extLst>
              <a:ext uri="{FF2B5EF4-FFF2-40B4-BE49-F238E27FC236}">
                <a16:creationId xmlns:a16="http://schemas.microsoft.com/office/drawing/2014/main" id="{E4855EC3-44B0-4FCC-A084-0AA2E5EC1360}"/>
              </a:ext>
            </a:extLst>
          </p:cNvPr>
          <p:cNvSpPr txBox="1"/>
          <p:nvPr/>
        </p:nvSpPr>
        <p:spPr>
          <a:xfrm>
            <a:off x="2664916" y="2302169"/>
            <a:ext cx="2030314" cy="307777"/>
          </a:xfrm>
          <a:prstGeom prst="rect">
            <a:avLst/>
          </a:prstGeom>
          <a:noFill/>
        </p:spPr>
        <p:txBody>
          <a:bodyPr wrap="square" rtlCol="0">
            <a:spAutoFit/>
          </a:bodyPr>
          <a:lstStyle/>
          <a:p>
            <a:pPr lvl="0" algn="ctr">
              <a:defRPr/>
            </a:pPr>
            <a:r>
              <a:rPr lang="en-US" sz="1400" kern="0">
                <a:solidFill>
                  <a:prstClr val="black"/>
                </a:solidFill>
                <a:latin typeface="Calibri Light" panose="020F0302020204030204"/>
              </a:rPr>
              <a:t>Teacher</a:t>
            </a:r>
          </a:p>
        </p:txBody>
      </p:sp>
      <p:sp>
        <p:nvSpPr>
          <p:cNvPr id="59" name="TextBox 58">
            <a:extLst>
              <a:ext uri="{FF2B5EF4-FFF2-40B4-BE49-F238E27FC236}">
                <a16:creationId xmlns:a16="http://schemas.microsoft.com/office/drawing/2014/main" id="{9FF52D93-68F3-4D20-956B-F6772E408905}"/>
              </a:ext>
            </a:extLst>
          </p:cNvPr>
          <p:cNvSpPr txBox="1"/>
          <p:nvPr/>
        </p:nvSpPr>
        <p:spPr>
          <a:xfrm>
            <a:off x="9366237" y="2415113"/>
            <a:ext cx="2030314" cy="307777"/>
          </a:xfrm>
          <a:prstGeom prst="rect">
            <a:avLst/>
          </a:prstGeom>
          <a:noFill/>
        </p:spPr>
        <p:txBody>
          <a:bodyPr wrap="square" rtlCol="0">
            <a:spAutoFit/>
          </a:bodyPr>
          <a:lstStyle/>
          <a:p>
            <a:pPr lvl="0" algn="ctr">
              <a:defRPr/>
            </a:pPr>
            <a:r>
              <a:rPr lang="en-US" sz="1400" kern="0">
                <a:solidFill>
                  <a:prstClr val="black"/>
                </a:solidFill>
                <a:latin typeface="Calibri Light" panose="020F0302020204030204"/>
              </a:rPr>
              <a:t>Student</a:t>
            </a:r>
          </a:p>
        </p:txBody>
      </p:sp>
      <p:sp>
        <p:nvSpPr>
          <p:cNvPr id="65" name="Flowchart: Multidocument 64">
            <a:extLst>
              <a:ext uri="{FF2B5EF4-FFF2-40B4-BE49-F238E27FC236}">
                <a16:creationId xmlns:a16="http://schemas.microsoft.com/office/drawing/2014/main" id="{633C7EA3-4407-44A6-A729-CC59D3885CF5}"/>
              </a:ext>
            </a:extLst>
          </p:cNvPr>
          <p:cNvSpPr/>
          <p:nvPr/>
        </p:nvSpPr>
        <p:spPr>
          <a:xfrm>
            <a:off x="7377714" y="3197202"/>
            <a:ext cx="1416775" cy="718145"/>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sz="1400" b="0" i="0" u="none" strike="noStrike" kern="0" cap="none" spc="0" normalizeH="0" baseline="0" noProof="0">
                <a:ln>
                  <a:noFill/>
                </a:ln>
                <a:solidFill>
                  <a:prstClr val="black"/>
                </a:solidFill>
                <a:effectLst/>
                <a:uLnTx/>
                <a:uFillTx/>
                <a:latin typeface="Calibri Light" panose="020F0302020204030204"/>
              </a:rPr>
              <a:t>S</a:t>
            </a:r>
            <a:r>
              <a:rPr kumimoji="0" lang="en-US" altLang="zh-CN" sz="1400" b="0" i="0" u="none" strike="noStrike" kern="0" cap="none" spc="0" normalizeH="0" baseline="0" noProof="0">
                <a:ln>
                  <a:noFill/>
                </a:ln>
                <a:solidFill>
                  <a:prstClr val="black"/>
                </a:solidFill>
                <a:effectLst/>
                <a:uLnTx/>
                <a:uFillTx/>
                <a:latin typeface="Calibri Light" panose="020F0302020204030204"/>
              </a:rPr>
              <a:t>elected</a:t>
            </a:r>
            <a:endParaRPr kumimoji="0" lang="en-US" sz="1400" b="0" i="0" u="none" strike="noStrike" kern="0" cap="none" spc="0" normalizeH="0" baseline="0" noProof="0">
              <a:ln>
                <a:noFill/>
              </a:ln>
              <a:solidFill>
                <a:prstClr val="black"/>
              </a:solidFill>
              <a:effectLst/>
              <a:uLnTx/>
              <a:uFillTx/>
              <a:latin typeface="Calibri Light" panose="020F0302020204030204"/>
            </a:endParaRPr>
          </a:p>
          <a:p>
            <a:pPr algn="ctr"/>
            <a:r>
              <a:rPr kumimoji="0" lang="en-US" sz="1400" b="0" i="0" u="none" strike="noStrike" kern="0" cap="none" spc="0" normalizeH="0" baseline="0" noProof="0">
                <a:ln>
                  <a:noFill/>
                </a:ln>
                <a:solidFill>
                  <a:prstClr val="black"/>
                </a:solidFill>
                <a:effectLst/>
                <a:uLnTx/>
                <a:uFillTx/>
                <a:latin typeface="Calibri Light" panose="020F0302020204030204"/>
              </a:rPr>
              <a:t>Augmented data</a:t>
            </a:r>
            <a:endParaRPr lang="en-US" sz="1400"/>
          </a:p>
        </p:txBody>
      </p:sp>
      <p:sp>
        <p:nvSpPr>
          <p:cNvPr id="66" name="TextBox 65">
            <a:extLst>
              <a:ext uri="{FF2B5EF4-FFF2-40B4-BE49-F238E27FC236}">
                <a16:creationId xmlns:a16="http://schemas.microsoft.com/office/drawing/2014/main" id="{F3B3C42C-01D3-409A-A520-3276B32946BE}"/>
              </a:ext>
            </a:extLst>
          </p:cNvPr>
          <p:cNvSpPr txBox="1"/>
          <p:nvPr/>
        </p:nvSpPr>
        <p:spPr>
          <a:xfrm>
            <a:off x="6825774" y="2613916"/>
            <a:ext cx="2089299"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Calibri Light" panose="020F0302020204030204"/>
              </a:rPr>
              <a:t>(4) </a:t>
            </a:r>
            <a:r>
              <a:rPr lang="en-US" sz="1400" kern="0" noProof="0">
                <a:solidFill>
                  <a:prstClr val="black"/>
                </a:solidFill>
                <a:latin typeface="Calibri Light" panose="020F0302020204030204"/>
              </a:rPr>
              <a:t>Data Selection</a:t>
            </a:r>
            <a:endParaRPr kumimoji="0" lang="en-US" sz="1400" b="0" i="0" u="none" strike="noStrike" kern="0" cap="none" spc="0" normalizeH="0" baseline="0" noProof="0">
              <a:ln>
                <a:noFill/>
              </a:ln>
              <a:solidFill>
                <a:prstClr val="black"/>
              </a:solidFill>
              <a:effectLst/>
              <a:uLnTx/>
              <a:uFillTx/>
              <a:latin typeface="Calibri Light" panose="020F0302020204030204"/>
            </a:endParaRPr>
          </a:p>
        </p:txBody>
      </p:sp>
      <p:sp>
        <p:nvSpPr>
          <p:cNvPr id="67" name="Rectangle: Rounded Corners 66">
            <a:extLst>
              <a:ext uri="{FF2B5EF4-FFF2-40B4-BE49-F238E27FC236}">
                <a16:creationId xmlns:a16="http://schemas.microsoft.com/office/drawing/2014/main" id="{0B38328F-D0D1-4290-A8EF-17B7B175EA5A}"/>
              </a:ext>
            </a:extLst>
          </p:cNvPr>
          <p:cNvSpPr/>
          <p:nvPr/>
        </p:nvSpPr>
        <p:spPr>
          <a:xfrm>
            <a:off x="7273502" y="3038595"/>
            <a:ext cx="1620048" cy="945783"/>
          </a:xfrm>
          <a:prstGeom prst="roundRect">
            <a:avLst/>
          </a:prstGeom>
          <a:noFill/>
          <a:ln>
            <a:solidFill>
              <a:srgbClr val="FF0000"/>
            </a:solidFill>
            <a:prstDash val="lgDashDot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cxnSp>
        <p:nvCxnSpPr>
          <p:cNvPr id="68" name="Straight Arrow Connector 67">
            <a:extLst>
              <a:ext uri="{FF2B5EF4-FFF2-40B4-BE49-F238E27FC236}">
                <a16:creationId xmlns:a16="http://schemas.microsoft.com/office/drawing/2014/main" id="{B74AEE98-0E51-4CFE-824E-9DA2992E53B6}"/>
              </a:ext>
            </a:extLst>
          </p:cNvPr>
          <p:cNvCxnSpPr>
            <a:cxnSpLocks/>
          </p:cNvCxnSpPr>
          <p:nvPr/>
        </p:nvCxnSpPr>
        <p:spPr>
          <a:xfrm>
            <a:off x="9091451" y="3396148"/>
            <a:ext cx="549573" cy="15146"/>
          </a:xfrm>
          <a:prstGeom prst="straightConnector1">
            <a:avLst/>
          </a:prstGeom>
          <a:noFill/>
          <a:ln w="19050" cap="flat" cmpd="sng" algn="ctr">
            <a:solidFill>
              <a:srgbClr val="4472C4"/>
            </a:solidFill>
            <a:prstDash val="solid"/>
            <a:miter lim="800000"/>
            <a:tailEnd type="triangle"/>
          </a:ln>
          <a:effectLst/>
        </p:spPr>
      </p:cxnSp>
      <p:cxnSp>
        <p:nvCxnSpPr>
          <p:cNvPr id="62" name="Straight Arrow Connector 61">
            <a:extLst>
              <a:ext uri="{FF2B5EF4-FFF2-40B4-BE49-F238E27FC236}">
                <a16:creationId xmlns:a16="http://schemas.microsoft.com/office/drawing/2014/main" id="{5BA042FE-4AE3-4969-A820-4FD900FADEA3}"/>
              </a:ext>
            </a:extLst>
          </p:cNvPr>
          <p:cNvCxnSpPr>
            <a:cxnSpLocks/>
          </p:cNvCxnSpPr>
          <p:nvPr/>
        </p:nvCxnSpPr>
        <p:spPr>
          <a:xfrm flipH="1" flipV="1">
            <a:off x="9341473" y="3497794"/>
            <a:ext cx="13899" cy="696400"/>
          </a:xfrm>
          <a:prstGeom prst="straightConnector1">
            <a:avLst/>
          </a:prstGeom>
          <a:noFill/>
          <a:ln w="19050" cap="flat" cmpd="sng" algn="ctr">
            <a:solidFill>
              <a:srgbClr val="4472C4"/>
            </a:solidFill>
            <a:prstDash val="solid"/>
            <a:miter lim="800000"/>
            <a:tailEnd type="triangle"/>
          </a:ln>
          <a:effectLst/>
        </p:spPr>
      </p:cxnSp>
      <p:sp>
        <p:nvSpPr>
          <p:cNvPr id="61" name="Flowchart: Multidocument 60">
            <a:extLst>
              <a:ext uri="{FF2B5EF4-FFF2-40B4-BE49-F238E27FC236}">
                <a16:creationId xmlns:a16="http://schemas.microsoft.com/office/drawing/2014/main" id="{FDA56B66-FC15-4343-94F4-7ABB4596A0DE}"/>
              </a:ext>
            </a:extLst>
          </p:cNvPr>
          <p:cNvSpPr/>
          <p:nvPr/>
        </p:nvSpPr>
        <p:spPr>
          <a:xfrm>
            <a:off x="8818515" y="4308322"/>
            <a:ext cx="1246329" cy="68631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sz="1400" b="0" i="0" u="none" strike="noStrike" kern="0" cap="none" spc="0" normalizeH="0" baseline="0" noProof="0" dirty="0">
                <a:ln>
                  <a:noFill/>
                </a:ln>
                <a:solidFill>
                  <a:prstClr val="black"/>
                </a:solidFill>
                <a:effectLst/>
                <a:uLnTx/>
                <a:uFillTx/>
                <a:latin typeface="Calibri Light" panose="020F0302020204030204"/>
              </a:rPr>
              <a:t>Labeled data</a:t>
            </a:r>
            <a:endParaRPr lang="en-US" sz="1400" dirty="0"/>
          </a:p>
        </p:txBody>
      </p:sp>
      <p:sp>
        <p:nvSpPr>
          <p:cNvPr id="64" name="Flowchart: Multidocument 63">
            <a:extLst>
              <a:ext uri="{FF2B5EF4-FFF2-40B4-BE49-F238E27FC236}">
                <a16:creationId xmlns:a16="http://schemas.microsoft.com/office/drawing/2014/main" id="{5FC7BBD0-EF66-4D6A-9B2D-D53E03664ED5}"/>
              </a:ext>
            </a:extLst>
          </p:cNvPr>
          <p:cNvSpPr/>
          <p:nvPr/>
        </p:nvSpPr>
        <p:spPr>
          <a:xfrm>
            <a:off x="4859377" y="4333752"/>
            <a:ext cx="1246329" cy="686310"/>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sz="1400" b="0" i="0" u="none" strike="noStrike" kern="0" cap="none" spc="0" normalizeH="0" baseline="0" noProof="0" dirty="0">
                <a:ln>
                  <a:noFill/>
                </a:ln>
                <a:solidFill>
                  <a:prstClr val="black"/>
                </a:solidFill>
                <a:effectLst/>
                <a:uLnTx/>
                <a:uFillTx/>
                <a:latin typeface="Calibri Light" panose="020F0302020204030204"/>
              </a:rPr>
              <a:t>Unlabeled data</a:t>
            </a:r>
            <a:endParaRPr lang="en-US" sz="1400" dirty="0"/>
          </a:p>
        </p:txBody>
      </p:sp>
      <p:cxnSp>
        <p:nvCxnSpPr>
          <p:cNvPr id="72" name="Straight Arrow Connector 71">
            <a:extLst>
              <a:ext uri="{FF2B5EF4-FFF2-40B4-BE49-F238E27FC236}">
                <a16:creationId xmlns:a16="http://schemas.microsoft.com/office/drawing/2014/main" id="{67936F1E-B9C1-412C-9FAF-7F46AE00EADF}"/>
              </a:ext>
            </a:extLst>
          </p:cNvPr>
          <p:cNvCxnSpPr>
            <a:cxnSpLocks/>
          </p:cNvCxnSpPr>
          <p:nvPr/>
        </p:nvCxnSpPr>
        <p:spPr>
          <a:xfrm flipV="1">
            <a:off x="5438164" y="3951324"/>
            <a:ext cx="0" cy="356998"/>
          </a:xfrm>
          <a:prstGeom prst="straightConnector1">
            <a:avLst/>
          </a:prstGeom>
          <a:noFill/>
          <a:ln w="19050" cap="flat" cmpd="sng" algn="ctr">
            <a:solidFill>
              <a:srgbClr val="4472C4"/>
            </a:solidFill>
            <a:prstDash val="solid"/>
            <a:miter lim="800000"/>
            <a:tailEnd type="triangle"/>
          </a:ln>
          <a:effectLst/>
        </p:spPr>
      </p:cxnSp>
      <p:sp>
        <p:nvSpPr>
          <p:cNvPr id="76" name="TextBox 75">
            <a:extLst>
              <a:ext uri="{FF2B5EF4-FFF2-40B4-BE49-F238E27FC236}">
                <a16:creationId xmlns:a16="http://schemas.microsoft.com/office/drawing/2014/main" id="{FFFFFE01-1560-4182-8F62-669DEB058C2D}"/>
              </a:ext>
            </a:extLst>
          </p:cNvPr>
          <p:cNvSpPr txBox="1"/>
          <p:nvPr/>
        </p:nvSpPr>
        <p:spPr>
          <a:xfrm>
            <a:off x="655216" y="5365941"/>
            <a:ext cx="4265917" cy="923330"/>
          </a:xfrm>
          <a:prstGeom prst="rect">
            <a:avLst/>
          </a:prstGeom>
          <a:noFill/>
        </p:spPr>
        <p:txBody>
          <a:bodyPr wrap="square" rtlCol="0">
            <a:spAutoFit/>
          </a:bodyPr>
          <a:lstStyle/>
          <a:p>
            <a:r>
              <a:rPr lang="en-US" dirty="0"/>
              <a:t>Teacher and student: BERT-Base</a:t>
            </a:r>
          </a:p>
          <a:p>
            <a:r>
              <a:rPr lang="en-US" dirty="0"/>
              <a:t>Unlabeled data: selected from CIVP</a:t>
            </a:r>
          </a:p>
          <a:p>
            <a:endParaRPr lang="en-US" dirty="0"/>
          </a:p>
        </p:txBody>
      </p:sp>
    </p:spTree>
    <p:extLst>
      <p:ext uri="{BB962C8B-B14F-4D97-AF65-F5344CB8AC3E}">
        <p14:creationId xmlns:p14="http://schemas.microsoft.com/office/powerpoint/2010/main" val="306068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additive="base">
                                        <p:cTn id="39" dur="500" fill="hold"/>
                                        <p:tgtEl>
                                          <p:spTgt spid="57"/>
                                        </p:tgtEl>
                                        <p:attrNameLst>
                                          <p:attrName>ppt_x</p:attrName>
                                        </p:attrNameLst>
                                      </p:cBhvr>
                                      <p:tavLst>
                                        <p:tav tm="0">
                                          <p:val>
                                            <p:strVal val="#ppt_x"/>
                                          </p:val>
                                        </p:tav>
                                        <p:tav tm="100000">
                                          <p:val>
                                            <p:strVal val="#ppt_x"/>
                                          </p:val>
                                        </p:tav>
                                      </p:tavLst>
                                    </p:anim>
                                    <p:anim calcmode="lin" valueType="num">
                                      <p:cBhvr additive="base">
                                        <p:cTn id="40" dur="500" fill="hold"/>
                                        <p:tgtEl>
                                          <p:spTgt spid="5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500" fill="hold"/>
                                        <p:tgtEl>
                                          <p:spTgt spid="59"/>
                                        </p:tgtEl>
                                        <p:attrNameLst>
                                          <p:attrName>ppt_x</p:attrName>
                                        </p:attrNameLst>
                                      </p:cBhvr>
                                      <p:tavLst>
                                        <p:tav tm="0">
                                          <p:val>
                                            <p:strVal val="#ppt_x"/>
                                          </p:val>
                                        </p:tav>
                                        <p:tav tm="100000">
                                          <p:val>
                                            <p:strVal val="#ppt_x"/>
                                          </p:val>
                                        </p:tav>
                                      </p:tavLst>
                                    </p:anim>
                                    <p:anim calcmode="lin" valueType="num">
                                      <p:cBhvr additive="base">
                                        <p:cTn id="48" dur="500" fill="hold"/>
                                        <p:tgtEl>
                                          <p:spTgt spid="5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ppt_x"/>
                                          </p:val>
                                        </p:tav>
                                        <p:tav tm="100000">
                                          <p:val>
                                            <p:strVal val="#ppt_x"/>
                                          </p:val>
                                        </p:tav>
                                      </p:tavLst>
                                    </p:anim>
                                    <p:anim calcmode="lin" valueType="num">
                                      <p:cBhvr additive="base">
                                        <p:cTn id="56" dur="500" fill="hold"/>
                                        <p:tgtEl>
                                          <p:spTgt spid="6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500" fill="hold"/>
                                        <p:tgtEl>
                                          <p:spTgt spid="62"/>
                                        </p:tgtEl>
                                        <p:attrNameLst>
                                          <p:attrName>ppt_x</p:attrName>
                                        </p:attrNameLst>
                                      </p:cBhvr>
                                      <p:tavLst>
                                        <p:tav tm="0">
                                          <p:val>
                                            <p:strVal val="#ppt_x"/>
                                          </p:val>
                                        </p:tav>
                                        <p:tav tm="100000">
                                          <p:val>
                                            <p:strVal val="#ppt_x"/>
                                          </p:val>
                                        </p:tav>
                                      </p:tavLst>
                                    </p:anim>
                                    <p:anim calcmode="lin" valueType="num">
                                      <p:cBhvr additive="base">
                                        <p:cTn id="60" dur="500" fill="hold"/>
                                        <p:tgtEl>
                                          <p:spTgt spid="6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4" grpId="0"/>
      <p:bldP spid="58" grpId="0"/>
      <p:bldP spid="59" grpId="0"/>
      <p:bldP spid="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E81E-F631-42DA-8864-DF50CDF1F213}"/>
              </a:ext>
            </a:extLst>
          </p:cNvPr>
          <p:cNvSpPr>
            <a:spLocks noGrp="1"/>
          </p:cNvSpPr>
          <p:nvPr>
            <p:ph type="title"/>
          </p:nvPr>
        </p:nvSpPr>
        <p:spPr/>
        <p:txBody>
          <a:bodyPr/>
          <a:lstStyle/>
          <a:p>
            <a:r>
              <a:rPr lang="en-US" dirty="0"/>
              <a:t>Experiment Results</a:t>
            </a:r>
          </a:p>
        </p:txBody>
      </p:sp>
      <p:pic>
        <p:nvPicPr>
          <p:cNvPr id="4" name="Content Placeholder 4">
            <a:extLst>
              <a:ext uri="{FF2B5EF4-FFF2-40B4-BE49-F238E27FC236}">
                <a16:creationId xmlns:a16="http://schemas.microsoft.com/office/drawing/2014/main" id="{144E0819-FD30-4D8F-A419-836B804A7647}"/>
              </a:ext>
            </a:extLst>
          </p:cNvPr>
          <p:cNvPicPr>
            <a:picLocks noGrp="1" noChangeAspect="1"/>
          </p:cNvPicPr>
          <p:nvPr>
            <p:ph idx="1"/>
          </p:nvPr>
        </p:nvPicPr>
        <p:blipFill>
          <a:blip r:embed="rId3"/>
          <a:stretch>
            <a:fillRect/>
          </a:stretch>
        </p:blipFill>
        <p:spPr>
          <a:xfrm>
            <a:off x="316601" y="2042344"/>
            <a:ext cx="12056591" cy="3936847"/>
          </a:xfrm>
        </p:spPr>
      </p:pic>
    </p:spTree>
    <p:extLst>
      <p:ext uri="{BB962C8B-B14F-4D97-AF65-F5344CB8AC3E}">
        <p14:creationId xmlns:p14="http://schemas.microsoft.com/office/powerpoint/2010/main" val="193578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EC2D-F288-4AB9-A7FF-CF0F31E4C5CC}"/>
              </a:ext>
            </a:extLst>
          </p:cNvPr>
          <p:cNvSpPr>
            <a:spLocks noGrp="1"/>
          </p:cNvSpPr>
          <p:nvPr>
            <p:ph type="title"/>
          </p:nvPr>
        </p:nvSpPr>
        <p:spPr/>
        <p:txBody>
          <a:bodyPr/>
          <a:lstStyle/>
          <a:p>
            <a:r>
              <a:rPr lang="en-US" dirty="0"/>
              <a:t>Experiment Results</a:t>
            </a:r>
          </a:p>
        </p:txBody>
      </p:sp>
      <p:pic>
        <p:nvPicPr>
          <p:cNvPr id="5" name="Content Placeholder 4">
            <a:extLst>
              <a:ext uri="{FF2B5EF4-FFF2-40B4-BE49-F238E27FC236}">
                <a16:creationId xmlns:a16="http://schemas.microsoft.com/office/drawing/2014/main" id="{C5E95FBC-DF26-4D89-AF25-33DB9EC8F2D0}"/>
              </a:ext>
            </a:extLst>
          </p:cNvPr>
          <p:cNvPicPr>
            <a:picLocks noGrp="1" noChangeAspect="1"/>
          </p:cNvPicPr>
          <p:nvPr>
            <p:ph idx="1"/>
          </p:nvPr>
        </p:nvPicPr>
        <p:blipFill>
          <a:blip r:embed="rId3"/>
          <a:stretch>
            <a:fillRect/>
          </a:stretch>
        </p:blipFill>
        <p:spPr>
          <a:xfrm>
            <a:off x="791966" y="2426326"/>
            <a:ext cx="10212907" cy="3120303"/>
          </a:xfrm>
        </p:spPr>
      </p:pic>
    </p:spTree>
    <p:extLst>
      <p:ext uri="{BB962C8B-B14F-4D97-AF65-F5344CB8AC3E}">
        <p14:creationId xmlns:p14="http://schemas.microsoft.com/office/powerpoint/2010/main" val="113544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9423-F932-4B52-AE1D-C4EB75DE9985}"/>
              </a:ext>
            </a:extLst>
          </p:cNvPr>
          <p:cNvSpPr>
            <a:spLocks noGrp="1"/>
          </p:cNvSpPr>
          <p:nvPr>
            <p:ph type="title"/>
          </p:nvPr>
        </p:nvSpPr>
        <p:spPr/>
        <p:txBody>
          <a:bodyPr/>
          <a:lstStyle/>
          <a:p>
            <a:r>
              <a:rPr lang="en-US" dirty="0"/>
              <a:t>Distillation results</a:t>
            </a:r>
          </a:p>
        </p:txBody>
      </p:sp>
      <p:pic>
        <p:nvPicPr>
          <p:cNvPr id="5" name="Content Placeholder 4">
            <a:extLst>
              <a:ext uri="{FF2B5EF4-FFF2-40B4-BE49-F238E27FC236}">
                <a16:creationId xmlns:a16="http://schemas.microsoft.com/office/drawing/2014/main" id="{29D617D5-E10B-4B45-BA8B-4491BB4B46EE}"/>
              </a:ext>
            </a:extLst>
          </p:cNvPr>
          <p:cNvPicPr>
            <a:picLocks noGrp="1" noChangeAspect="1"/>
          </p:cNvPicPr>
          <p:nvPr>
            <p:ph idx="1"/>
          </p:nvPr>
        </p:nvPicPr>
        <p:blipFill>
          <a:blip r:embed="rId3"/>
          <a:stretch>
            <a:fillRect/>
          </a:stretch>
        </p:blipFill>
        <p:spPr>
          <a:xfrm>
            <a:off x="1389677" y="3274324"/>
            <a:ext cx="9412645" cy="2573456"/>
          </a:xfrm>
        </p:spPr>
      </p:pic>
    </p:spTree>
    <p:extLst>
      <p:ext uri="{BB962C8B-B14F-4D97-AF65-F5344CB8AC3E}">
        <p14:creationId xmlns:p14="http://schemas.microsoft.com/office/powerpoint/2010/main" val="255322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F496-ED4A-481F-BD02-858E94F8369D}"/>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DFD538CF-BB38-4A02-9E5C-D1401777904C}"/>
              </a:ext>
            </a:extLst>
          </p:cNvPr>
          <p:cNvSpPr>
            <a:spLocks noGrp="1"/>
          </p:cNvSpPr>
          <p:nvPr>
            <p:ph idx="1"/>
          </p:nvPr>
        </p:nvSpPr>
        <p:spPr/>
        <p:txBody>
          <a:bodyPr>
            <a:normAutofit/>
          </a:bodyPr>
          <a:lstStyle/>
          <a:p>
            <a:r>
              <a:rPr lang="en-US" dirty="0"/>
              <a:t>Language understanding for English</a:t>
            </a:r>
          </a:p>
          <a:p>
            <a:r>
              <a:rPr lang="en-US" dirty="0"/>
              <a:t>Why use data augmentation in LU?</a:t>
            </a:r>
          </a:p>
          <a:p>
            <a:pPr lvl="1"/>
            <a:r>
              <a:rPr lang="en-US" dirty="0"/>
              <a:t>New</a:t>
            </a:r>
            <a:r>
              <a:rPr lang="zh-CN" altLang="en-US" dirty="0"/>
              <a:t> </a:t>
            </a:r>
            <a:r>
              <a:rPr lang="en-US" altLang="zh-CN" dirty="0"/>
              <a:t>scenarios with no user-specific tenant data</a:t>
            </a:r>
          </a:p>
          <a:p>
            <a:pPr lvl="2"/>
            <a:r>
              <a:rPr lang="en-US" dirty="0"/>
              <a:t>NL teams message search, 3</a:t>
            </a:r>
            <a:r>
              <a:rPr lang="en-US" baseline="30000" dirty="0"/>
              <a:t>rd</a:t>
            </a:r>
            <a:r>
              <a:rPr lang="en-US" dirty="0"/>
              <a:t> party LU</a:t>
            </a:r>
          </a:p>
          <a:p>
            <a:pPr lvl="1"/>
            <a:r>
              <a:rPr lang="en-US" dirty="0"/>
              <a:t>Well-defined scenarios with abundant user traffic</a:t>
            </a:r>
          </a:p>
          <a:p>
            <a:pPr lvl="2"/>
            <a:r>
              <a:rPr lang="en-US" dirty="0"/>
              <a:t>Compliant boundary, Schema change </a:t>
            </a:r>
          </a:p>
          <a:p>
            <a:pPr lvl="2"/>
            <a:r>
              <a:rPr lang="en-US" dirty="0"/>
              <a:t>TVS</a:t>
            </a:r>
          </a:p>
          <a:p>
            <a:pPr lvl="1"/>
            <a:r>
              <a:rPr lang="en-US" dirty="0"/>
              <a:t>Complementary to pre-trained LM</a:t>
            </a:r>
          </a:p>
        </p:txBody>
      </p:sp>
    </p:spTree>
    <p:extLst>
      <p:ext uri="{BB962C8B-B14F-4D97-AF65-F5344CB8AC3E}">
        <p14:creationId xmlns:p14="http://schemas.microsoft.com/office/powerpoint/2010/main" val="16473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BB43-6321-4920-8339-93380B11924B}"/>
              </a:ext>
            </a:extLst>
          </p:cNvPr>
          <p:cNvSpPr>
            <a:spLocks noGrp="1"/>
          </p:cNvSpPr>
          <p:nvPr>
            <p:ph type="title"/>
          </p:nvPr>
        </p:nvSpPr>
        <p:spPr/>
        <p:txBody>
          <a:bodyPr/>
          <a:lstStyle/>
          <a:p>
            <a:r>
              <a:rPr lang="en-US" dirty="0"/>
              <a:t>Q1 plan</a:t>
            </a:r>
          </a:p>
        </p:txBody>
      </p:sp>
      <p:sp>
        <p:nvSpPr>
          <p:cNvPr id="3" name="Content Placeholder 2">
            <a:extLst>
              <a:ext uri="{FF2B5EF4-FFF2-40B4-BE49-F238E27FC236}">
                <a16:creationId xmlns:a16="http://schemas.microsoft.com/office/drawing/2014/main" id="{7B4B2144-F796-4182-95DD-1BB82AB28CC0}"/>
              </a:ext>
            </a:extLst>
          </p:cNvPr>
          <p:cNvSpPr>
            <a:spLocks noGrp="1"/>
          </p:cNvSpPr>
          <p:nvPr>
            <p:ph idx="1"/>
          </p:nvPr>
        </p:nvSpPr>
        <p:spPr/>
        <p:txBody>
          <a:bodyPr/>
          <a:lstStyle/>
          <a:p>
            <a:r>
              <a:rPr lang="en-US" dirty="0"/>
              <a:t>MDM</a:t>
            </a:r>
          </a:p>
          <a:p>
            <a:pPr lvl="1"/>
            <a:r>
              <a:rPr lang="en-US" dirty="0"/>
              <a:t>Combine self-training and perturbation-based augmentation</a:t>
            </a:r>
          </a:p>
          <a:p>
            <a:pPr lvl="1"/>
            <a:r>
              <a:rPr lang="en-US" dirty="0"/>
              <a:t>Challenges:</a:t>
            </a:r>
          </a:p>
          <a:p>
            <a:pPr lvl="2"/>
            <a:r>
              <a:rPr lang="en-US" dirty="0"/>
              <a:t>High resource setting</a:t>
            </a:r>
          </a:p>
          <a:p>
            <a:pPr lvl="2"/>
            <a:r>
              <a:rPr lang="en-US" dirty="0"/>
              <a:t>Multi-task training</a:t>
            </a:r>
          </a:p>
          <a:p>
            <a:r>
              <a:rPr lang="en-US" dirty="0"/>
              <a:t>Trade-off between accuracy and robustness</a:t>
            </a:r>
          </a:p>
          <a:p>
            <a:pPr lvl="1"/>
            <a:r>
              <a:rPr lang="en-US" dirty="0"/>
              <a:t>Robustness measurement  in LU</a:t>
            </a:r>
          </a:p>
          <a:p>
            <a:pPr lvl="1"/>
            <a:r>
              <a:rPr lang="en-US" dirty="0"/>
              <a:t>Robust LU Modeling via using Data Augmentation</a:t>
            </a:r>
          </a:p>
          <a:p>
            <a:pPr marL="0" indent="0">
              <a:buNone/>
            </a:pPr>
            <a:endParaRPr lang="en-US" dirty="0"/>
          </a:p>
        </p:txBody>
      </p:sp>
    </p:spTree>
    <p:extLst>
      <p:ext uri="{BB962C8B-B14F-4D97-AF65-F5344CB8AC3E}">
        <p14:creationId xmlns:p14="http://schemas.microsoft.com/office/powerpoint/2010/main" val="290112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4BBA-B93D-441D-9C25-59F137E71456}"/>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46F28800-532F-43A5-B5CC-93A434600E1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93866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80C54-F3EA-4BF3-BD7C-95865BE1C0CE}"/>
              </a:ext>
            </a:extLst>
          </p:cNvPr>
          <p:cNvSpPr>
            <a:spLocks noGrp="1"/>
          </p:cNvSpPr>
          <p:nvPr>
            <p:ph idx="1"/>
          </p:nvPr>
        </p:nvSpPr>
        <p:spPr/>
        <p:txBody>
          <a:bodyPr/>
          <a:lstStyle/>
          <a:p>
            <a:r>
              <a:rPr lang="en-US" dirty="0"/>
              <a:t>Why self-training works:</a:t>
            </a:r>
          </a:p>
          <a:p>
            <a:pPr lvl="1"/>
            <a:r>
              <a:rPr lang="en-US" dirty="0"/>
              <a:t>Essential guidance based on theories</a:t>
            </a:r>
          </a:p>
          <a:p>
            <a:pPr lvl="2"/>
            <a:r>
              <a:rPr lang="en-US" dirty="0"/>
              <a:t>Regularization in Neural Network are essential in self-training</a:t>
            </a:r>
          </a:p>
          <a:p>
            <a:pPr lvl="2"/>
            <a:r>
              <a:rPr lang="en-US" dirty="0"/>
              <a:t>Label sharpening (soft </a:t>
            </a:r>
            <a:r>
              <a:rPr lang="en-US" dirty="0" err="1"/>
              <a:t>pesudolabels</a:t>
            </a:r>
            <a:r>
              <a:rPr lang="en-US" dirty="0"/>
              <a:t> vs hard </a:t>
            </a:r>
            <a:r>
              <a:rPr lang="en-US" dirty="0" err="1"/>
              <a:t>pesudolabels</a:t>
            </a:r>
            <a:r>
              <a:rPr lang="en-US" dirty="0"/>
              <a:t>)</a:t>
            </a:r>
          </a:p>
          <a:p>
            <a:pPr lvl="3"/>
            <a:r>
              <a:rPr lang="en-US" dirty="0"/>
              <a:t>Hard </a:t>
            </a:r>
            <a:r>
              <a:rPr lang="en-US" dirty="0" err="1"/>
              <a:t>pesduolabels</a:t>
            </a:r>
            <a:r>
              <a:rPr lang="en-US" dirty="0"/>
              <a:t> works better?</a:t>
            </a:r>
          </a:p>
          <a:p>
            <a:endParaRPr lang="en-US" dirty="0"/>
          </a:p>
        </p:txBody>
      </p:sp>
    </p:spTree>
    <p:extLst>
      <p:ext uri="{BB962C8B-B14F-4D97-AF65-F5344CB8AC3E}">
        <p14:creationId xmlns:p14="http://schemas.microsoft.com/office/powerpoint/2010/main" val="4020344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3C6C-D5EC-43CB-A683-0C13348934DB}"/>
              </a:ext>
            </a:extLst>
          </p:cNvPr>
          <p:cNvSpPr>
            <a:spLocks noGrp="1"/>
          </p:cNvSpPr>
          <p:nvPr>
            <p:ph type="title"/>
          </p:nvPr>
        </p:nvSpPr>
        <p:spPr>
          <a:xfrm>
            <a:off x="831850" y="2124"/>
            <a:ext cx="10515600" cy="6855532"/>
          </a:xfrm>
        </p:spPr>
        <p:txBody>
          <a:bodyPr vert="horz" lIns="91440" tIns="45720" rIns="91440" bIns="45720" rtlCol="0" anchor="ctr">
            <a:normAutofit/>
          </a:bodyPr>
          <a:lstStyle/>
          <a:p>
            <a:pPr algn="ctr"/>
            <a:r>
              <a:rPr lang="en-US" dirty="0">
                <a:cs typeface="Times New Roman" panose="02020603050405020304" pitchFamily="18" charset="0"/>
              </a:rPr>
              <a:t>Q &amp; A</a:t>
            </a:r>
          </a:p>
        </p:txBody>
      </p:sp>
      <p:pic>
        <p:nvPicPr>
          <p:cNvPr id="2050" name="Picture 2">
            <a:extLst>
              <a:ext uri="{FF2B5EF4-FFF2-40B4-BE49-F238E27FC236}">
                <a16:creationId xmlns:a16="http://schemas.microsoft.com/office/drawing/2014/main" id="{06DAADB5-25E3-4222-BBC6-854C0F5CE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85800"/>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E22F-6F3E-4E81-8323-D90750025A11}"/>
              </a:ext>
            </a:extLst>
          </p:cNvPr>
          <p:cNvSpPr>
            <a:spLocks noGrp="1"/>
          </p:cNvSpPr>
          <p:nvPr>
            <p:ph type="title"/>
          </p:nvPr>
        </p:nvSpPr>
        <p:spPr/>
        <p:txBody>
          <a:bodyPr/>
          <a:lstStyle/>
          <a:p>
            <a:r>
              <a:rPr lang="en-US" dirty="0"/>
              <a:t>Technical Questions</a:t>
            </a:r>
          </a:p>
        </p:txBody>
      </p:sp>
      <p:sp>
        <p:nvSpPr>
          <p:cNvPr id="3" name="Content Placeholder 2">
            <a:extLst>
              <a:ext uri="{FF2B5EF4-FFF2-40B4-BE49-F238E27FC236}">
                <a16:creationId xmlns:a16="http://schemas.microsoft.com/office/drawing/2014/main" id="{0AC5DD99-1A4F-4152-8A1E-949A9FF49385}"/>
              </a:ext>
            </a:extLst>
          </p:cNvPr>
          <p:cNvSpPr>
            <a:spLocks noGrp="1"/>
          </p:cNvSpPr>
          <p:nvPr>
            <p:ph idx="1"/>
          </p:nvPr>
        </p:nvSpPr>
        <p:spPr/>
        <p:txBody>
          <a:bodyPr/>
          <a:lstStyle/>
          <a:p>
            <a:r>
              <a:rPr lang="en-US" dirty="0"/>
              <a:t>How to build a robust model for new LU scenarios?</a:t>
            </a:r>
          </a:p>
          <a:p>
            <a:pPr lvl="1"/>
            <a:r>
              <a:rPr lang="en-US" dirty="0"/>
              <a:t>Back translation + consistency learning</a:t>
            </a:r>
          </a:p>
          <a:p>
            <a:r>
              <a:rPr lang="en-US" dirty="0"/>
              <a:t>How can LU Model benefit from task-specific unlabeled data for well-defined LU scenarios</a:t>
            </a:r>
          </a:p>
          <a:p>
            <a:pPr lvl="1"/>
            <a:r>
              <a:rPr lang="en-US" dirty="0"/>
              <a:t>Pretrained LM + Self-training </a:t>
            </a:r>
          </a:p>
        </p:txBody>
      </p:sp>
    </p:spTree>
    <p:extLst>
      <p:ext uri="{BB962C8B-B14F-4D97-AF65-F5344CB8AC3E}">
        <p14:creationId xmlns:p14="http://schemas.microsoft.com/office/powerpoint/2010/main" val="310218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E22F-6F3E-4E81-8323-D90750025A11}"/>
              </a:ext>
            </a:extLst>
          </p:cNvPr>
          <p:cNvSpPr>
            <a:spLocks noGrp="1"/>
          </p:cNvSpPr>
          <p:nvPr>
            <p:ph type="title"/>
          </p:nvPr>
        </p:nvSpPr>
        <p:spPr/>
        <p:txBody>
          <a:bodyPr/>
          <a:lstStyle/>
          <a:p>
            <a:r>
              <a:rPr lang="en-US" dirty="0"/>
              <a:t>Technical Questions</a:t>
            </a:r>
          </a:p>
        </p:txBody>
      </p:sp>
      <p:sp>
        <p:nvSpPr>
          <p:cNvPr id="3" name="Content Placeholder 2">
            <a:extLst>
              <a:ext uri="{FF2B5EF4-FFF2-40B4-BE49-F238E27FC236}">
                <a16:creationId xmlns:a16="http://schemas.microsoft.com/office/drawing/2014/main" id="{0AC5DD99-1A4F-4152-8A1E-949A9FF49385}"/>
              </a:ext>
            </a:extLst>
          </p:cNvPr>
          <p:cNvSpPr>
            <a:spLocks noGrp="1"/>
          </p:cNvSpPr>
          <p:nvPr>
            <p:ph idx="1"/>
          </p:nvPr>
        </p:nvSpPr>
        <p:spPr/>
        <p:txBody>
          <a:bodyPr/>
          <a:lstStyle/>
          <a:p>
            <a:r>
              <a:rPr lang="en-US" dirty="0"/>
              <a:t>How to build a robust model for new LU scenarios?</a:t>
            </a:r>
          </a:p>
          <a:p>
            <a:pPr lvl="1"/>
            <a:r>
              <a:rPr lang="en-US" dirty="0"/>
              <a:t>Back translation + Consistency Learning</a:t>
            </a:r>
          </a:p>
          <a:p>
            <a:r>
              <a:rPr lang="en-US" dirty="0"/>
              <a:t>How can LU Model benefit from task-specific unlabeled data for well-defined LU scenarios</a:t>
            </a:r>
          </a:p>
          <a:p>
            <a:pPr lvl="1"/>
            <a:r>
              <a:rPr lang="en-US" dirty="0"/>
              <a:t>Pretrained LM + Self-training </a:t>
            </a:r>
          </a:p>
        </p:txBody>
      </p:sp>
      <p:sp>
        <p:nvSpPr>
          <p:cNvPr id="4" name="Rectangle 3">
            <a:extLst>
              <a:ext uri="{FF2B5EF4-FFF2-40B4-BE49-F238E27FC236}">
                <a16:creationId xmlns:a16="http://schemas.microsoft.com/office/drawing/2014/main" id="{7437DDFB-4CC3-40EC-9842-FB31DFC14E27}"/>
              </a:ext>
            </a:extLst>
          </p:cNvPr>
          <p:cNvSpPr/>
          <p:nvPr/>
        </p:nvSpPr>
        <p:spPr>
          <a:xfrm>
            <a:off x="914399" y="1690689"/>
            <a:ext cx="7917500" cy="1014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61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C109-A7AC-4EB0-A722-C51A3FA75FA6}"/>
              </a:ext>
            </a:extLst>
          </p:cNvPr>
          <p:cNvSpPr>
            <a:spLocks noGrp="1"/>
          </p:cNvSpPr>
          <p:nvPr>
            <p:ph type="title"/>
          </p:nvPr>
        </p:nvSpPr>
        <p:spPr/>
        <p:txBody>
          <a:bodyPr/>
          <a:lstStyle/>
          <a:p>
            <a:r>
              <a:rPr lang="en-US" dirty="0"/>
              <a:t>Build a robust LU model for new scenarios</a:t>
            </a:r>
          </a:p>
        </p:txBody>
      </p:sp>
      <p:sp>
        <p:nvSpPr>
          <p:cNvPr id="3" name="Content Placeholder 2">
            <a:extLst>
              <a:ext uri="{FF2B5EF4-FFF2-40B4-BE49-F238E27FC236}">
                <a16:creationId xmlns:a16="http://schemas.microsoft.com/office/drawing/2014/main" id="{28C5677E-C9EF-409B-A327-6A222E848CB9}"/>
              </a:ext>
            </a:extLst>
          </p:cNvPr>
          <p:cNvSpPr>
            <a:spLocks noGrp="1"/>
          </p:cNvSpPr>
          <p:nvPr>
            <p:ph idx="1"/>
          </p:nvPr>
        </p:nvSpPr>
        <p:spPr>
          <a:xfrm>
            <a:off x="838200" y="1896805"/>
            <a:ext cx="10515600" cy="4351338"/>
          </a:xfrm>
        </p:spPr>
        <p:txBody>
          <a:bodyPr>
            <a:normAutofit/>
          </a:bodyPr>
          <a:lstStyle/>
          <a:p>
            <a:r>
              <a:rPr lang="en-US" dirty="0"/>
              <a:t>Challenges</a:t>
            </a:r>
          </a:p>
          <a:p>
            <a:pPr lvl="1"/>
            <a:r>
              <a:rPr lang="en-US" dirty="0"/>
              <a:t>Limited task specific labeled data L</a:t>
            </a:r>
          </a:p>
          <a:p>
            <a:pPr lvl="1"/>
            <a:r>
              <a:rPr lang="en-US" dirty="0"/>
              <a:t>No additional user-tenant data U</a:t>
            </a:r>
          </a:p>
          <a:p>
            <a:r>
              <a:rPr lang="en-US" dirty="0"/>
              <a:t>Data augmentation in LU</a:t>
            </a:r>
          </a:p>
          <a:p>
            <a:pPr lvl="1"/>
            <a:r>
              <a:rPr lang="en-US" dirty="0"/>
              <a:t>Often used as supervised data</a:t>
            </a:r>
          </a:p>
          <a:p>
            <a:pPr lvl="1"/>
            <a:r>
              <a:rPr lang="en-US" dirty="0"/>
              <a:t>External resource: lexicons, query patterns</a:t>
            </a:r>
          </a:p>
          <a:p>
            <a:endParaRPr lang="en-US" dirty="0"/>
          </a:p>
        </p:txBody>
      </p:sp>
      <p:sp>
        <p:nvSpPr>
          <p:cNvPr id="4" name="TextBox 3">
            <a:extLst>
              <a:ext uri="{FF2B5EF4-FFF2-40B4-BE49-F238E27FC236}">
                <a16:creationId xmlns:a16="http://schemas.microsoft.com/office/drawing/2014/main" id="{EDC09F2D-B5A7-4FB6-928B-F3C5A8835086}"/>
              </a:ext>
            </a:extLst>
          </p:cNvPr>
          <p:cNvSpPr txBox="1"/>
          <p:nvPr/>
        </p:nvSpPr>
        <p:spPr>
          <a:xfrm>
            <a:off x="6334043" y="3672073"/>
            <a:ext cx="4888774" cy="646331"/>
          </a:xfrm>
          <a:prstGeom prst="rect">
            <a:avLst/>
          </a:prstGeom>
          <a:noFill/>
        </p:spPr>
        <p:txBody>
          <a:bodyPr wrap="none" rtlCol="0">
            <a:spAutoFit/>
          </a:bodyPr>
          <a:lstStyle/>
          <a:p>
            <a:pPr lvl="1"/>
            <a:r>
              <a:rPr lang="en-US" dirty="0"/>
              <a:t>Cons: Noisy label; Alter the meaning of query</a:t>
            </a:r>
          </a:p>
          <a:p>
            <a:endParaRPr lang="en-US" dirty="0"/>
          </a:p>
        </p:txBody>
      </p:sp>
      <p:cxnSp>
        <p:nvCxnSpPr>
          <p:cNvPr id="6" name="Straight Arrow Connector 5">
            <a:extLst>
              <a:ext uri="{FF2B5EF4-FFF2-40B4-BE49-F238E27FC236}">
                <a16:creationId xmlns:a16="http://schemas.microsoft.com/office/drawing/2014/main" id="{82CAEB63-6233-473A-BE85-F1D06DEECEBA}"/>
              </a:ext>
            </a:extLst>
          </p:cNvPr>
          <p:cNvCxnSpPr/>
          <p:nvPr/>
        </p:nvCxnSpPr>
        <p:spPr>
          <a:xfrm>
            <a:off x="5761606" y="3866247"/>
            <a:ext cx="892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237659D2-D498-40C2-AA49-E45F06D35C5D}"/>
              </a:ext>
            </a:extLst>
          </p:cNvPr>
          <p:cNvPicPr>
            <a:picLocks noChangeAspect="1"/>
          </p:cNvPicPr>
          <p:nvPr/>
        </p:nvPicPr>
        <p:blipFill>
          <a:blip r:embed="rId3"/>
          <a:stretch>
            <a:fillRect/>
          </a:stretch>
        </p:blipFill>
        <p:spPr>
          <a:xfrm>
            <a:off x="1116759" y="4775212"/>
            <a:ext cx="9498759" cy="1852159"/>
          </a:xfrm>
          <a:prstGeom prst="rect">
            <a:avLst/>
          </a:prstGeom>
        </p:spPr>
      </p:pic>
    </p:spTree>
    <p:extLst>
      <p:ext uri="{BB962C8B-B14F-4D97-AF65-F5344CB8AC3E}">
        <p14:creationId xmlns:p14="http://schemas.microsoft.com/office/powerpoint/2010/main" val="212899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7CBB-74F0-4BB3-A1DC-FB33A102D1A9}"/>
              </a:ext>
            </a:extLst>
          </p:cNvPr>
          <p:cNvSpPr>
            <a:spLocks noGrp="1"/>
          </p:cNvSpPr>
          <p:nvPr>
            <p:ph type="title"/>
          </p:nvPr>
        </p:nvSpPr>
        <p:spPr/>
        <p:txBody>
          <a:bodyPr/>
          <a:lstStyle/>
          <a:p>
            <a:r>
              <a:rPr lang="en-US" dirty="0"/>
              <a:t>Examples of noisy data augmentation</a:t>
            </a:r>
          </a:p>
        </p:txBody>
      </p:sp>
      <p:pic>
        <p:nvPicPr>
          <p:cNvPr id="5" name="Content Placeholder 4">
            <a:extLst>
              <a:ext uri="{FF2B5EF4-FFF2-40B4-BE49-F238E27FC236}">
                <a16:creationId xmlns:a16="http://schemas.microsoft.com/office/drawing/2014/main" id="{A86D3B78-2A25-4F64-97D0-65F1C9E0D93F}"/>
              </a:ext>
            </a:extLst>
          </p:cNvPr>
          <p:cNvPicPr>
            <a:picLocks noGrp="1" noChangeAspect="1"/>
          </p:cNvPicPr>
          <p:nvPr>
            <p:ph idx="1"/>
          </p:nvPr>
        </p:nvPicPr>
        <p:blipFill>
          <a:blip r:embed="rId3"/>
          <a:stretch>
            <a:fillRect/>
          </a:stretch>
        </p:blipFill>
        <p:spPr>
          <a:xfrm>
            <a:off x="1827727" y="1792703"/>
            <a:ext cx="6981876" cy="2066940"/>
          </a:xfrm>
        </p:spPr>
      </p:pic>
      <p:pic>
        <p:nvPicPr>
          <p:cNvPr id="8" name="Content Placeholder 4">
            <a:extLst>
              <a:ext uri="{FF2B5EF4-FFF2-40B4-BE49-F238E27FC236}">
                <a16:creationId xmlns:a16="http://schemas.microsoft.com/office/drawing/2014/main" id="{3DCE14E0-4B2A-4FC3-A4E5-D29BC95D1CE7}"/>
              </a:ext>
            </a:extLst>
          </p:cNvPr>
          <p:cNvPicPr>
            <a:picLocks noChangeAspect="1"/>
          </p:cNvPicPr>
          <p:nvPr/>
        </p:nvPicPr>
        <p:blipFill>
          <a:blip r:embed="rId4"/>
          <a:stretch>
            <a:fillRect/>
          </a:stretch>
        </p:blipFill>
        <p:spPr>
          <a:xfrm>
            <a:off x="892955" y="4098546"/>
            <a:ext cx="10515600" cy="2050432"/>
          </a:xfrm>
          <a:prstGeom prst="rect">
            <a:avLst/>
          </a:prstGeom>
        </p:spPr>
      </p:pic>
    </p:spTree>
    <p:extLst>
      <p:ext uri="{BB962C8B-B14F-4D97-AF65-F5344CB8AC3E}">
        <p14:creationId xmlns:p14="http://schemas.microsoft.com/office/powerpoint/2010/main" val="360444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C109-A7AC-4EB0-A722-C51A3FA75FA6}"/>
              </a:ext>
            </a:extLst>
          </p:cNvPr>
          <p:cNvSpPr>
            <a:spLocks noGrp="1"/>
          </p:cNvSpPr>
          <p:nvPr>
            <p:ph type="title"/>
          </p:nvPr>
        </p:nvSpPr>
        <p:spPr/>
        <p:txBody>
          <a:bodyPr/>
          <a:lstStyle/>
          <a:p>
            <a:r>
              <a:rPr lang="en-US" dirty="0"/>
              <a:t>Build a robust LU model for new scenarios</a:t>
            </a:r>
          </a:p>
        </p:txBody>
      </p:sp>
      <p:sp>
        <p:nvSpPr>
          <p:cNvPr id="3" name="Content Placeholder 2">
            <a:extLst>
              <a:ext uri="{FF2B5EF4-FFF2-40B4-BE49-F238E27FC236}">
                <a16:creationId xmlns:a16="http://schemas.microsoft.com/office/drawing/2014/main" id="{28C5677E-C9EF-409B-A327-6A222E848CB9}"/>
              </a:ext>
            </a:extLst>
          </p:cNvPr>
          <p:cNvSpPr>
            <a:spLocks noGrp="1"/>
          </p:cNvSpPr>
          <p:nvPr>
            <p:ph idx="1"/>
          </p:nvPr>
        </p:nvSpPr>
        <p:spPr>
          <a:xfrm>
            <a:off x="838200" y="1896805"/>
            <a:ext cx="10515600" cy="4351338"/>
          </a:xfrm>
        </p:spPr>
        <p:txBody>
          <a:bodyPr>
            <a:normAutofit/>
          </a:bodyPr>
          <a:lstStyle/>
          <a:p>
            <a:r>
              <a:rPr lang="en-US" dirty="0"/>
              <a:t>Challenges</a:t>
            </a:r>
          </a:p>
          <a:p>
            <a:pPr lvl="1"/>
            <a:r>
              <a:rPr lang="en-US" dirty="0"/>
              <a:t>Limited task specific labeled data L</a:t>
            </a:r>
          </a:p>
          <a:p>
            <a:pPr lvl="1"/>
            <a:r>
              <a:rPr lang="en-US" dirty="0"/>
              <a:t>No additional user-tenant data U</a:t>
            </a:r>
          </a:p>
          <a:p>
            <a:r>
              <a:rPr lang="en-US" dirty="0"/>
              <a:t>Data augmentation in LU</a:t>
            </a:r>
          </a:p>
          <a:p>
            <a:pPr lvl="1"/>
            <a:r>
              <a:rPr lang="en-US" dirty="0"/>
              <a:t>Often used as supervised data</a:t>
            </a:r>
          </a:p>
          <a:p>
            <a:pPr lvl="1"/>
            <a:r>
              <a:rPr lang="en-US" dirty="0"/>
              <a:t>External resource: lexicons, query patterns</a:t>
            </a:r>
          </a:p>
          <a:p>
            <a:r>
              <a:rPr lang="en-US" dirty="0"/>
              <a:t>Recent Literature</a:t>
            </a:r>
          </a:p>
          <a:p>
            <a:pPr lvl="1"/>
            <a:r>
              <a:rPr lang="en-US" b="1" dirty="0"/>
              <a:t>Consistency learning </a:t>
            </a:r>
            <a:r>
              <a:rPr lang="en-US" dirty="0"/>
              <a:t>/ Adversarial training/ Noise-aware of training </a:t>
            </a:r>
          </a:p>
          <a:p>
            <a:endParaRPr lang="en-US" dirty="0"/>
          </a:p>
        </p:txBody>
      </p:sp>
      <p:sp>
        <p:nvSpPr>
          <p:cNvPr id="4" name="TextBox 3">
            <a:extLst>
              <a:ext uri="{FF2B5EF4-FFF2-40B4-BE49-F238E27FC236}">
                <a16:creationId xmlns:a16="http://schemas.microsoft.com/office/drawing/2014/main" id="{EDC09F2D-B5A7-4FB6-928B-F3C5A8835086}"/>
              </a:ext>
            </a:extLst>
          </p:cNvPr>
          <p:cNvSpPr txBox="1"/>
          <p:nvPr/>
        </p:nvSpPr>
        <p:spPr>
          <a:xfrm>
            <a:off x="6334043" y="3672073"/>
            <a:ext cx="5575950" cy="646331"/>
          </a:xfrm>
          <a:prstGeom prst="rect">
            <a:avLst/>
          </a:prstGeom>
          <a:noFill/>
        </p:spPr>
        <p:txBody>
          <a:bodyPr wrap="none" rtlCol="0">
            <a:spAutoFit/>
          </a:bodyPr>
          <a:lstStyle/>
          <a:p>
            <a:pPr lvl="1"/>
            <a:r>
              <a:rPr lang="en-US" dirty="0"/>
              <a:t>Cons: Noisy label; Data bias/data imbalanced issues</a:t>
            </a:r>
          </a:p>
          <a:p>
            <a:endParaRPr lang="en-US" dirty="0"/>
          </a:p>
        </p:txBody>
      </p:sp>
      <p:cxnSp>
        <p:nvCxnSpPr>
          <p:cNvPr id="6" name="Straight Arrow Connector 5">
            <a:extLst>
              <a:ext uri="{FF2B5EF4-FFF2-40B4-BE49-F238E27FC236}">
                <a16:creationId xmlns:a16="http://schemas.microsoft.com/office/drawing/2014/main" id="{82CAEB63-6233-473A-BE85-F1D06DEECEBA}"/>
              </a:ext>
            </a:extLst>
          </p:cNvPr>
          <p:cNvCxnSpPr/>
          <p:nvPr/>
        </p:nvCxnSpPr>
        <p:spPr>
          <a:xfrm>
            <a:off x="5761606" y="3866247"/>
            <a:ext cx="892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84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D37B-704F-4EE0-8BE4-B8A1C9504914}"/>
              </a:ext>
            </a:extLst>
          </p:cNvPr>
          <p:cNvSpPr>
            <a:spLocks noGrp="1"/>
          </p:cNvSpPr>
          <p:nvPr>
            <p:ph type="title"/>
          </p:nvPr>
        </p:nvSpPr>
        <p:spPr/>
        <p:txBody>
          <a:bodyPr/>
          <a:lstStyle/>
          <a:p>
            <a:r>
              <a:rPr lang="en-US" dirty="0"/>
              <a:t>Unsupervised Data Augmentation (UDA) with Consistency Learning</a:t>
            </a:r>
          </a:p>
        </p:txBody>
      </p:sp>
      <p:pic>
        <p:nvPicPr>
          <p:cNvPr id="5" name="Content Placeholder 4">
            <a:extLst>
              <a:ext uri="{FF2B5EF4-FFF2-40B4-BE49-F238E27FC236}">
                <a16:creationId xmlns:a16="http://schemas.microsoft.com/office/drawing/2014/main" id="{D5800531-C9B2-41C3-A39B-1262ED38FA9F}"/>
              </a:ext>
            </a:extLst>
          </p:cNvPr>
          <p:cNvPicPr>
            <a:picLocks noGrp="1" noChangeAspect="1"/>
          </p:cNvPicPr>
          <p:nvPr>
            <p:ph idx="1"/>
          </p:nvPr>
        </p:nvPicPr>
        <p:blipFill>
          <a:blip r:embed="rId3"/>
          <a:stretch>
            <a:fillRect/>
          </a:stretch>
        </p:blipFill>
        <p:spPr>
          <a:xfrm>
            <a:off x="1587150" y="1602568"/>
            <a:ext cx="8415399" cy="3652864"/>
          </a:xfrm>
          <a:prstGeom prst="rect">
            <a:avLst/>
          </a:prstGeom>
        </p:spPr>
      </p:pic>
      <p:pic>
        <p:nvPicPr>
          <p:cNvPr id="7" name="Picture 6">
            <a:extLst>
              <a:ext uri="{FF2B5EF4-FFF2-40B4-BE49-F238E27FC236}">
                <a16:creationId xmlns:a16="http://schemas.microsoft.com/office/drawing/2014/main" id="{5C9972C5-E9B9-448A-BD12-FF05A3944CEA}"/>
              </a:ext>
            </a:extLst>
          </p:cNvPr>
          <p:cNvPicPr>
            <a:picLocks noChangeAspect="1"/>
          </p:cNvPicPr>
          <p:nvPr/>
        </p:nvPicPr>
        <p:blipFill>
          <a:blip r:embed="rId4"/>
          <a:stretch>
            <a:fillRect/>
          </a:stretch>
        </p:blipFill>
        <p:spPr>
          <a:xfrm>
            <a:off x="925570" y="5567416"/>
            <a:ext cx="10220400" cy="771531"/>
          </a:xfrm>
          <a:prstGeom prst="rect">
            <a:avLst/>
          </a:prstGeom>
        </p:spPr>
      </p:pic>
      <p:sp>
        <p:nvSpPr>
          <p:cNvPr id="8" name="TextBox 7">
            <a:extLst>
              <a:ext uri="{FF2B5EF4-FFF2-40B4-BE49-F238E27FC236}">
                <a16:creationId xmlns:a16="http://schemas.microsoft.com/office/drawing/2014/main" id="{EC40CC0D-1ED6-43EE-B1CC-00E2A7865AAE}"/>
              </a:ext>
            </a:extLst>
          </p:cNvPr>
          <p:cNvSpPr txBox="1"/>
          <p:nvPr/>
        </p:nvSpPr>
        <p:spPr>
          <a:xfrm>
            <a:off x="613587" y="6417228"/>
            <a:ext cx="8670963" cy="276999"/>
          </a:xfrm>
          <a:prstGeom prst="rect">
            <a:avLst/>
          </a:prstGeom>
          <a:noFill/>
        </p:spPr>
        <p:txBody>
          <a:bodyPr wrap="none" rtlCol="0">
            <a:spAutoFit/>
          </a:bodyPr>
          <a:lstStyle/>
          <a:p>
            <a:r>
              <a:rPr lang="en-US" sz="1200" b="0" i="0" dirty="0">
                <a:solidFill>
                  <a:srgbClr val="222222"/>
                </a:solidFill>
                <a:effectLst/>
                <a:latin typeface="Arial" panose="020B0604020202020204" pitchFamily="34" charset="0"/>
              </a:rPr>
              <a:t>Source: </a:t>
            </a:r>
            <a:r>
              <a:rPr lang="en-US" sz="1200" b="0" i="0" dirty="0" err="1">
                <a:solidFill>
                  <a:srgbClr val="222222"/>
                </a:solidFill>
                <a:effectLst/>
                <a:latin typeface="Arial" panose="020B0604020202020204" pitchFamily="34" charset="0"/>
              </a:rPr>
              <a:t>Xie</a:t>
            </a:r>
            <a:r>
              <a:rPr lang="en-US" sz="1200" b="0" i="0" dirty="0">
                <a:solidFill>
                  <a:srgbClr val="222222"/>
                </a:solidFill>
                <a:effectLst/>
                <a:latin typeface="Arial" panose="020B0604020202020204" pitchFamily="34" charset="0"/>
              </a:rPr>
              <a:t>, </a:t>
            </a:r>
            <a:r>
              <a:rPr lang="en-US" sz="1200" b="0" i="0" dirty="0" err="1">
                <a:solidFill>
                  <a:srgbClr val="222222"/>
                </a:solidFill>
                <a:effectLst/>
                <a:latin typeface="Arial" panose="020B0604020202020204" pitchFamily="34" charset="0"/>
              </a:rPr>
              <a:t>Qizhe</a:t>
            </a:r>
            <a:r>
              <a:rPr lang="en-US" sz="1200" b="0" i="0" dirty="0">
                <a:solidFill>
                  <a:srgbClr val="222222"/>
                </a:solidFill>
                <a:effectLst/>
                <a:latin typeface="Arial" panose="020B0604020202020204" pitchFamily="34" charset="0"/>
              </a:rPr>
              <a:t>, et al. "Unsupervised data augmentation for consistency training." </a:t>
            </a:r>
            <a:r>
              <a:rPr lang="en-US" sz="1200" b="0" i="1" dirty="0" err="1">
                <a:solidFill>
                  <a:srgbClr val="222222"/>
                </a:solidFill>
                <a:effectLst/>
                <a:latin typeface="Arial" panose="020B0604020202020204" pitchFamily="34" charset="0"/>
              </a:rPr>
              <a:t>arXiv</a:t>
            </a:r>
            <a:r>
              <a:rPr lang="en-US" sz="1200" b="0" i="1" dirty="0">
                <a:solidFill>
                  <a:srgbClr val="222222"/>
                </a:solidFill>
                <a:effectLst/>
                <a:latin typeface="Arial" panose="020B0604020202020204" pitchFamily="34" charset="0"/>
              </a:rPr>
              <a:t> preprint arXiv:1904.12848</a:t>
            </a:r>
            <a:r>
              <a:rPr lang="en-US" sz="1200" b="0" i="0" dirty="0">
                <a:solidFill>
                  <a:srgbClr val="222222"/>
                </a:solidFill>
                <a:effectLst/>
                <a:latin typeface="Arial" panose="020B0604020202020204" pitchFamily="34" charset="0"/>
              </a:rPr>
              <a:t> (2019).</a:t>
            </a:r>
            <a:endParaRPr lang="en-US" sz="1200" dirty="0"/>
          </a:p>
        </p:txBody>
      </p:sp>
    </p:spTree>
    <p:extLst>
      <p:ext uri="{BB962C8B-B14F-4D97-AF65-F5344CB8AC3E}">
        <p14:creationId xmlns:p14="http://schemas.microsoft.com/office/powerpoint/2010/main" val="192628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BE57-1D51-45A0-9117-88522C0FF8C1}"/>
              </a:ext>
            </a:extLst>
          </p:cNvPr>
          <p:cNvSpPr>
            <a:spLocks noGrp="1"/>
          </p:cNvSpPr>
          <p:nvPr>
            <p:ph type="title"/>
          </p:nvPr>
        </p:nvSpPr>
        <p:spPr/>
        <p:txBody>
          <a:bodyPr/>
          <a:lstStyle/>
          <a:p>
            <a:r>
              <a:rPr lang="en-US" dirty="0"/>
              <a:t>UDA in NLP and CV</a:t>
            </a:r>
          </a:p>
        </p:txBody>
      </p:sp>
      <p:pic>
        <p:nvPicPr>
          <p:cNvPr id="5" name="Content Placeholder 4">
            <a:extLst>
              <a:ext uri="{FF2B5EF4-FFF2-40B4-BE49-F238E27FC236}">
                <a16:creationId xmlns:a16="http://schemas.microsoft.com/office/drawing/2014/main" id="{9E297D51-F649-40C3-BB35-BB03343E91E0}"/>
              </a:ext>
            </a:extLst>
          </p:cNvPr>
          <p:cNvPicPr>
            <a:picLocks noGrp="1" noChangeAspect="1"/>
          </p:cNvPicPr>
          <p:nvPr>
            <p:ph idx="1"/>
          </p:nvPr>
        </p:nvPicPr>
        <p:blipFill>
          <a:blip r:embed="rId3"/>
          <a:stretch>
            <a:fillRect/>
          </a:stretch>
        </p:blipFill>
        <p:spPr>
          <a:xfrm>
            <a:off x="218983" y="2283262"/>
            <a:ext cx="5684234" cy="3645234"/>
          </a:xfrm>
        </p:spPr>
      </p:pic>
      <p:pic>
        <p:nvPicPr>
          <p:cNvPr id="7" name="Picture 6">
            <a:extLst>
              <a:ext uri="{FF2B5EF4-FFF2-40B4-BE49-F238E27FC236}">
                <a16:creationId xmlns:a16="http://schemas.microsoft.com/office/drawing/2014/main" id="{4EB9DADE-6019-4394-A24A-5BA69921F479}"/>
              </a:ext>
            </a:extLst>
          </p:cNvPr>
          <p:cNvPicPr>
            <a:picLocks noChangeAspect="1"/>
          </p:cNvPicPr>
          <p:nvPr/>
        </p:nvPicPr>
        <p:blipFill>
          <a:blip r:embed="rId4"/>
          <a:stretch>
            <a:fillRect/>
          </a:stretch>
        </p:blipFill>
        <p:spPr>
          <a:xfrm>
            <a:off x="5983066" y="2576756"/>
            <a:ext cx="5370734" cy="2915884"/>
          </a:xfrm>
          <a:prstGeom prst="rect">
            <a:avLst/>
          </a:prstGeom>
        </p:spPr>
      </p:pic>
      <p:sp>
        <p:nvSpPr>
          <p:cNvPr id="8" name="TextBox 7">
            <a:extLst>
              <a:ext uri="{FF2B5EF4-FFF2-40B4-BE49-F238E27FC236}">
                <a16:creationId xmlns:a16="http://schemas.microsoft.com/office/drawing/2014/main" id="{F48D84CC-F465-406B-AEEC-152A8B7C02E8}"/>
              </a:ext>
            </a:extLst>
          </p:cNvPr>
          <p:cNvSpPr txBox="1"/>
          <p:nvPr/>
        </p:nvSpPr>
        <p:spPr>
          <a:xfrm>
            <a:off x="1850702" y="5694467"/>
            <a:ext cx="2934841" cy="369332"/>
          </a:xfrm>
          <a:prstGeom prst="rect">
            <a:avLst/>
          </a:prstGeom>
          <a:noFill/>
        </p:spPr>
        <p:txBody>
          <a:bodyPr wrap="square" rtlCol="0">
            <a:spAutoFit/>
          </a:bodyPr>
          <a:lstStyle/>
          <a:p>
            <a:r>
              <a:rPr lang="en-US" dirty="0"/>
              <a:t>IMDB sentiment analysis Task</a:t>
            </a:r>
          </a:p>
        </p:txBody>
      </p:sp>
      <p:sp>
        <p:nvSpPr>
          <p:cNvPr id="10" name="TextBox 9">
            <a:extLst>
              <a:ext uri="{FF2B5EF4-FFF2-40B4-BE49-F238E27FC236}">
                <a16:creationId xmlns:a16="http://schemas.microsoft.com/office/drawing/2014/main" id="{9791DE05-093B-46FF-B388-5F48B324E94F}"/>
              </a:ext>
            </a:extLst>
          </p:cNvPr>
          <p:cNvSpPr txBox="1"/>
          <p:nvPr/>
        </p:nvSpPr>
        <p:spPr>
          <a:xfrm>
            <a:off x="7534936" y="5694467"/>
            <a:ext cx="2934841" cy="369332"/>
          </a:xfrm>
          <a:prstGeom prst="rect">
            <a:avLst/>
          </a:prstGeom>
          <a:noFill/>
        </p:spPr>
        <p:txBody>
          <a:bodyPr wrap="square" rtlCol="0">
            <a:spAutoFit/>
          </a:bodyPr>
          <a:lstStyle/>
          <a:p>
            <a:r>
              <a:rPr lang="en-US" dirty="0"/>
              <a:t>Image Classification Task</a:t>
            </a:r>
          </a:p>
        </p:txBody>
      </p:sp>
    </p:spTree>
    <p:extLst>
      <p:ext uri="{BB962C8B-B14F-4D97-AF65-F5344CB8AC3E}">
        <p14:creationId xmlns:p14="http://schemas.microsoft.com/office/powerpoint/2010/main" val="2826944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3661DFE8649A41840B999D0F0E0374" ma:contentTypeVersion="11" ma:contentTypeDescription="Create a new document." ma:contentTypeScope="" ma:versionID="9461e719373dbda5e87aa1c0c244b3b5">
  <xsd:schema xmlns:xsd="http://www.w3.org/2001/XMLSchema" xmlns:xs="http://www.w3.org/2001/XMLSchema" xmlns:p="http://schemas.microsoft.com/office/2006/metadata/properties" xmlns:ns3="15af8a84-d2e5-4362-b8e8-cb9a848d66f5" xmlns:ns4="69666b77-793f-4b6a-9fe1-51b6eb69f7f4" targetNamespace="http://schemas.microsoft.com/office/2006/metadata/properties" ma:root="true" ma:fieldsID="6156e75677c744c41ed85813037a0a13" ns3:_="" ns4:_="">
    <xsd:import namespace="15af8a84-d2e5-4362-b8e8-cb9a848d66f5"/>
    <xsd:import namespace="69666b77-793f-4b6a-9fe1-51b6eb69f7f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af8a84-d2e5-4362-b8e8-cb9a848d66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9666b77-793f-4b6a-9fe1-51b6eb69f7f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5523BD-9A63-41C7-9C4A-D32AB9272E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af8a84-d2e5-4362-b8e8-cb9a848d66f5"/>
    <ds:schemaRef ds:uri="69666b77-793f-4b6a-9fe1-51b6eb69f7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FACC3A-94C8-448A-B2B3-E87C97DEAFBC}">
  <ds:schemaRefs>
    <ds:schemaRef ds:uri="http://schemas.microsoft.com/sharepoint/v3/contenttype/forms"/>
  </ds:schemaRefs>
</ds:datastoreItem>
</file>

<file path=customXml/itemProps3.xml><?xml version="1.0" encoding="utf-8"?>
<ds:datastoreItem xmlns:ds="http://schemas.openxmlformats.org/officeDocument/2006/customXml" ds:itemID="{39F1E726-9CEE-4E89-8748-8387E5D3DD7A}">
  <ds:schemaRefs>
    <ds:schemaRef ds:uri="http://purl.org/dc/elements/1.1/"/>
    <ds:schemaRef ds:uri="http://schemas.microsoft.com/office/2006/metadata/properties"/>
    <ds:schemaRef ds:uri="15af8a84-d2e5-4362-b8e8-cb9a848d66f5"/>
    <ds:schemaRef ds:uri="http://purl.org/dc/terms/"/>
    <ds:schemaRef ds:uri="http://schemas.openxmlformats.org/package/2006/metadata/core-properties"/>
    <ds:schemaRef ds:uri="http://schemas.microsoft.com/office/2006/documentManagement/types"/>
    <ds:schemaRef ds:uri="69666b77-793f-4b6a-9fe1-51b6eb69f7f4"/>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6809</TotalTime>
  <Words>2960</Words>
  <Application>Microsoft Office PowerPoint</Application>
  <PresentationFormat>Widescreen</PresentationFormat>
  <Paragraphs>310</Paragraphs>
  <Slides>23</Slides>
  <Notes>23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Roboto</vt:lpstr>
      <vt:lpstr>Arial</vt:lpstr>
      <vt:lpstr>Calibri</vt:lpstr>
      <vt:lpstr>Calibri Light</vt:lpstr>
      <vt:lpstr>Times New Roman</vt:lpstr>
      <vt:lpstr>Office Theme</vt:lpstr>
      <vt:lpstr>Data Augmentation in LU </vt:lpstr>
      <vt:lpstr>Scope</vt:lpstr>
      <vt:lpstr>Technical Questions</vt:lpstr>
      <vt:lpstr>Technical Questions</vt:lpstr>
      <vt:lpstr>Build a robust LU model for new scenarios</vt:lpstr>
      <vt:lpstr>Examples of noisy data augmentation</vt:lpstr>
      <vt:lpstr>Build a robust LU model for new scenarios</vt:lpstr>
      <vt:lpstr>Unsupervised Data Augmentation (UDA) with Consistency Learning</vt:lpstr>
      <vt:lpstr>UDA in NLP and CV</vt:lpstr>
      <vt:lpstr>Consistency learning for slot tagging</vt:lpstr>
      <vt:lpstr>Experiment Results</vt:lpstr>
      <vt:lpstr>Technical Questions</vt:lpstr>
      <vt:lpstr>Pesudo label generation via self-training</vt:lpstr>
      <vt:lpstr>Pre-trained LM</vt:lpstr>
      <vt:lpstr>Self-training</vt:lpstr>
      <vt:lpstr>Overview of Framework</vt:lpstr>
      <vt:lpstr>Experiment Results</vt:lpstr>
      <vt:lpstr>Experiment Results</vt:lpstr>
      <vt:lpstr>Distillation results</vt:lpstr>
      <vt:lpstr>Q1 plan</vt:lpstr>
      <vt:lpstr>Appendix</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 haoda</dc:creator>
  <cp:lastModifiedBy>chu haoda</cp:lastModifiedBy>
  <cp:revision>285</cp:revision>
  <dcterms:created xsi:type="dcterms:W3CDTF">2020-07-15T17:02:20Z</dcterms:created>
  <dcterms:modified xsi:type="dcterms:W3CDTF">2020-07-20T23:50:30Z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0x010100813661DFE8649A41840B999D0F0E0374</vt:lpwstr>
  </property>
</Properties>
</file>