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23"/>
  </p:notesMasterIdLst>
  <p:sldIdLst>
    <p:sldId id="256" r:id="rId6"/>
    <p:sldId id="274" r:id="rId7"/>
    <p:sldId id="257" r:id="rId8"/>
    <p:sldId id="262" r:id="rId9"/>
    <p:sldId id="280" r:id="rId10"/>
    <p:sldId id="276" r:id="rId11"/>
    <p:sldId id="277" r:id="rId12"/>
    <p:sldId id="278" r:id="rId13"/>
    <p:sldId id="279" r:id="rId14"/>
    <p:sldId id="281" r:id="rId15"/>
    <p:sldId id="282" r:id="rId16"/>
    <p:sldId id="267" r:id="rId17"/>
    <p:sldId id="268" r:id="rId18"/>
    <p:sldId id="283" r:id="rId19"/>
    <p:sldId id="273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D8396-6455-CB74-3254-A5C6D9E6BAA9}" v="562" dt="2020-10-26T23:49:17.431"/>
    <p1510:client id="{ECFEBEC7-9BE9-43AE-A705-80152AD0095E}" v="75" dt="2020-10-26T23:39:18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guo Yu" userId="S::zhiy@microsoft.com::1b11282c-5868-4262-8172-70186bd737f2" providerId="AD" clId="Web-{EC9D8396-6455-CB74-3254-A5C6D9E6BAA9}"/>
    <pc:docChg chg="modSld">
      <pc:chgData name="Zhiguo Yu" userId="S::zhiy@microsoft.com::1b11282c-5868-4262-8172-70186bd737f2" providerId="AD" clId="Web-{EC9D8396-6455-CB74-3254-A5C6D9E6BAA9}" dt="2020-10-26T23:49:16.009" v="547"/>
      <pc:docMkLst>
        <pc:docMk/>
      </pc:docMkLst>
      <pc:sldChg chg="modSp">
        <pc:chgData name="Zhiguo Yu" userId="S::zhiy@microsoft.com::1b11282c-5868-4262-8172-70186bd737f2" providerId="AD" clId="Web-{EC9D8396-6455-CB74-3254-A5C6D9E6BAA9}" dt="2020-10-26T23:18:41.129" v="12" actId="20577"/>
        <pc:sldMkLst>
          <pc:docMk/>
          <pc:sldMk cId="0" sldId="267"/>
        </pc:sldMkLst>
        <pc:spChg chg="mod">
          <ac:chgData name="Zhiguo Yu" userId="S::zhiy@microsoft.com::1b11282c-5868-4262-8172-70186bd737f2" providerId="AD" clId="Web-{EC9D8396-6455-CB74-3254-A5C6D9E6BAA9}" dt="2020-10-26T23:18:41.129" v="12" actId="20577"/>
          <ac:spMkLst>
            <pc:docMk/>
            <pc:sldMk cId="0" sldId="267"/>
            <ac:spMk id="19459" creationId="{712855E8-981C-47EA-B140-2577761F7443}"/>
          </ac:spMkLst>
        </pc:spChg>
      </pc:sldChg>
      <pc:sldChg chg="modSp">
        <pc:chgData name="Zhiguo Yu" userId="S::zhiy@microsoft.com::1b11282c-5868-4262-8172-70186bd737f2" providerId="AD" clId="Web-{EC9D8396-6455-CB74-3254-A5C6D9E6BAA9}" dt="2020-10-26T23:49:16.009" v="547"/>
        <pc:sldMkLst>
          <pc:docMk/>
          <pc:sldMk cId="0" sldId="277"/>
        </pc:sldMkLst>
        <pc:graphicFrameChg chg="mod modGraphic">
          <ac:chgData name="Zhiguo Yu" userId="S::zhiy@microsoft.com::1b11282c-5868-4262-8172-70186bd737f2" providerId="AD" clId="Web-{EC9D8396-6455-CB74-3254-A5C6D9E6BAA9}" dt="2020-10-26T23:49:16.009" v="547"/>
          <ac:graphicFrameMkLst>
            <pc:docMk/>
            <pc:sldMk cId="0" sldId="277"/>
            <ac:graphicFrameMk id="4" creationId="{907B39F2-9585-4A39-AA37-EE22D93262F0}"/>
          </ac:graphicFrameMkLst>
        </pc:graphicFrameChg>
      </pc:sldChg>
      <pc:sldChg chg="modSp">
        <pc:chgData name="Zhiguo Yu" userId="S::zhiy@microsoft.com::1b11282c-5868-4262-8172-70186bd737f2" providerId="AD" clId="Web-{EC9D8396-6455-CB74-3254-A5C6D9E6BAA9}" dt="2020-10-26T23:30:18.105" v="23" actId="20577"/>
        <pc:sldMkLst>
          <pc:docMk/>
          <pc:sldMk cId="0" sldId="278"/>
        </pc:sldMkLst>
        <pc:spChg chg="mod">
          <ac:chgData name="Zhiguo Yu" userId="S::zhiy@microsoft.com::1b11282c-5868-4262-8172-70186bd737f2" providerId="AD" clId="Web-{EC9D8396-6455-CB74-3254-A5C6D9E6BAA9}" dt="2020-10-26T23:30:18.105" v="23" actId="20577"/>
          <ac:spMkLst>
            <pc:docMk/>
            <pc:sldMk cId="0" sldId="278"/>
            <ac:spMk id="3" creationId="{9A183BE8-FB18-4F3C-857C-65DF0B38E066}"/>
          </ac:spMkLst>
        </pc:spChg>
      </pc:sldChg>
      <pc:sldChg chg="modSp">
        <pc:chgData name="Zhiguo Yu" userId="S::zhiy@microsoft.com::1b11282c-5868-4262-8172-70186bd737f2" providerId="AD" clId="Web-{EC9D8396-6455-CB74-3254-A5C6D9E6BAA9}" dt="2020-10-26T23:43:13.661" v="535" actId="20577"/>
        <pc:sldMkLst>
          <pc:docMk/>
          <pc:sldMk cId="301772918" sldId="283"/>
        </pc:sldMkLst>
        <pc:spChg chg="mod">
          <ac:chgData name="Zhiguo Yu" userId="S::zhiy@microsoft.com::1b11282c-5868-4262-8172-70186bd737f2" providerId="AD" clId="Web-{EC9D8396-6455-CB74-3254-A5C6D9E6BAA9}" dt="2020-10-26T23:43:13.661" v="535" actId="20577"/>
          <ac:spMkLst>
            <pc:docMk/>
            <pc:sldMk cId="301772918" sldId="283"/>
            <ac:spMk id="4" creationId="{3F542A8F-1CEB-4984-8393-0D8C3FB8F99B}"/>
          </ac:spMkLst>
        </pc:spChg>
      </pc:sldChg>
    </pc:docChg>
  </pc:docChgLst>
  <pc:docChgLst>
    <pc:chgData name="Mehar Yeleti" userId="2eb88612-241a-437a-820c-0b5ff023486a" providerId="ADAL" clId="{ECFEBEC7-9BE9-43AE-A705-80152AD0095E}"/>
    <pc:docChg chg="undo redo custSel modSld">
      <pc:chgData name="Mehar Yeleti" userId="2eb88612-241a-437a-820c-0b5ff023486a" providerId="ADAL" clId="{ECFEBEC7-9BE9-43AE-A705-80152AD0095E}" dt="2020-10-26T23:39:18.497" v="1471" actId="20577"/>
      <pc:docMkLst>
        <pc:docMk/>
      </pc:docMkLst>
      <pc:sldChg chg="modSp mod">
        <pc:chgData name="Mehar Yeleti" userId="2eb88612-241a-437a-820c-0b5ff023486a" providerId="ADAL" clId="{ECFEBEC7-9BE9-43AE-A705-80152AD0095E}" dt="2020-10-26T21:40:04.044" v="73" actId="1036"/>
        <pc:sldMkLst>
          <pc:docMk/>
          <pc:sldMk cId="0" sldId="257"/>
        </pc:sldMkLst>
        <pc:spChg chg="mod">
          <ac:chgData name="Mehar Yeleti" userId="2eb88612-241a-437a-820c-0b5ff023486a" providerId="ADAL" clId="{ECFEBEC7-9BE9-43AE-A705-80152AD0095E}" dt="2020-10-26T21:39:41.651" v="71" actId="113"/>
          <ac:spMkLst>
            <pc:docMk/>
            <pc:sldMk cId="0" sldId="257"/>
            <ac:spMk id="3" creationId="{67834112-56E1-436C-B026-B5761ECF24E4}"/>
          </ac:spMkLst>
        </pc:spChg>
        <pc:spChg chg="mod">
          <ac:chgData name="Mehar Yeleti" userId="2eb88612-241a-437a-820c-0b5ff023486a" providerId="ADAL" clId="{ECFEBEC7-9BE9-43AE-A705-80152AD0095E}" dt="2020-10-26T21:40:04.044" v="73" actId="1036"/>
          <ac:spMkLst>
            <pc:docMk/>
            <pc:sldMk cId="0" sldId="257"/>
            <ac:spMk id="4" creationId="{7F4F3A30-CAB7-463F-96AF-495500B1A2BF}"/>
          </ac:spMkLst>
        </pc:spChg>
        <pc:spChg chg="mod">
          <ac:chgData name="Mehar Yeleti" userId="2eb88612-241a-437a-820c-0b5ff023486a" providerId="ADAL" clId="{ECFEBEC7-9BE9-43AE-A705-80152AD0095E}" dt="2020-10-26T21:38:55.353" v="66" actId="1076"/>
          <ac:spMkLst>
            <pc:docMk/>
            <pc:sldMk cId="0" sldId="257"/>
            <ac:spMk id="6" creationId="{C310AA88-43FC-481A-853A-ECDA533BBF9E}"/>
          </ac:spMkLst>
        </pc:spChg>
        <pc:spChg chg="mod">
          <ac:chgData name="Mehar Yeleti" userId="2eb88612-241a-437a-820c-0b5ff023486a" providerId="ADAL" clId="{ECFEBEC7-9BE9-43AE-A705-80152AD0095E}" dt="2020-10-26T21:38:59.466" v="67" actId="1076"/>
          <ac:spMkLst>
            <pc:docMk/>
            <pc:sldMk cId="0" sldId="257"/>
            <ac:spMk id="8" creationId="{8822510B-88AD-4936-90ED-A90A03660165}"/>
          </ac:spMkLst>
        </pc:spChg>
        <pc:spChg chg="mod">
          <ac:chgData name="Mehar Yeleti" userId="2eb88612-241a-437a-820c-0b5ff023486a" providerId="ADAL" clId="{ECFEBEC7-9BE9-43AE-A705-80152AD0095E}" dt="2020-10-26T21:38:46.328" v="65" actId="1076"/>
          <ac:spMkLst>
            <pc:docMk/>
            <pc:sldMk cId="0" sldId="257"/>
            <ac:spMk id="18" creationId="{BF2699B9-AD90-4A85-9EE0-2F506E193EB5}"/>
          </ac:spMkLst>
        </pc:spChg>
        <pc:spChg chg="mod">
          <ac:chgData name="Mehar Yeleti" userId="2eb88612-241a-437a-820c-0b5ff023486a" providerId="ADAL" clId="{ECFEBEC7-9BE9-43AE-A705-80152AD0095E}" dt="2020-10-26T21:38:19.493" v="61" actId="1076"/>
          <ac:spMkLst>
            <pc:docMk/>
            <pc:sldMk cId="0" sldId="257"/>
            <ac:spMk id="25" creationId="{C379D88E-C1E2-489A-AB9D-00B7F172B5C4}"/>
          </ac:spMkLst>
        </pc:spChg>
        <pc:spChg chg="mod">
          <ac:chgData name="Mehar Yeleti" userId="2eb88612-241a-437a-820c-0b5ff023486a" providerId="ADAL" clId="{ECFEBEC7-9BE9-43AE-A705-80152AD0095E}" dt="2020-10-26T21:39:18.762" v="68" actId="1076"/>
          <ac:spMkLst>
            <pc:docMk/>
            <pc:sldMk cId="0" sldId="257"/>
            <ac:spMk id="32" creationId="{1634B2A5-E391-4E78-B7D4-D7C8BE521E49}"/>
          </ac:spMkLst>
        </pc:spChg>
        <pc:spChg chg="mod">
          <ac:chgData name="Mehar Yeleti" userId="2eb88612-241a-437a-820c-0b5ff023486a" providerId="ADAL" clId="{ECFEBEC7-9BE9-43AE-A705-80152AD0095E}" dt="2020-10-26T21:38:39.727" v="64" actId="1076"/>
          <ac:spMkLst>
            <pc:docMk/>
            <pc:sldMk cId="0" sldId="257"/>
            <ac:spMk id="46" creationId="{D73AAF24-A982-43F2-966E-EA3675B3FE23}"/>
          </ac:spMkLst>
        </pc:spChg>
        <pc:spChg chg="mod">
          <ac:chgData name="Mehar Yeleti" userId="2eb88612-241a-437a-820c-0b5ff023486a" providerId="ADAL" clId="{ECFEBEC7-9BE9-43AE-A705-80152AD0095E}" dt="2020-10-26T21:38:19.493" v="61" actId="1076"/>
          <ac:spMkLst>
            <pc:docMk/>
            <pc:sldMk cId="0" sldId="257"/>
            <ac:spMk id="6155" creationId="{BBEFC1ED-2873-497F-8A95-52D322B8C465}"/>
          </ac:spMkLst>
        </pc:spChg>
        <pc:spChg chg="mod">
          <ac:chgData name="Mehar Yeleti" userId="2eb88612-241a-437a-820c-0b5ff023486a" providerId="ADAL" clId="{ECFEBEC7-9BE9-43AE-A705-80152AD0095E}" dt="2020-10-26T21:39:18.762" v="68" actId="1076"/>
          <ac:spMkLst>
            <pc:docMk/>
            <pc:sldMk cId="0" sldId="257"/>
            <ac:spMk id="6157" creationId="{0B91B23A-7827-47B8-B8AF-4BB4ADEF23F2}"/>
          </ac:spMkLst>
        </pc:spChg>
        <pc:spChg chg="mod">
          <ac:chgData name="Mehar Yeleti" userId="2eb88612-241a-437a-820c-0b5ff023486a" providerId="ADAL" clId="{ECFEBEC7-9BE9-43AE-A705-80152AD0095E}" dt="2020-10-26T21:37:31.225" v="55" actId="1076"/>
          <ac:spMkLst>
            <pc:docMk/>
            <pc:sldMk cId="0" sldId="257"/>
            <ac:spMk id="6160" creationId="{B7CA56E2-1C66-4260-B8AB-27169ACF78FD}"/>
          </ac:spMkLst>
        </pc:spChg>
        <pc:picChg chg="mod">
          <ac:chgData name="Mehar Yeleti" userId="2eb88612-241a-437a-820c-0b5ff023486a" providerId="ADAL" clId="{ECFEBEC7-9BE9-43AE-A705-80152AD0095E}" dt="2020-10-26T21:39:18.762" v="68" actId="1076"/>
          <ac:picMkLst>
            <pc:docMk/>
            <pc:sldMk cId="0" sldId="257"/>
            <ac:picMk id="6147" creationId="{3D730A1C-D928-4D64-9FB1-201183CF3CE0}"/>
          </ac:picMkLst>
        </pc:picChg>
        <pc:picChg chg="mod">
          <ac:chgData name="Mehar Yeleti" userId="2eb88612-241a-437a-820c-0b5ff023486a" providerId="ADAL" clId="{ECFEBEC7-9BE9-43AE-A705-80152AD0095E}" dt="2020-10-26T21:38:19.493" v="61" actId="1076"/>
          <ac:picMkLst>
            <pc:docMk/>
            <pc:sldMk cId="0" sldId="257"/>
            <ac:picMk id="6152" creationId="{722C9141-E44D-4E5C-BA33-C42D86242D98}"/>
          </ac:picMkLst>
        </pc:picChg>
        <pc:picChg chg="mod">
          <ac:chgData name="Mehar Yeleti" userId="2eb88612-241a-437a-820c-0b5ff023486a" providerId="ADAL" clId="{ECFEBEC7-9BE9-43AE-A705-80152AD0095E}" dt="2020-10-26T21:38:00.977" v="60" actId="1076"/>
          <ac:picMkLst>
            <pc:docMk/>
            <pc:sldMk cId="0" sldId="257"/>
            <ac:picMk id="6158" creationId="{67A7F5D1-950A-475B-B445-54F2E5F5C29F}"/>
          </ac:picMkLst>
        </pc:picChg>
        <pc:picChg chg="mod">
          <ac:chgData name="Mehar Yeleti" userId="2eb88612-241a-437a-820c-0b5ff023486a" providerId="ADAL" clId="{ECFEBEC7-9BE9-43AE-A705-80152AD0095E}" dt="2020-10-26T21:38:35.412" v="63" actId="1076"/>
          <ac:picMkLst>
            <pc:docMk/>
            <pc:sldMk cId="0" sldId="257"/>
            <ac:picMk id="6161" creationId="{D2725F54-03A2-4203-8CD2-6E2A366B791A}"/>
          </ac:picMkLst>
        </pc:picChg>
      </pc:sldChg>
      <pc:sldChg chg="modSp mod">
        <pc:chgData name="Mehar Yeleti" userId="2eb88612-241a-437a-820c-0b5ff023486a" providerId="ADAL" clId="{ECFEBEC7-9BE9-43AE-A705-80152AD0095E}" dt="2020-10-26T22:51:34.134" v="1426" actId="20577"/>
        <pc:sldMkLst>
          <pc:docMk/>
          <pc:sldMk cId="0" sldId="262"/>
        </pc:sldMkLst>
        <pc:spChg chg="mod">
          <ac:chgData name="Mehar Yeleti" userId="2eb88612-241a-437a-820c-0b5ff023486a" providerId="ADAL" clId="{ECFEBEC7-9BE9-43AE-A705-80152AD0095E}" dt="2020-10-26T22:51:34.134" v="1426" actId="20577"/>
          <ac:spMkLst>
            <pc:docMk/>
            <pc:sldMk cId="0" sldId="262"/>
            <ac:spMk id="8194" creationId="{93586DB2-5ED0-4EA2-8AA4-504EBEE4AFEB}"/>
          </ac:spMkLst>
        </pc:spChg>
        <pc:spChg chg="mod">
          <ac:chgData name="Mehar Yeleti" userId="2eb88612-241a-437a-820c-0b5ff023486a" providerId="ADAL" clId="{ECFEBEC7-9BE9-43AE-A705-80152AD0095E}" dt="2020-10-26T21:40:27.704" v="80" actId="20577"/>
          <ac:spMkLst>
            <pc:docMk/>
            <pc:sldMk cId="0" sldId="262"/>
            <ac:spMk id="8195" creationId="{9B9AC7B9-6F7E-4DD5-B703-4CB5F898B611}"/>
          </ac:spMkLst>
        </pc:spChg>
      </pc:sldChg>
      <pc:sldChg chg="modSp mod">
        <pc:chgData name="Mehar Yeleti" userId="2eb88612-241a-437a-820c-0b5ff023486a" providerId="ADAL" clId="{ECFEBEC7-9BE9-43AE-A705-80152AD0095E}" dt="2020-10-26T21:36:25.966" v="50" actId="20577"/>
        <pc:sldMkLst>
          <pc:docMk/>
          <pc:sldMk cId="0" sldId="274"/>
        </pc:sldMkLst>
        <pc:spChg chg="mod">
          <ac:chgData name="Mehar Yeleti" userId="2eb88612-241a-437a-820c-0b5ff023486a" providerId="ADAL" clId="{ECFEBEC7-9BE9-43AE-A705-80152AD0095E}" dt="2020-10-26T21:33:25.917" v="0" actId="20577"/>
          <ac:spMkLst>
            <pc:docMk/>
            <pc:sldMk cId="0" sldId="274"/>
            <ac:spMk id="4098" creationId="{5FA83381-349E-4DBF-9CDA-6B21EA0D470E}"/>
          </ac:spMkLst>
        </pc:spChg>
        <pc:spChg chg="mod">
          <ac:chgData name="Mehar Yeleti" userId="2eb88612-241a-437a-820c-0b5ff023486a" providerId="ADAL" clId="{ECFEBEC7-9BE9-43AE-A705-80152AD0095E}" dt="2020-10-26T21:36:25.966" v="50" actId="20577"/>
          <ac:spMkLst>
            <pc:docMk/>
            <pc:sldMk cId="0" sldId="274"/>
            <ac:spMk id="4099" creationId="{787C5C45-08C4-4A42-AD8B-43F798FAA20A}"/>
          </ac:spMkLst>
        </pc:spChg>
      </pc:sldChg>
      <pc:sldChg chg="modSp mod">
        <pc:chgData name="Mehar Yeleti" userId="2eb88612-241a-437a-820c-0b5ff023486a" providerId="ADAL" clId="{ECFEBEC7-9BE9-43AE-A705-80152AD0095E}" dt="2020-10-26T22:51:51.879" v="1427" actId="113"/>
        <pc:sldMkLst>
          <pc:docMk/>
          <pc:sldMk cId="0" sldId="277"/>
        </pc:sldMkLst>
        <pc:spChg chg="mod">
          <ac:chgData name="Mehar Yeleti" userId="2eb88612-241a-437a-820c-0b5ff023486a" providerId="ADAL" clId="{ECFEBEC7-9BE9-43AE-A705-80152AD0095E}" dt="2020-10-26T22:51:51.879" v="1427" actId="113"/>
          <ac:spMkLst>
            <pc:docMk/>
            <pc:sldMk cId="0" sldId="277"/>
            <ac:spMk id="13314" creationId="{3904393F-A516-441F-AF67-66E0A4E33572}"/>
          </ac:spMkLst>
        </pc:spChg>
      </pc:sldChg>
      <pc:sldChg chg="addSp modSp mod">
        <pc:chgData name="Mehar Yeleti" userId="2eb88612-241a-437a-820c-0b5ff023486a" providerId="ADAL" clId="{ECFEBEC7-9BE9-43AE-A705-80152AD0095E}" dt="2020-10-26T21:56:33.005" v="197" actId="403"/>
        <pc:sldMkLst>
          <pc:docMk/>
          <pc:sldMk cId="3512040584" sldId="280"/>
        </pc:sldMkLst>
        <pc:spChg chg="mod">
          <ac:chgData name="Mehar Yeleti" userId="2eb88612-241a-437a-820c-0b5ff023486a" providerId="ADAL" clId="{ECFEBEC7-9BE9-43AE-A705-80152AD0095E}" dt="2020-10-26T21:40:42.969" v="101" actId="20577"/>
          <ac:spMkLst>
            <pc:docMk/>
            <pc:sldMk cId="3512040584" sldId="280"/>
            <ac:spMk id="2" creationId="{AC8E085F-F822-4BD0-B7CF-FA83BBF2E909}"/>
          </ac:spMkLst>
        </pc:spChg>
        <pc:spChg chg="mod">
          <ac:chgData name="Mehar Yeleti" userId="2eb88612-241a-437a-820c-0b5ff023486a" providerId="ADAL" clId="{ECFEBEC7-9BE9-43AE-A705-80152AD0095E}" dt="2020-10-26T21:41:19.115" v="110" actId="1076"/>
          <ac:spMkLst>
            <pc:docMk/>
            <pc:sldMk cId="3512040584" sldId="280"/>
            <ac:spMk id="3" creationId="{35172C32-7A79-4178-92FC-F0895C8B43D5}"/>
          </ac:spMkLst>
        </pc:spChg>
        <pc:spChg chg="mod">
          <ac:chgData name="Mehar Yeleti" userId="2eb88612-241a-437a-820c-0b5ff023486a" providerId="ADAL" clId="{ECFEBEC7-9BE9-43AE-A705-80152AD0095E}" dt="2020-10-26T21:40:51.593" v="109" actId="20577"/>
          <ac:spMkLst>
            <pc:docMk/>
            <pc:sldMk cId="3512040584" sldId="280"/>
            <ac:spMk id="4" creationId="{A0DA2342-783E-4DC7-BC5C-AB9B286CF540}"/>
          </ac:spMkLst>
        </pc:spChg>
        <pc:spChg chg="add mod">
          <ac:chgData name="Mehar Yeleti" userId="2eb88612-241a-437a-820c-0b5ff023486a" providerId="ADAL" clId="{ECFEBEC7-9BE9-43AE-A705-80152AD0095E}" dt="2020-10-26T21:56:33.005" v="197" actId="403"/>
          <ac:spMkLst>
            <pc:docMk/>
            <pc:sldMk cId="3512040584" sldId="280"/>
            <ac:spMk id="11" creationId="{C567C18E-3C69-48EC-88E1-F924E5F5E3E7}"/>
          </ac:spMkLst>
        </pc:spChg>
        <pc:cxnChg chg="add mod">
          <ac:chgData name="Mehar Yeleti" userId="2eb88612-241a-437a-820c-0b5ff023486a" providerId="ADAL" clId="{ECFEBEC7-9BE9-43AE-A705-80152AD0095E}" dt="2020-10-26T21:41:52.159" v="112" actId="1076"/>
          <ac:cxnSpMkLst>
            <pc:docMk/>
            <pc:sldMk cId="3512040584" sldId="280"/>
            <ac:cxnSpMk id="8" creationId="{0DD8DDD9-DB7E-4BF4-9180-6C525C9CCD6E}"/>
          </ac:cxnSpMkLst>
        </pc:cxnChg>
      </pc:sldChg>
      <pc:sldChg chg="addSp modSp mod">
        <pc:chgData name="Mehar Yeleti" userId="2eb88612-241a-437a-820c-0b5ff023486a" providerId="ADAL" clId="{ECFEBEC7-9BE9-43AE-A705-80152AD0095E}" dt="2020-10-26T23:39:18.497" v="1471" actId="20577"/>
        <pc:sldMkLst>
          <pc:docMk/>
          <pc:sldMk cId="943221810" sldId="281"/>
        </pc:sldMkLst>
        <pc:spChg chg="mod">
          <ac:chgData name="Mehar Yeleti" userId="2eb88612-241a-437a-820c-0b5ff023486a" providerId="ADAL" clId="{ECFEBEC7-9BE9-43AE-A705-80152AD0095E}" dt="2020-10-26T23:39:18.497" v="1471" actId="20577"/>
          <ac:spMkLst>
            <pc:docMk/>
            <pc:sldMk cId="943221810" sldId="281"/>
            <ac:spMk id="11" creationId="{AB479E2F-E528-47C9-97AC-DFEAAAA185CB}"/>
          </ac:spMkLst>
        </pc:spChg>
        <pc:cxnChg chg="add mod">
          <ac:chgData name="Mehar Yeleti" userId="2eb88612-241a-437a-820c-0b5ff023486a" providerId="ADAL" clId="{ECFEBEC7-9BE9-43AE-A705-80152AD0095E}" dt="2020-10-26T21:42:25.786" v="114" actId="1076"/>
          <ac:cxnSpMkLst>
            <pc:docMk/>
            <pc:sldMk cId="943221810" sldId="281"/>
            <ac:cxnSpMk id="4" creationId="{E1C14563-75A8-472E-8F62-F950CC67F7E4}"/>
          </ac:cxnSpMkLst>
        </pc:cxnChg>
      </pc:sldChg>
      <pc:sldChg chg="addSp modSp mod">
        <pc:chgData name="Mehar Yeleti" userId="2eb88612-241a-437a-820c-0b5ff023486a" providerId="ADAL" clId="{ECFEBEC7-9BE9-43AE-A705-80152AD0095E}" dt="2020-10-26T21:43:46.492" v="116" actId="1076"/>
        <pc:sldMkLst>
          <pc:docMk/>
          <pc:sldMk cId="2775886935" sldId="282"/>
        </pc:sldMkLst>
        <pc:cxnChg chg="add mod">
          <ac:chgData name="Mehar Yeleti" userId="2eb88612-241a-437a-820c-0b5ff023486a" providerId="ADAL" clId="{ECFEBEC7-9BE9-43AE-A705-80152AD0095E}" dt="2020-10-26T21:43:46.492" v="116" actId="1076"/>
          <ac:cxnSpMkLst>
            <pc:docMk/>
            <pc:sldMk cId="2775886935" sldId="282"/>
            <ac:cxnSpMk id="7" creationId="{2B44C304-4AE5-4206-869E-82D5D08B32EB}"/>
          </ac:cxnSpMkLst>
        </pc:cxnChg>
      </pc:sldChg>
      <pc:sldChg chg="addSp modSp mod">
        <pc:chgData name="Mehar Yeleti" userId="2eb88612-241a-437a-820c-0b5ff023486a" providerId="ADAL" clId="{ECFEBEC7-9BE9-43AE-A705-80152AD0095E}" dt="2020-10-26T23:34:56.214" v="1446" actId="20577"/>
        <pc:sldMkLst>
          <pc:docMk/>
          <pc:sldMk cId="301772918" sldId="283"/>
        </pc:sldMkLst>
        <pc:spChg chg="mod">
          <ac:chgData name="Mehar Yeleti" userId="2eb88612-241a-437a-820c-0b5ff023486a" providerId="ADAL" clId="{ECFEBEC7-9BE9-43AE-A705-80152AD0095E}" dt="2020-10-26T22:52:12.872" v="1435" actId="20577"/>
          <ac:spMkLst>
            <pc:docMk/>
            <pc:sldMk cId="301772918" sldId="283"/>
            <ac:spMk id="2" creationId="{18DFEEBD-7001-417F-80BA-2A619B2B2E59}"/>
          </ac:spMkLst>
        </pc:spChg>
        <pc:spChg chg="add mod">
          <ac:chgData name="Mehar Yeleti" userId="2eb88612-241a-437a-820c-0b5ff023486a" providerId="ADAL" clId="{ECFEBEC7-9BE9-43AE-A705-80152AD0095E}" dt="2020-10-26T23:34:18.671" v="1438" actId="1076"/>
          <ac:spMkLst>
            <pc:docMk/>
            <pc:sldMk cId="301772918" sldId="283"/>
            <ac:spMk id="3" creationId="{204A6DE5-9B5D-479F-B3BB-075F9EC9F3E0}"/>
          </ac:spMkLst>
        </pc:spChg>
        <pc:spChg chg="mod">
          <ac:chgData name="Mehar Yeleti" userId="2eb88612-241a-437a-820c-0b5ff023486a" providerId="ADAL" clId="{ECFEBEC7-9BE9-43AE-A705-80152AD0095E}" dt="2020-10-26T23:34:56.214" v="1446" actId="20577"/>
          <ac:spMkLst>
            <pc:docMk/>
            <pc:sldMk cId="301772918" sldId="283"/>
            <ac:spMk id="4" creationId="{3F542A8F-1CEB-4984-8393-0D8C3FB8F99B}"/>
          </ac:spMkLst>
        </pc:spChg>
        <pc:spChg chg="mod">
          <ac:chgData name="Mehar Yeleti" userId="2eb88612-241a-437a-820c-0b5ff023486a" providerId="ADAL" clId="{ECFEBEC7-9BE9-43AE-A705-80152AD0095E}" dt="2020-10-26T22:11:52.531" v="857" actId="1076"/>
          <ac:spMkLst>
            <pc:docMk/>
            <pc:sldMk cId="301772918" sldId="283"/>
            <ac:spMk id="5" creationId="{C7C3DE48-833C-4760-A79C-B90C69AF137C}"/>
          </ac:spMkLst>
        </pc:spChg>
        <pc:spChg chg="mod">
          <ac:chgData name="Mehar Yeleti" userId="2eb88612-241a-437a-820c-0b5ff023486a" providerId="ADAL" clId="{ECFEBEC7-9BE9-43AE-A705-80152AD0095E}" dt="2020-10-26T22:17:27.801" v="1394" actId="1076"/>
          <ac:spMkLst>
            <pc:docMk/>
            <pc:sldMk cId="301772918" sldId="283"/>
            <ac:spMk id="7" creationId="{6C14542F-69BA-4EFC-AE86-99AE171603CF}"/>
          </ac:spMkLst>
        </pc:spChg>
        <pc:spChg chg="mod">
          <ac:chgData name="Mehar Yeleti" userId="2eb88612-241a-437a-820c-0b5ff023486a" providerId="ADAL" clId="{ECFEBEC7-9BE9-43AE-A705-80152AD0095E}" dt="2020-10-26T22:17:27.801" v="1394" actId="1076"/>
          <ac:spMkLst>
            <pc:docMk/>
            <pc:sldMk cId="301772918" sldId="283"/>
            <ac:spMk id="9" creationId="{A5053355-9744-4074-9415-8F50702C62BF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FC1BEB-EF1A-40CE-B36D-CFADF1F816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B1580-ED13-42C2-B6B3-474BDFAC23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0BC1774-F643-4CE5-A67B-B22F0EA2A6B5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D137110-DEC1-47D1-A4AF-A88AB700E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AC24334-9A11-4FF6-918E-4CD584522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2EA8D-A529-4CBC-B407-F8F35AC694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E0AE1-B437-49ED-B040-003627FDB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960F65E-D529-4B0C-88E8-F59ACE1E2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EB1388E5-88B8-45AB-B9FA-7A81B45B3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0DC820-939A-47DE-BDEB-8B042CBE4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Finding people –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/>
              <a:t>As a canvas for multiple cross-org initiatives such as Topic mining, WKW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/>
              <a:t>Finding people through attribute filters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Finding information about People –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Examples –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/>
              <a:t>Finding specific info about People you know.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AD62198-D368-483A-9853-F70EC3A9C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9D14F8-DBCB-420D-A81A-00B961E4A10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A3AC36DF-AB1E-403D-A506-EBAA69A37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5525BDE-AD45-4F2F-9A75-8D91B2F18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573D0303-3245-4EB7-A859-09EE2E859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CC1EC3-3FDC-4AC8-972D-0B6219A58F2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4286DCA0-6BA2-47FF-A9AC-2B8BBFF33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93C78FFB-8BC3-47C9-A1DA-1B51E453B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787C1987-37CB-4DB5-BA34-8EA9B7F0C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0A0422-6656-4392-B60A-424EC083CB1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Initially the query is </a:t>
            </a:r>
            <a:r>
              <a:rPr lang="en-US" sz="1400" err="1">
                <a:effectLst/>
                <a:latin typeface="Calibri" panose="020F0502020204030204" pitchFamily="34" charset="0"/>
              </a:rPr>
              <a:t>normalised</a:t>
            </a:r>
            <a:endParaRPr lang="en-US" sz="110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A call to QAS LU model is performed to retrieve the QAS annotated query with sub-intents and filled slots</a:t>
            </a:r>
            <a:endParaRPr lang="en-US" sz="110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In parallel the original query is sent to the People Index to retrieve a set of Results </a:t>
            </a:r>
            <a:r>
              <a:rPr lang="en-US" sz="1400" b="1">
                <a:effectLst/>
                <a:latin typeface="Calibri" panose="020F0502020204030204" pitchFamily="34" charset="0"/>
              </a:rPr>
              <a:t>R1</a:t>
            </a:r>
            <a:endParaRPr lang="en-US" sz="110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The QAS annotated query is mapped to a Constraint Index specific translation and then sent to the Index to retrieve a set of results </a:t>
            </a:r>
            <a:r>
              <a:rPr lang="en-US" sz="1400" b="1">
                <a:effectLst/>
                <a:latin typeface="Calibri" panose="020F0502020204030204" pitchFamily="34" charset="0"/>
              </a:rPr>
              <a:t>R2</a:t>
            </a:r>
            <a:endParaRPr lang="en-US" sz="110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Result sets</a:t>
            </a:r>
            <a:r>
              <a:rPr lang="en-US" sz="1400" b="1">
                <a:effectLst/>
                <a:latin typeface="Calibri" panose="020F0502020204030204" pitchFamily="34" charset="0"/>
              </a:rPr>
              <a:t> R1 </a:t>
            </a:r>
            <a:r>
              <a:rPr lang="en-US" sz="1400">
                <a:effectLst/>
                <a:latin typeface="Calibri" panose="020F0502020204030204" pitchFamily="34" charset="0"/>
              </a:rPr>
              <a:t>and</a:t>
            </a:r>
            <a:r>
              <a:rPr lang="en-US" sz="1400" b="1">
                <a:effectLst/>
                <a:latin typeface="Calibri" panose="020F0502020204030204" pitchFamily="34" charset="0"/>
              </a:rPr>
              <a:t> R2 </a:t>
            </a:r>
            <a:r>
              <a:rPr lang="en-US" sz="1400">
                <a:effectLst/>
                <a:latin typeface="Calibri" panose="020F0502020204030204" pitchFamily="34" charset="0"/>
              </a:rPr>
              <a:t>are blended</a:t>
            </a:r>
            <a:endParaRPr lang="en-US" sz="110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>
                <a:effectLst/>
                <a:latin typeface="Calibri" panose="020F0502020204030204" pitchFamily="34" charset="0"/>
              </a:rPr>
              <a:t>Blending strategy: If |R1| &gt; 0, then return R1, else if |R2| &gt; 0 return R2, else return {};</a:t>
            </a:r>
            <a:r>
              <a:rPr lang="en-GB" sz="1400">
                <a:effectLst/>
                <a:latin typeface="Calibri" panose="020F0502020204030204" pitchFamily="34" charset="0"/>
              </a:rPr>
              <a:t> </a:t>
            </a:r>
            <a:endParaRPr lang="en-US" sz="110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  <a:latin typeface="Calibri" panose="020F0502020204030204" pitchFamily="34" charset="0"/>
              </a:rPr>
              <a:t>The remaining People Provider stages (Suppression/Ranking/HC Classification) are executed</a:t>
            </a:r>
            <a:endParaRPr lang="en-US" sz="1100">
              <a:effectLst/>
              <a:latin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49BE3-FB75-4C11-A6AA-CB404F043B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F10ECAA7-02E0-4693-9B71-AFB718222F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FD65A1B4-9AC0-465B-9CB0-2C1FE90A4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17EA73B9-93A9-401B-89A9-6002B60F63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2B4A2F-F3F4-4B76-931C-8C6BFD25961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to Overall metric.. Show position 1-3 as well..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49BE3-FB75-4C11-A6AA-CB404F043B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2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01CE5DC2-09DC-41C4-8856-BB4D80038A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FC99767B-EB3F-43E9-81BB-D2334D3C7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F6FB25B-94A6-4618-8F25-150E9D039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BE52E1-5B4B-4142-9A27-2814E4D5B01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8A118-6422-4583-A790-42CE6577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BDB23-217F-48B5-961C-12B1854AAB12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5C9A-574F-4D79-875D-2BE0E321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E5D9-3280-4873-9FB3-FE7DAB34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25933-4675-4728-A99B-C39C68BB3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F0A2-A449-4C8B-8943-24A26B15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9467-721B-4946-9AEC-FEAFA6F2F43F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C37A-8941-4FA7-865D-19DD944B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711C-D99E-4BD4-8F54-879940BC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C5D7-AEB2-4FEE-B996-AD9DBC6B0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8F359-2D5A-4934-93B9-3043C03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8F2F9-596D-4212-8B98-E6381A192607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E6F4-B8FB-44A1-8291-04615C4B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49ACA-C528-4A89-8A2E-B5ED09FE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F6125-868B-43A5-B398-C87A78E11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5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7B3A-6EF7-4063-8EF6-5521B2F29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C0BDE-F32D-472F-A42B-0F1BECDEB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FEB8-12A0-4922-8608-11E8F0C5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15DC-6492-4CCD-8069-17482C37E43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4F3F-E8CD-48D6-8093-52BF6CD2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8E8D-F797-4787-8E08-B90457A1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135-47C2-4FD7-AE3A-B11A4F6F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8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5D2D-4C98-4BB2-9B91-AA273B7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1265-5C0B-4A27-BF2D-EFFF7328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89E5-ECC2-45B8-ACF9-864B3EBE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15DC-6492-4CCD-8069-17482C37E43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4BBC-3702-4EAB-9EB1-2C25217E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5C5BC-83D1-4F33-9CAF-098B7BC1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135-47C2-4FD7-AE3A-B11A4F6F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5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0246-8EEB-4AAD-A516-3D8D25BF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89855-4D15-4D1E-83F1-0A9FCCBDF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DD98-FCA7-4A61-8C68-12FE9BBC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15DC-6492-4CCD-8069-17482C37E43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70EF-7280-454E-BCFF-2DB5CFAC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FD25-D2FB-4214-BB01-0DAB9EC5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135-47C2-4FD7-AE3A-B11A4F6F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9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1EA3-EF4F-4281-9E4D-26FBDD49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D650-6DFA-4FA4-B7EB-5C6545535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C86FC-5663-4575-8751-010C12F80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3F424-981F-4704-BFB5-1B35C80A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15DC-6492-4CCD-8069-17482C37E43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57530-47A8-4E14-BE06-71A48C2B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C1ADE-447F-40F4-B584-7733E98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135-47C2-4FD7-AE3A-B11A4F6F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12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5E15-031C-4AA4-AE1D-795793AB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892F-C6BC-4AEE-929F-84533069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12024-74A9-4E87-AC99-5FF3CD534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DEE9E-A9E1-4210-80B5-A0938A3E6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90B1F-8CF2-4725-9169-E152F55D3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AE42E-0119-4D99-B7F9-BE494FB6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15DC-6492-4CCD-8069-17482C37E43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7878E-AD82-4066-A0BA-346B7606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A5DED-2630-4251-9F37-17B005F4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135-47C2-4FD7-AE3A-B11A4F6F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23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416A-7F1C-4526-AFB7-101BA169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410A2-142F-4BDF-8324-A2F2FFAF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15DC-6492-4CCD-8069-17482C37E43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A289C-1EA3-4AF7-A88D-4AD609D0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1FF54-00AB-4D80-A75B-427033F1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135-47C2-4FD7-AE3A-B11A4F6F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7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2AA2D-C9AF-4D04-B9F5-207271E6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15DC-6492-4CCD-8069-17482C37E43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A7628-BD59-47E0-ACED-611145A3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EDBC2-A24A-42A7-9FF7-EEA4CFC3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135-47C2-4FD7-AE3A-B11A4F6F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60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84BA-D58D-42B8-AF0E-A0A232F0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D225-D5C8-4491-B22D-84EEBB106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1128F-0F6A-40B8-AD57-301B823A6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1246-2D37-4B57-B0B7-0BF0F08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15DC-6492-4CCD-8069-17482C37E43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0B74F-3D03-4ABE-8514-74A708B0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3F62C-14DE-403D-95ED-29BC4420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135-47C2-4FD7-AE3A-B11A4F6F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6A5B8-7F59-4374-AFF3-789D1B5F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21523-B80F-4A45-A36F-A0118B85F2E5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61BE-AA4F-4B65-A829-433E8666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645F-7E5B-4D9D-AB13-BCB7DF2E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46E50-EECC-4E3E-8D0A-CBCAD4A6F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6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3A6C-9814-48D6-BAB7-B20BC9AF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9B1E5-88BE-4FEE-8A2F-0C44F01B3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E9D4B-5602-4D12-9101-7F34A207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62F13-14CD-4185-8BE2-2EE62BF4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15DC-6492-4CCD-8069-17482C37E43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B6B0F-BB7B-4C77-8B9D-4142BDA3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9710E-EFAE-4E1F-8DE3-51BC8CC0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135-47C2-4FD7-AE3A-B11A4F6F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0394-5FF4-4BE3-B6C1-4BB5BABC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D7D22-7182-4DC5-B67D-A62725C0D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FA32-4BCF-4372-8FE9-A3F2712F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15DC-6492-4CCD-8069-17482C37E43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4D56-9720-495F-912B-64B918AB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22436-E348-4000-B2A0-07FF165F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135-47C2-4FD7-AE3A-B11A4F6F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1FDE6-136D-4917-91AD-7A354F316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1D244-E9AB-4F5E-8769-9E707471B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F223-D82B-4C3C-BA53-4AB331A3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15DC-6492-4CCD-8069-17482C37E43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8F8CC-4F31-4DA0-AF6E-9E8C641B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F97A-FA1F-4CB8-A1D2-CF57C4B0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5135-47C2-4FD7-AE3A-B11A4F6F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B559-76E7-45EA-843F-BF376F5D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35B6-6CB8-40F6-9DF3-0DE5DD0D6CC9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2362-F03A-402C-9BDF-BA6D8D39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F594-2FB2-4267-9D6C-12B5FD07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15AD1-161F-481C-8567-BA5909A71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CE1108-FA4D-4103-8A3C-790A74A1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DCBA0-A985-4D6E-B1D2-3CC0761B3C4C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F3282C-C3F3-4CD8-BAB1-440AE5F7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7FD247-D382-4C06-8879-DBDC8244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95536-25B6-49E6-BE52-60B435AF7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2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CE80E2-8056-466D-A185-64890F6B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1F6C-FB22-46A8-AF54-248A2DBFB865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F9A1280-6BE8-4FD0-B84A-8C185D13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9181A9-464C-464F-A260-65BAA234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19F88-06FC-4768-94CF-5F259FCAE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478BB90-CFC9-471D-A7FE-2C78FB91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D1102-635E-4DF6-8108-A8AD8897B540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9C786E-FED2-4768-9C3F-27F54181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AC0EB9-F154-48D2-A410-7D840BEB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50426-4EDA-4E79-BC7C-40B4C8FFD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5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9D87F7-F95F-4619-AC7F-052D11B5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CC76-AD02-420A-BF92-40F70AA6CDAF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B2057F9-1967-4FB5-8BA5-9E7BA4CF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D232DCE-CAEC-461B-A7D1-EBC93C0D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0445D-D239-4E11-8E75-1945E91DD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7CAC24-061F-4A2C-B84A-7988EA05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95E8B-2230-4459-AFF3-4E9AD8FF9CE7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6651F0-9C2E-44A8-84B6-E83D654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BE2099-7D9F-4771-AAD0-76620715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54FF3-A37B-46E3-A8C6-6FD10143D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6E8D3F-6424-42D7-ACB9-C8ED5304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E895E-28C7-4DF5-96D9-390723DE8E8E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CD946E-7DE4-4C87-89ED-CD73B9D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59B2D1-F5D8-4BFE-99BC-72D65404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98D90-20DF-4DCA-9E84-EF3239EA7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A3B93D9-25ED-454C-A01E-F96254BE2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79449B-FF0C-45EA-8094-403FE30CF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AE545-427D-4A88-B812-8F818C1C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C74864A-FFEC-4273-949F-4815A8DC8DEB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9CE2-D07A-4C2E-A41B-EFEA2BF1D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24D8-4568-486E-A1CC-A075C9EA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1176EBE-0E99-4FDD-B274-1B21DCF1F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A3762-24BE-4530-987D-F3553E18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AA5ED-7FD7-44E1-948E-2E7D78D9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BFD8-B5F8-47FD-A757-449F76C30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15DC-6492-4CCD-8069-17482C37E43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CEC8-4C05-4D40-BCE6-9146DB4BB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BC06B-38DC-4B8D-8201-908CE563C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5135-47C2-4FD7-AE3A-B11A4F6F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2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xp.microsoft.com/xcard/?view=b7f1a384-4693-418b-a2c5-0df720de3319" TargetMode="External"/><Relationship Id="rId5" Type="http://schemas.openxmlformats.org/officeDocument/2006/relationships/hyperlink" Target="https://exp.microsoft.com/xcard/?view=781eae1d-c3a1-4f54-a08a-de8deb23bf1c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sharepoint.com/:w:/t/CortanaCore/EfW5cwA7zfpBv1oxsY9AEvABTgJ4s6EGe4DoEBN0qDTVuA?e=s6EWiI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onenote:https://microsoftapc.sharepoint.com/teams/CLU705/Shared%20Documents/User%20Understanding/&#9874;%20Feature%20Teams/&#128106;%20People.one#Experiment%201%20Model%20Retrain%20with%20CMF%20tool%20and%20Data%20Augmentation&amp;section-id={EAB1DB3D-8AD8-40C3-BAD5-BF890668FD9C}&amp;page-id={BE6D280E-ECF5-43B8-B6D2-075A3E51A76C}&amp;en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softapc.sharepoint.com/teams/CLU705/_layouts/OneNote.aspx?id=%2Fteams%2FCLU705%2FShared%20Documents%2FUser%20Understanding&amp;wd=target%28%E2%9A%92%20Feature%20Teams%2F%F0%9F%91%AA%20People.one%7CEAB1DB3D-8AD8-40C3-BAD5-BF890668FD9C%2FExperiment%201%3A%20Model%20Retrain%20with%20CMF%20tool%20and%20Data%20Augmentation%7CBE6D280E-ECF5-43B8-B6D2-075A3E51A76C%2F%2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apc.sharepoint.com/teams/CLU705/_layouts/OneNote.aspx?id=%2Fteams%2FCLU705%2FShared%20Documents%2FUser%20Understanding&amp;wd=target%28%E2%9A%92%20Feature%20Teams%2F%F0%9F%91%AA%20People.one%7CEAB1DB3D-8AD8-40C3-BAD5-BF890668FD9C%2FPeople%20Schema%20Change%7C473D0BBE-5B7A-4E1E-96C8-1498D5F1B4FF%2F%29" TargetMode="External"/><Relationship Id="rId2" Type="http://schemas.openxmlformats.org/officeDocument/2006/relationships/hyperlink" Target="onenote:https://microsoftapc.sharepoint.com/teams/CLU705/Shared%20Documents/User%20Understanding/%E2%9A%92%20Feature%20Teams/%F0%9F%91%AA%20People.one#People%20Schema%20Change&amp;section-id={EAB1DB3D-8AD8-40C3-BAD5-BF890668FD9C}&amp;page-id={473D0BBE-5B7A-4E1E-96C8-1498D5F1B4FF}&amp;en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_5964F3D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icrosoft.sharepoint.com/teams/STCE/usb/_layouts/OneNote.aspx?id=%2Fteams%2FSTCE%2Fusb%2FShared%20Documents%2FCortana%20For%20Work%2FSubstrate%20QF%20Relevance&amp;wd=target%28People%20Relevance.one%7C1208C2BB-8A8F-43DC-833B-D7331012DF07%2FLU-People%20Integration%20Milestones%7C6B35FFB0-91C1-443E-B9E1-08F21554CA02%2F%29" TargetMode="External"/><Relationship Id="rId4" Type="http://schemas.openxmlformats.org/officeDocument/2006/relationships/hyperlink" Target="onenote:https://microsoft.sharepoint.com/teams/STCE/usb/Shared%20Documents/Cortana%20For%20Work/Substrate%20QF%20Relevance/People%20Relevance.one#LU-People%20Integration%20Milestones&amp;section-id={1208C2BB-8A8F-43DC-833B-D7331012DF07}&amp;page-id={6B35FFB0-91C1-443E-B9E1-08F21554CA02}&amp;en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apc.sharepoint.com/teams/CLU705/_layouts/OneNote.aspx?id=%2Fteams%2FCLU705%2FShared%20Documents%2FUser%20Understanding&amp;wd=target%28%E2%9A%92%20Feature%20Teams%2F%F0%9F%91%AA%20People.one%7CEAB1DB3D-8AD8-40C3-BAD5-BF890668FD9C%2FEnd%20to%20end%20analysis%20with%20%22Perfect%22%20LU%20output%7C5E5AC994-C962-4E28-A5C5-B3AC35A56D19%2F%29" TargetMode="External"/><Relationship Id="rId2" Type="http://schemas.openxmlformats.org/officeDocument/2006/relationships/hyperlink" Target="onenote:https://microsoftapc.sharepoint.com/teams/CLU705/Shared%20Documents/User%20Understanding/&#9874;%20Feature%20Teams/&#128106;%20People.one#End%20to%20end%20analysis%20with%20%22Perfect%22%20LU%20output&amp;section-id={EAB1DB3D-8AD8-40C3-BAD5-BF890668FD9C}&amp;page-id={5E5AC994-C962-4E28-A5C5-B3AC35A56D19}&amp;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ether://experiments/dde1979e-2f45-48cb-840a-42a472893b3a" TargetMode="External"/><Relationship Id="rId7" Type="http://schemas.openxmlformats.org/officeDocument/2006/relationships/hyperlink" Target="https://microsoftapc.sharepoint.com/teams/CLU705/_layouts/OneNote.aspx?id=%2Fteams%2FCLU705%2FShared%20Documents%2FUser%20Understanding&amp;wd=target%28%E2%9A%92%20Feature%20Teams%2F%F0%9F%8C%8F%20Internationalization.one%7C252969FE-C884-4750-8973-073EC244C74D%2FEN-US%20Modeling%20Resources%7C137910C2-75A1-4558-9211-BA68F49E2CF5%2F%2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onenote:https://microsoftapc.sharepoint.com/teams/CLU705/Shared%20Documents/User%20Understanding/&#9874;%20Feature%20Teams/&#127759;%20Internationalization.one#EN-US%20Modeling%20Resources&amp;section-id={252969FE-C884-4750-8973-073EC244C74D}&amp;page-id={137910C2-75A1-4558-9211-BA68F49E2CF5}&amp;end" TargetMode="External"/><Relationship Id="rId5" Type="http://schemas.openxmlformats.org/officeDocument/2006/relationships/hyperlink" Target="aether://experiments/1feff684-2528-4e74-8108-4c65084fc030" TargetMode="External"/><Relationship Id="rId4" Type="http://schemas.openxmlformats.org/officeDocument/2006/relationships/hyperlink" Target="aether://experiments/46c335ba-9beb-46ef-bfd1-37ab2c98583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A4DA-E536-4729-A8FA-961904320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LU in People Search &amp; Answer</a:t>
            </a:r>
            <a:br>
              <a:rPr lang="en-US"/>
            </a:br>
            <a:r>
              <a:rPr lang="en-US" sz="2400"/>
              <a:t>Using Tenant Context, and Hybrid trigger architecture </a:t>
            </a:r>
            <a:r>
              <a:rPr lang="en-US"/>
              <a:t> </a:t>
            </a: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A1BF023A-216C-4EBA-99BC-4D6EE0B9E9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Shobhit Singh, Zhiguo Yu, Mehar Yeleti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EEBD-7001-417F-80BA-2A619B2B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experiment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6DE4C5-D927-434B-9BB0-0EE02C987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66"/>
          <a:stretch/>
        </p:blipFill>
        <p:spPr>
          <a:xfrm>
            <a:off x="6548161" y="2998339"/>
            <a:ext cx="5397968" cy="687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5A9894-D42A-4B92-BA69-E19D34BD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3" y="1690688"/>
            <a:ext cx="5637640" cy="2615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479E2F-E528-47C9-97AC-DFEAAAA185CB}"/>
              </a:ext>
            </a:extLst>
          </p:cNvPr>
          <p:cNvSpPr txBox="1"/>
          <p:nvPr/>
        </p:nvSpPr>
        <p:spPr>
          <a:xfrm>
            <a:off x="710184" y="4879532"/>
            <a:ext cx="1064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fixing over-triggering issues at the end of Q1 we re-ran the experiment. The current </a:t>
            </a:r>
            <a:r>
              <a:rPr lang="en-US">
                <a:hlinkClick r:id="rId5"/>
              </a:rPr>
              <a:t>scorecard</a:t>
            </a:r>
            <a:r>
              <a:rPr lang="en-US"/>
              <a:t> for our flight in MSO shows considerably positive lifts to Coverage and PCR. Similar flight ongoing in 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coverage gains with People team’s multiple completions feature is expected to be even higher as it allows better mapping of LU output to People index (</a:t>
            </a:r>
            <a:r>
              <a:rPr lang="en-US">
                <a:hlinkClick r:id="rId6"/>
              </a:rPr>
              <a:t>ref</a:t>
            </a:r>
            <a:r>
              <a:rPr lang="en-US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BFBB1-F2DC-4932-8229-31335E408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9438" y="1834816"/>
            <a:ext cx="5339444" cy="90521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C14563-75A8-472E-8F62-F950CC67F7E4}"/>
              </a:ext>
            </a:extLst>
          </p:cNvPr>
          <p:cNvCxnSpPr/>
          <p:nvPr/>
        </p:nvCxnSpPr>
        <p:spPr>
          <a:xfrm>
            <a:off x="1832726" y="4697506"/>
            <a:ext cx="6795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2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EEBD-7001-417F-80BA-2A619B2B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021"/>
            <a:ext cx="10515600" cy="1325563"/>
          </a:xfrm>
        </p:spPr>
        <p:txBody>
          <a:bodyPr/>
          <a:lstStyle/>
          <a:p>
            <a:r>
              <a:rPr lang="en-US"/>
              <a:t>Tenant Context pipeline</a:t>
            </a:r>
          </a:p>
        </p:txBody>
      </p:sp>
      <p:pic>
        <p:nvPicPr>
          <p:cNvPr id="2050" name="Picture 2" descr="&quot;Who does Yvonne report to?&quot; &#10;Query Nonnalisation &#10;&quot;Who does Yvonne report to&quot; &#10;Tenant Vocabulary &#10;(SDS) &#10;Use r Voca bulary &#10;(SDS) &#10;QAS (LU) call &#10;Su b-intent=Find.org &#10;Person Name='yvonne' &#10;Annotated Query &#10;Mapping &#10;Results of Raw &#10;Query &#10;Constraint Index &#10;Results of &#10;Annotated Query &#10;Aencing &#10;Remaining People Provider &#10;Execution Stages &#10;Mapped Query &#10;'Yvonne Organ isatOn' ">
            <a:extLst>
              <a:ext uri="{FF2B5EF4-FFF2-40B4-BE49-F238E27FC236}">
                <a16:creationId xmlns:a16="http://schemas.microsoft.com/office/drawing/2014/main" id="{512920FF-0648-41B3-BC36-F8FC5D45A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4"/>
          <a:stretch/>
        </p:blipFill>
        <p:spPr bwMode="auto">
          <a:xfrm>
            <a:off x="4951182" y="2686374"/>
            <a:ext cx="6584986" cy="29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8CED17-8EAE-4566-AE15-8C33464E2A35}"/>
              </a:ext>
            </a:extLst>
          </p:cNvPr>
          <p:cNvSpPr/>
          <p:nvPr/>
        </p:nvSpPr>
        <p:spPr>
          <a:xfrm>
            <a:off x="3725058" y="4604469"/>
            <a:ext cx="1229192" cy="52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QAS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06F64-6753-4BDB-9AE9-4CFDF08EBA57}"/>
              </a:ext>
            </a:extLst>
          </p:cNvPr>
          <p:cNvSpPr/>
          <p:nvPr/>
        </p:nvSpPr>
        <p:spPr>
          <a:xfrm>
            <a:off x="3725057" y="3966308"/>
            <a:ext cx="1229192" cy="52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Tenant Vocabulary (SDS – Tenant shared)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6E64-7372-4F41-86DE-6DE0073C3365}"/>
              </a:ext>
            </a:extLst>
          </p:cNvPr>
          <p:cNvSpPr txBox="1"/>
          <p:nvPr/>
        </p:nvSpPr>
        <p:spPr>
          <a:xfrm>
            <a:off x="469962" y="2479201"/>
            <a:ext cx="27957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fontAlgn="ctr"/>
            <a:endParaRPr lang="en-US" sz="1100" b="1">
              <a:effectLst/>
              <a:latin typeface="Calibri" panose="020F0502020204030204" pitchFamily="34" charset="0"/>
            </a:endParaRPr>
          </a:p>
          <a:p>
            <a:pPr marL="685800" fontAlgn="ctr"/>
            <a:endParaRPr lang="en-US" sz="1100" b="1">
              <a:latin typeface="Calibri" panose="020F0502020204030204" pitchFamily="34" charset="0"/>
            </a:endParaRPr>
          </a:p>
          <a:p>
            <a:pPr marL="685800" fontAlgn="ctr"/>
            <a:r>
              <a:rPr lang="en-US" sz="1100" b="1">
                <a:effectLst/>
                <a:latin typeface="Calibri" panose="020F0502020204030204" pitchFamily="34" charset="0"/>
              </a:rPr>
              <a:t>Tenant-specific Lexicon</a:t>
            </a:r>
            <a:r>
              <a:rPr lang="en-US" sz="1100">
                <a:effectLst/>
                <a:latin typeface="Calibri" panose="020F0502020204030204" pitchFamily="34" charset="0"/>
              </a:rPr>
              <a:t>: Tenant Suggestions are used in order to generated a vocabulary with frequencies or probabilities of a token to be part of an attribute </a:t>
            </a:r>
          </a:p>
          <a:p>
            <a:pPr marL="685800" fontAlgn="ctr"/>
            <a:endParaRPr lang="en-US" sz="1100">
              <a:latin typeface="Calibri" panose="020F0502020204030204" pitchFamily="34" charset="0"/>
            </a:endParaRPr>
          </a:p>
          <a:p>
            <a:pPr marL="685800" fontAlgn="ctr"/>
            <a:endParaRPr lang="en-US" sz="1100"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685800" rtl="0" fontAlgn="ctr">
              <a:spcBef>
                <a:spcPts val="0"/>
              </a:spcBef>
              <a:spcAft>
                <a:spcPts val="0"/>
              </a:spcAft>
            </a:pPr>
            <a:endParaRPr lang="en-US" sz="1100">
              <a:effectLst/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629C68-FAF4-455D-B835-F7D3D3E5AFC4}"/>
              </a:ext>
            </a:extLst>
          </p:cNvPr>
          <p:cNvSpPr txBox="1"/>
          <p:nvPr/>
        </p:nvSpPr>
        <p:spPr>
          <a:xfrm>
            <a:off x="938743" y="1310337"/>
            <a:ext cx="1071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>
                <a:latin typeface="Calibri" panose="020F0502020204030204" pitchFamily="34" charset="0"/>
              </a:rPr>
              <a:t>Improve the Slot and Intent recognition capability of the LU model through dynamically (runtime) fetching the</a:t>
            </a:r>
            <a:r>
              <a:rPr lang="en-US" sz="1800" i="1">
                <a:effectLst/>
                <a:latin typeface="Calibri" panose="020F0502020204030204" pitchFamily="34" charset="0"/>
              </a:rPr>
              <a:t> tenant-specific lexicon and including as features in QAS call</a:t>
            </a:r>
            <a:endParaRPr lang="en-US" i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DF885-4121-449F-B206-4099A832F9F5}"/>
              </a:ext>
            </a:extLst>
          </p:cNvPr>
          <p:cNvSpPr txBox="1"/>
          <p:nvPr/>
        </p:nvSpPr>
        <p:spPr>
          <a:xfrm>
            <a:off x="4886438" y="2686374"/>
            <a:ext cx="202699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“MSAI Diego Phone”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1A3BA-50AB-436A-97E2-25C50FA17E3E}"/>
              </a:ext>
            </a:extLst>
          </p:cNvPr>
          <p:cNvSpPr txBox="1"/>
          <p:nvPr/>
        </p:nvSpPr>
        <p:spPr>
          <a:xfrm>
            <a:off x="6096000" y="3616446"/>
            <a:ext cx="202699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“MSAI Diego Phone”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7897E-CCDD-4586-95F9-07FA4B58E297}"/>
              </a:ext>
            </a:extLst>
          </p:cNvPr>
          <p:cNvSpPr txBox="1"/>
          <p:nvPr/>
        </p:nvSpPr>
        <p:spPr>
          <a:xfrm>
            <a:off x="5921114" y="4661081"/>
            <a:ext cx="16479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/>
              <a:t>Sub-intent=</a:t>
            </a:r>
            <a:r>
              <a:rPr lang="en-US" sz="700" err="1"/>
              <a:t>find_phone_number</a:t>
            </a:r>
            <a:endParaRPr lang="en-US" sz="700"/>
          </a:p>
          <a:p>
            <a:pPr algn="ctr"/>
            <a:r>
              <a:rPr lang="en-US" sz="700" err="1"/>
              <a:t>PersonName</a:t>
            </a:r>
            <a:r>
              <a:rPr lang="en-US" sz="700"/>
              <a:t>=‘Diego’; </a:t>
            </a:r>
            <a:r>
              <a:rPr lang="en-US" sz="700" err="1"/>
              <a:t>Orgname</a:t>
            </a:r>
            <a:r>
              <a:rPr lang="en-US" sz="700"/>
              <a:t>=‘MSAI’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C9F90-1895-4B3F-8E32-F10F41C1A8C3}"/>
              </a:ext>
            </a:extLst>
          </p:cNvPr>
          <p:cNvSpPr txBox="1"/>
          <p:nvPr/>
        </p:nvSpPr>
        <p:spPr>
          <a:xfrm>
            <a:off x="6639339" y="5286052"/>
            <a:ext cx="18745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Mapped query = “Diego from MSAI Phone”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FA21ED-5378-4449-A585-A5BEDE0F00BA}"/>
              </a:ext>
            </a:extLst>
          </p:cNvPr>
          <p:cNvCxnSpPr>
            <a:cxnSpLocks/>
          </p:cNvCxnSpPr>
          <p:nvPr/>
        </p:nvCxnSpPr>
        <p:spPr>
          <a:xfrm>
            <a:off x="4954248" y="4392118"/>
            <a:ext cx="381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5DD5CF-364F-4004-9B25-9EB9449FA3AD}"/>
              </a:ext>
            </a:extLst>
          </p:cNvPr>
          <p:cNvCxnSpPr>
            <a:cxnSpLocks/>
          </p:cNvCxnSpPr>
          <p:nvPr/>
        </p:nvCxnSpPr>
        <p:spPr>
          <a:xfrm flipH="1">
            <a:off x="4954249" y="4255614"/>
            <a:ext cx="87231" cy="6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047CAE-6F89-4AB9-B407-70483BD5BD1E}"/>
              </a:ext>
            </a:extLst>
          </p:cNvPr>
          <p:cNvCxnSpPr>
            <a:cxnSpLocks/>
          </p:cNvCxnSpPr>
          <p:nvPr/>
        </p:nvCxnSpPr>
        <p:spPr>
          <a:xfrm>
            <a:off x="4954248" y="4319026"/>
            <a:ext cx="378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E6CEBD-B4A8-4B69-B905-9BA26D0FBD39}"/>
              </a:ext>
            </a:extLst>
          </p:cNvPr>
          <p:cNvCxnSpPr>
            <a:cxnSpLocks/>
          </p:cNvCxnSpPr>
          <p:nvPr/>
        </p:nvCxnSpPr>
        <p:spPr>
          <a:xfrm flipV="1">
            <a:off x="5278186" y="4404849"/>
            <a:ext cx="57179" cy="49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65D5E-E074-4147-970B-605665EDD0DA}"/>
              </a:ext>
            </a:extLst>
          </p:cNvPr>
          <p:cNvCxnSpPr>
            <a:cxnSpLocks/>
          </p:cNvCxnSpPr>
          <p:nvPr/>
        </p:nvCxnSpPr>
        <p:spPr>
          <a:xfrm>
            <a:off x="4951183" y="4689652"/>
            <a:ext cx="381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306C78-72F2-43FB-9510-D29CADB1EAC7}"/>
              </a:ext>
            </a:extLst>
          </p:cNvPr>
          <p:cNvCxnSpPr>
            <a:cxnSpLocks/>
          </p:cNvCxnSpPr>
          <p:nvPr/>
        </p:nvCxnSpPr>
        <p:spPr>
          <a:xfrm flipH="1">
            <a:off x="4951184" y="4541352"/>
            <a:ext cx="90296" cy="75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261B5F2-5ECD-41E7-9ECA-023ECFAAEE89}"/>
              </a:ext>
            </a:extLst>
          </p:cNvPr>
          <p:cNvCxnSpPr>
            <a:cxnSpLocks/>
          </p:cNvCxnSpPr>
          <p:nvPr/>
        </p:nvCxnSpPr>
        <p:spPr>
          <a:xfrm>
            <a:off x="4951183" y="4616560"/>
            <a:ext cx="381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B17B60-76BE-4B90-9915-BC8FC1B4C3F2}"/>
              </a:ext>
            </a:extLst>
          </p:cNvPr>
          <p:cNvCxnSpPr>
            <a:cxnSpLocks/>
          </p:cNvCxnSpPr>
          <p:nvPr/>
        </p:nvCxnSpPr>
        <p:spPr>
          <a:xfrm flipV="1">
            <a:off x="5278186" y="4702383"/>
            <a:ext cx="54114" cy="60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A173CF4-D03C-49E5-A497-FD3BADA27A68}"/>
              </a:ext>
            </a:extLst>
          </p:cNvPr>
          <p:cNvSpPr txBox="1"/>
          <p:nvPr/>
        </p:nvSpPr>
        <p:spPr>
          <a:xfrm>
            <a:off x="5379369" y="4184385"/>
            <a:ext cx="10834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/>
              <a:t>QAS call (incl. Tenant lexicon)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9E011-866B-4921-9EDA-CA02D1BC3542}"/>
              </a:ext>
            </a:extLst>
          </p:cNvPr>
          <p:cNvSpPr txBox="1"/>
          <p:nvPr/>
        </p:nvSpPr>
        <p:spPr>
          <a:xfrm>
            <a:off x="1107399" y="6132108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Contextual LU - People Answer - Design.docx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795CB8-701C-4004-9D4E-AAE7C82CF9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90691"/>
              </p:ext>
            </p:extLst>
          </p:nvPr>
        </p:nvGraphicFramePr>
        <p:xfrm>
          <a:off x="1107399" y="4167556"/>
          <a:ext cx="2393807" cy="1044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780">
                  <a:extLst>
                    <a:ext uri="{9D8B030D-6E8A-4147-A177-3AD203B41FA5}">
                      <a16:colId xmlns:a16="http://schemas.microsoft.com/office/drawing/2014/main" val="167872939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04476107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716889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976672436"/>
                    </a:ext>
                  </a:extLst>
                </a:gridCol>
                <a:gridCol w="552977">
                  <a:extLst>
                    <a:ext uri="{9D8B030D-6E8A-4147-A177-3AD203B41FA5}">
                      <a16:colId xmlns:a16="http://schemas.microsoft.com/office/drawing/2014/main" val="996631950"/>
                    </a:ext>
                  </a:extLst>
                </a:gridCol>
              </a:tblGrid>
              <a:tr h="120148"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token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p_department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p_first_name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p_job_title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p_office_location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37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msai 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0.7 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0.04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0.1 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strike="noStrike">
                          <a:effectLst/>
                        </a:rPr>
                        <a:t>0.16 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extLst>
                  <a:ext uri="{0D108BD9-81ED-4DB2-BD59-A6C34878D82A}">
                    <a16:rowId xmlns:a16="http://schemas.microsoft.com/office/drawing/2014/main" val="2695656565"/>
                  </a:ext>
                </a:extLst>
              </a:tr>
              <a:tr h="154036"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software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0.26 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0.2 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extLst>
                  <a:ext uri="{0D108BD9-81ED-4DB2-BD59-A6C34878D82A}">
                    <a16:rowId xmlns:a16="http://schemas.microsoft.com/office/drawing/2014/main" val="1074991718"/>
                  </a:ext>
                </a:extLst>
              </a:tr>
              <a:tr h="120148"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us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0.04 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0.15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tc>
                  <a:txBody>
                    <a:bodyPr/>
                    <a:lstStyle/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0.51 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68" marR="78168" marT="39084" marB="39084"/>
                </a:tc>
                <a:extLst>
                  <a:ext uri="{0D108BD9-81ED-4DB2-BD59-A6C34878D82A}">
                    <a16:rowId xmlns:a16="http://schemas.microsoft.com/office/drawing/2014/main" val="26719669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477DCB-4AC4-40FE-9E5E-4DF7EF02170D}"/>
              </a:ext>
            </a:extLst>
          </p:cNvPr>
          <p:cNvSpPr txBox="1"/>
          <p:nvPr/>
        </p:nvSpPr>
        <p:spPr>
          <a:xfrm>
            <a:off x="1040028" y="3952112"/>
            <a:ext cx="2105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</a:rPr>
              <a:t>Sample Lexicon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4C304-4AE5-4206-869E-82D5D08B32EB}"/>
              </a:ext>
            </a:extLst>
          </p:cNvPr>
          <p:cNvCxnSpPr/>
          <p:nvPr/>
        </p:nvCxnSpPr>
        <p:spPr>
          <a:xfrm>
            <a:off x="3617747" y="2875936"/>
            <a:ext cx="0" cy="258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8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395FBAF-6E9B-4EFD-9C3F-57A1F1742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using Tenant signals</a:t>
            </a:r>
          </a:p>
        </p:txBody>
      </p:sp>
      <p:sp>
        <p:nvSpPr>
          <p:cNvPr id="19459" name="TextBox 5">
            <a:extLst>
              <a:ext uri="{FF2B5EF4-FFF2-40B4-BE49-F238E27FC236}">
                <a16:creationId xmlns:a16="http://schemas.microsoft.com/office/drawing/2014/main" id="{712855E8-981C-47EA-B140-2577761F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23988"/>
            <a:ext cx="10969625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>
                <a:latin typeface="Calibri"/>
                <a:ea typeface="等线"/>
                <a:cs typeface="Calibri"/>
              </a:rPr>
              <a:t>Tenant lexicon features included in modeling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latin typeface="Calibri"/>
                <a:ea typeface="等线"/>
                <a:cs typeface="Calibri"/>
              </a:rPr>
              <a:t>Job title; department; first name, office location, skill, project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/>
                <a:cs typeface="Calibri"/>
              </a:rPr>
              <a:t>Training data generation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Collect query patterns from existed annotated data 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&lt;</a:t>
            </a:r>
            <a:r>
              <a:rPr lang="en-US" altLang="en-US" err="1">
                <a:latin typeface="Calibri"/>
                <a:cs typeface="Calibri"/>
              </a:rPr>
              <a:t>job_title</a:t>
            </a:r>
            <a:r>
              <a:rPr lang="en-US" altLang="en-US">
                <a:latin typeface="Calibri"/>
                <a:cs typeface="Calibri"/>
              </a:rPr>
              <a:t>&gt; &lt;</a:t>
            </a:r>
            <a:r>
              <a:rPr lang="en-US" altLang="en-US" err="1">
                <a:latin typeface="Calibri"/>
                <a:cs typeface="Calibri"/>
              </a:rPr>
              <a:t>contact_name</a:t>
            </a:r>
            <a:r>
              <a:rPr lang="en-US" altLang="en-US">
                <a:latin typeface="Calibri"/>
                <a:cs typeface="Calibri"/>
              </a:rPr>
              <a:t>&gt; from &lt;</a:t>
            </a:r>
            <a:r>
              <a:rPr lang="en-US" altLang="en-US" err="1">
                <a:latin typeface="Calibri"/>
                <a:cs typeface="Calibri"/>
              </a:rPr>
              <a:t>org_name</a:t>
            </a:r>
            <a:r>
              <a:rPr lang="en-US" altLang="en-US">
                <a:latin typeface="Calibri"/>
                <a:cs typeface="Calibri"/>
              </a:rPr>
              <a:t>&gt;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Query expansion using query pattern and lexicons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P : the probability of slot replaced by a lexicon</a:t>
            </a:r>
            <a:endParaRPr lang="en-US" altLang="en-US">
              <a:cs typeface="Calibri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N: the number of generated queries for each pattern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Generate data sets with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P from [0.1, 0.2, 0.3, 0.4, 0.5, 0.6, 0.7, 0.8, 0.9]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N from [20, 50, 100, 200, 300, 400, 500]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/>
                <a:cs typeface="Calibri"/>
              </a:rPr>
              <a:t>Models (CMF v1)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SVMs for Domain/Intent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LCCRF for slot model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/>
                <a:cs typeface="Calibri"/>
              </a:rPr>
              <a:t>Pick the model with the best LU quality on the test set </a:t>
            </a:r>
            <a:endParaRPr lang="en-US" altLang="en-US" sz="2400">
              <a:cs typeface="Calibri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for domain/intent/slot models</a:t>
            </a:r>
          </a:p>
        </p:txBody>
      </p:sp>
      <p:sp>
        <p:nvSpPr>
          <p:cNvPr id="19460" name="TextBox 6">
            <a:extLst>
              <a:ext uri="{FF2B5EF4-FFF2-40B4-BE49-F238E27FC236}">
                <a16:creationId xmlns:a16="http://schemas.microsoft.com/office/drawing/2014/main" id="{0B629879-F777-4F7D-AD79-6421680F5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6488113"/>
            <a:ext cx="782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3"/>
              </a:rPr>
              <a:t>Experiment 1: Model Retrain with CMF tool and Data Augmentation</a:t>
            </a:r>
            <a:r>
              <a:rPr lang="en-US" altLang="en-US"/>
              <a:t>  (</a:t>
            </a:r>
            <a:r>
              <a:rPr lang="en-US" altLang="en-US">
                <a:hlinkClick r:id="rId4"/>
              </a:rPr>
              <a:t>Web view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3A0E755-403D-48B8-8280-42E0D2E8D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Tenant lexicon Impact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816BD8-4C2D-401E-80E5-91ABB3C71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66839"/>
              </p:ext>
            </p:extLst>
          </p:nvPr>
        </p:nvGraphicFramePr>
        <p:xfrm>
          <a:off x="968375" y="2028033"/>
          <a:ext cx="10255249" cy="16319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3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8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56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Query Precision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Query Recall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Domain Precision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Domain Recall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 domain Intent Acc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 domain Slot Acc (query level)</a:t>
                      </a:r>
                    </a:p>
                  </a:txBody>
                  <a:tcPr marL="91437" marR="91437" marT="45756" marB="457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29">
                <a:tc>
                  <a:txBody>
                    <a:bodyPr/>
                    <a:lstStyle/>
                    <a:p>
                      <a:r>
                        <a:rPr lang="en-US" sz="1400"/>
                        <a:t>LU baseline (March 2020)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22.75%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31.85%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61.77%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86.48%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73.52%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42.42%</a:t>
                      </a:r>
                    </a:p>
                  </a:txBody>
                  <a:tcPr marL="91437" marR="91437" marT="45756" marB="457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29">
                <a:tc>
                  <a:txBody>
                    <a:bodyPr/>
                    <a:lstStyle/>
                    <a:p>
                      <a:r>
                        <a:rPr lang="en-US" sz="1400"/>
                        <a:t>LU with tenant lexicons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solidFill>
                            <a:schemeClr val="tx1"/>
                          </a:solidFill>
                        </a:rPr>
                        <a:t>35.76%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solidFill>
                            <a:schemeClr val="tx1"/>
                          </a:solidFill>
                        </a:rPr>
                        <a:t>43.7%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77.12%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94.26%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83.89%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marL="91437" marR="91437" marT="45756" marB="457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LU without tenant lexicons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solidFill>
                            <a:schemeClr val="tx1"/>
                          </a:solidFill>
                        </a:rPr>
                        <a:t>29.23%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solidFill>
                            <a:schemeClr val="tx1"/>
                          </a:solidFill>
                        </a:rPr>
                        <a:t>34.26%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78.36%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91.85%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79.81%</a:t>
                      </a:r>
                    </a:p>
                  </a:txBody>
                  <a:tcPr marL="91437" marR="91437" marT="45756" marB="45756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42.78%</a:t>
                      </a:r>
                    </a:p>
                  </a:txBody>
                  <a:tcPr marL="91437" marR="91437" marT="45756" marB="457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39" name="TextBox 7">
            <a:extLst>
              <a:ext uri="{FF2B5EF4-FFF2-40B4-BE49-F238E27FC236}">
                <a16:creationId xmlns:a16="http://schemas.microsoft.com/office/drawing/2014/main" id="{2A279AA8-1CC0-423D-9AB9-C56E38C55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18446"/>
            <a:ext cx="8161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Model with tenant lexicons </a:t>
            </a:r>
            <a:r>
              <a:rPr lang="en-US" altLang="en-US" b="1"/>
              <a:t>VS</a:t>
            </a:r>
            <a:r>
              <a:rPr lang="en-US" altLang="en-US"/>
              <a:t> model without tenant lexicons (</a:t>
            </a:r>
            <a:r>
              <a:rPr lang="en-US" altLang="en-US" b="1"/>
              <a:t>same training data</a:t>
            </a:r>
            <a:r>
              <a:rPr lang="en-US" altLang="en-US"/>
              <a:t>)</a:t>
            </a:r>
          </a:p>
        </p:txBody>
      </p:sp>
      <p:sp>
        <p:nvSpPr>
          <p:cNvPr id="21540" name="TextBox 8">
            <a:extLst>
              <a:ext uri="{FF2B5EF4-FFF2-40B4-BE49-F238E27FC236}">
                <a16:creationId xmlns:a16="http://schemas.microsoft.com/office/drawing/2014/main" id="{236B4CD2-E0A8-4D5C-9DC4-6944110DB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85397"/>
            <a:ext cx="8861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Example of dynamic tenant lexicon model (Query: mehar from </a:t>
            </a:r>
            <a:r>
              <a:rPr lang="en-US" altLang="en-US" err="1"/>
              <a:t>abc</a:t>
            </a:r>
            <a:r>
              <a:rPr lang="en-US" altLang="en-US"/>
              <a:t>)</a:t>
            </a:r>
          </a:p>
        </p:txBody>
      </p:sp>
      <p:pic>
        <p:nvPicPr>
          <p:cNvPr id="21541" name="Picture 12">
            <a:extLst>
              <a:ext uri="{FF2B5EF4-FFF2-40B4-BE49-F238E27FC236}">
                <a16:creationId xmlns:a16="http://schemas.microsoft.com/office/drawing/2014/main" id="{3BBAD7F2-7EAC-4EF5-BE16-487E853B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72860"/>
            <a:ext cx="11112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2" name="Picture 14">
            <a:extLst>
              <a:ext uri="{FF2B5EF4-FFF2-40B4-BE49-F238E27FC236}">
                <a16:creationId xmlns:a16="http://schemas.microsoft.com/office/drawing/2014/main" id="{7504E20A-E107-455C-8414-521472E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80697"/>
            <a:ext cx="111125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3" name="Picture 18">
            <a:extLst>
              <a:ext uri="{FF2B5EF4-FFF2-40B4-BE49-F238E27FC236}">
                <a16:creationId xmlns:a16="http://schemas.microsoft.com/office/drawing/2014/main" id="{D44D8A25-975E-4684-BDFC-BE01D745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95185"/>
            <a:ext cx="111125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EEBD-7001-417F-80BA-2A619B2B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People LU roadmap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3F542A8F-1CEB-4984-8393-0D8C3FB8F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059" y="1984461"/>
            <a:ext cx="1030339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Calibri"/>
                <a:cs typeface="Calibri"/>
              </a:rPr>
              <a:t>Flight goals:</a:t>
            </a:r>
            <a:r>
              <a:rPr lang="en-US" altLang="en-US">
                <a:latin typeface="Calibri"/>
                <a:cs typeface="Calibri"/>
              </a:rPr>
              <a:t> LU model 100% WW for en-US* in MSO/OM and MSB web.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Calibri"/>
                <a:cs typeface="Calibri"/>
              </a:rPr>
              <a:t>Dynamic Tenant grammar usage: </a:t>
            </a:r>
            <a:r>
              <a:rPr lang="en-US" altLang="en-US">
                <a:latin typeface="Calibri"/>
                <a:cs typeface="Calibri"/>
              </a:rPr>
              <a:t>LU model + Tenant grammar pipeline changes in WW.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latin typeface="Calibri"/>
                <a:cs typeface="Calibri"/>
              </a:rPr>
              <a:t>Model improvements:</a:t>
            </a:r>
            <a:r>
              <a:rPr lang="en-US" altLang="en-US">
                <a:latin typeface="Calibri"/>
                <a:cs typeface="Calibri"/>
              </a:rPr>
              <a:t> </a:t>
            </a:r>
            <a:endParaRPr lang="en-US" altLang="en-US">
              <a:cs typeface="Calibri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New slots/sub intents to improve end-end coverage (E.g., what is Jane's office address -&gt; where is Jane located, without usage of canonical value mapping)* 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cs typeface="Calibri"/>
                <a:hlinkClick r:id="rId2"/>
              </a:rPr>
              <a:t>People Schema Change</a:t>
            </a:r>
            <a:r>
              <a:rPr lang="en-US">
                <a:latin typeface="Calibri"/>
                <a:cs typeface="Calibri"/>
              </a:rPr>
              <a:t>  (</a:t>
            </a:r>
            <a:r>
              <a:rPr lang="en-US">
                <a:latin typeface="Calibri"/>
                <a:cs typeface="Calibri"/>
                <a:hlinkClick r:id="rId3"/>
              </a:rPr>
              <a:t>Web view</a:t>
            </a:r>
            <a:r>
              <a:rPr lang="en-US">
                <a:latin typeface="Calibri"/>
                <a:cs typeface="Calibri"/>
              </a:rPr>
              <a:t>)</a:t>
            </a:r>
            <a:endParaRPr lang="en-US" altLang="en-US">
              <a:latin typeface="Calibri"/>
              <a:cs typeface="Calibri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Joint intent slot modeling (might push to Q3)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Explore Compliant training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/>
                <a:cs typeface="Calibri"/>
              </a:rPr>
              <a:t>Domain classifier enhancements needed for WPR for People Centric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3DE48-833C-4760-A79C-B90C69AF137C}"/>
              </a:ext>
            </a:extLst>
          </p:cNvPr>
          <p:cNvSpPr txBox="1"/>
          <p:nvPr/>
        </p:nvSpPr>
        <p:spPr>
          <a:xfrm>
            <a:off x="1097280" y="1590883"/>
            <a:ext cx="59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Q2</a:t>
            </a:r>
          </a:p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4542F-69BA-4EFC-AE86-99AE171603CF}"/>
              </a:ext>
            </a:extLst>
          </p:cNvPr>
          <p:cNvSpPr txBox="1"/>
          <p:nvPr/>
        </p:nvSpPr>
        <p:spPr>
          <a:xfrm>
            <a:off x="1097280" y="4866815"/>
            <a:ext cx="59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FY21 H2 Cobalt (Tentative)</a:t>
            </a:r>
          </a:p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5053355-9744-4074-9415-8F50702C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058" y="5289428"/>
            <a:ext cx="108113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Tenant lexicons quality improvement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Ensure identical experiences for Text and Voice based search endpoints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Rollout the base feature set to new endpoints – TM/TD/OD/OWA/MSB Work (Ongoing alignment discussion)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A6DE5-9B5D-479F-B3BB-075F9EC9F3E0}"/>
              </a:ext>
            </a:extLst>
          </p:cNvPr>
          <p:cNvSpPr txBox="1"/>
          <p:nvPr/>
        </p:nvSpPr>
        <p:spPr>
          <a:xfrm>
            <a:off x="1195876" y="4494225"/>
            <a:ext cx="1039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*Dependencies on STCA team for </a:t>
            </a:r>
            <a:r>
              <a:rPr lang="en-US" i="1" err="1"/>
              <a:t>en</a:t>
            </a:r>
            <a:r>
              <a:rPr lang="en-US" i="1"/>
              <a:t>* and Tier1 language rollout + New slot schema work</a:t>
            </a:r>
          </a:p>
        </p:txBody>
      </p:sp>
    </p:spTree>
    <p:extLst>
      <p:ext uri="{BB962C8B-B14F-4D97-AF65-F5344CB8AC3E}">
        <p14:creationId xmlns:p14="http://schemas.microsoft.com/office/powerpoint/2010/main" val="30177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>
            <a:extLst>
              <a:ext uri="{FF2B5EF4-FFF2-40B4-BE49-F238E27FC236}">
                <a16:creationId xmlns:a16="http://schemas.microsoft.com/office/drawing/2014/main" id="{14B4A207-A4E7-4FF0-B5A6-C4A4EDC4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70175"/>
            <a:ext cx="69675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/>
              <a:t>Thanks!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129F-C33D-4B90-B534-8727B9C3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12" y="365125"/>
            <a:ext cx="10515600" cy="1325563"/>
          </a:xfrm>
        </p:spPr>
        <p:txBody>
          <a:bodyPr/>
          <a:lstStyle/>
          <a:p>
            <a:r>
              <a:rPr lang="en-US"/>
              <a:t>Appendix: People – LU hybrid architecture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45C37-B585-46D6-AF3D-D9E1FA17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C282541-83DF-4BEC-B2DD-D46EEB784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45" y="2055812"/>
          <a:ext cx="8229600" cy="1243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Visio" r:id="rId3" imgW="9634837" imgH="14559061" progId="Visio.Drawing.15">
                  <p:embed/>
                </p:oleObj>
              </mc:Choice>
              <mc:Fallback>
                <p:oleObj name="Visio" r:id="rId3" imgW="9634837" imgH="14559061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C282541-83DF-4BEC-B2DD-D46EEB784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5" y="2055812"/>
                        <a:ext cx="8229600" cy="1243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4B8D59B-DE3E-4324-8CFE-D6587FC28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685" y="3125185"/>
            <a:ext cx="8243316" cy="20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0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754AF6-9AB4-4E96-989B-2C77A2207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75" y="0"/>
            <a:ext cx="7124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FA83381-349E-4DBF-9CDA-6B21EA0D4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jobs</a:t>
            </a:r>
          </a:p>
        </p:txBody>
      </p:sp>
      <p:sp>
        <p:nvSpPr>
          <p:cNvPr id="4099" name="TextBox 9">
            <a:extLst>
              <a:ext uri="{FF2B5EF4-FFF2-40B4-BE49-F238E27FC236}">
                <a16:creationId xmlns:a16="http://schemas.microsoft.com/office/drawing/2014/main" id="{787C5C45-08C4-4A42-AD8B-43F798FAA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23988"/>
            <a:ext cx="7407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i="1"/>
              <a:t>Vision: “</a:t>
            </a:r>
            <a:r>
              <a:rPr lang="en-US" altLang="en-US" i="1" u="sng"/>
              <a:t>Naturally</a:t>
            </a:r>
            <a:r>
              <a:rPr lang="en-US" altLang="en-US" i="1"/>
              <a:t> search for People or specific information about them”</a:t>
            </a:r>
          </a:p>
        </p:txBody>
      </p:sp>
      <p:pic>
        <p:nvPicPr>
          <p:cNvPr id="4100" name="Picture 5">
            <a:extLst>
              <a:ext uri="{FF2B5EF4-FFF2-40B4-BE49-F238E27FC236}">
                <a16:creationId xmlns:a16="http://schemas.microsoft.com/office/drawing/2014/main" id="{3BC340C3-EFDC-481F-9D33-4607A3FA2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4584700"/>
            <a:ext cx="3851275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7">
            <a:extLst>
              <a:ext uri="{FF2B5EF4-FFF2-40B4-BE49-F238E27FC236}">
                <a16:creationId xmlns:a16="http://schemas.microsoft.com/office/drawing/2014/main" id="{0F7E0E22-4882-48C6-9D1C-4CF18597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2895600"/>
            <a:ext cx="392112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A5B99C-36B8-44BB-B4C7-C1B1D8F3AECA}"/>
              </a:ext>
            </a:extLst>
          </p:cNvPr>
          <p:cNvSpPr txBox="1"/>
          <p:nvPr/>
        </p:nvSpPr>
        <p:spPr>
          <a:xfrm>
            <a:off x="1363663" y="2052638"/>
            <a:ext cx="3921125" cy="87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1"/>
                </a:solidFill>
                <a:latin typeface="+mn-lt"/>
              </a:rPr>
              <a:t>Searching for a person/multiple-people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i="1">
              <a:solidFill>
                <a:schemeClr val="accent1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>
                <a:solidFill>
                  <a:schemeClr val="accent1"/>
                </a:solidFill>
                <a:latin typeface="+mn-lt"/>
              </a:rPr>
              <a:t>By combination of attributes (</a:t>
            </a:r>
            <a:r>
              <a:rPr lang="en-US" sz="1050" i="1" err="1">
                <a:solidFill>
                  <a:schemeClr val="accent1"/>
                </a:solidFill>
                <a:latin typeface="+mn-lt"/>
              </a:rPr>
              <a:t>job_titles</a:t>
            </a:r>
            <a:r>
              <a:rPr lang="en-US" sz="1050" i="1">
                <a:solidFill>
                  <a:schemeClr val="accent1"/>
                </a:solidFill>
                <a:latin typeface="+mn-lt"/>
              </a:rPr>
              <a:t>, locations, org names, expertise topics etc.)</a:t>
            </a:r>
          </a:p>
        </p:txBody>
      </p:sp>
      <p:sp>
        <p:nvSpPr>
          <p:cNvPr id="4103" name="TextBox 11">
            <a:extLst>
              <a:ext uri="{FF2B5EF4-FFF2-40B4-BE49-F238E27FC236}">
                <a16:creationId xmlns:a16="http://schemas.microsoft.com/office/drawing/2014/main" id="{BE67A73A-51BE-49D6-8B08-3AE7D0EC4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2052638"/>
            <a:ext cx="40481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1"/>
                </a:solidFill>
              </a:rPr>
              <a:t>Searching for information about a person</a:t>
            </a:r>
          </a:p>
          <a:p>
            <a:pPr eaLnBrk="1" hangingPunct="1"/>
            <a:endParaRPr lang="en-US" altLang="en-US" sz="1200" i="1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sz="1200" i="1">
                <a:solidFill>
                  <a:schemeClr val="accent1"/>
                </a:solidFill>
              </a:rPr>
              <a:t>For information such as location, manager/Org chart etc.</a:t>
            </a:r>
          </a:p>
        </p:txBody>
      </p:sp>
      <p:pic>
        <p:nvPicPr>
          <p:cNvPr id="4104" name="Picture 18">
            <a:extLst>
              <a:ext uri="{FF2B5EF4-FFF2-40B4-BE49-F238E27FC236}">
                <a16:creationId xmlns:a16="http://schemas.microsoft.com/office/drawing/2014/main" id="{5B0A9D17-E6DE-4E0B-97BB-82B62DB18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0" r="8934"/>
          <a:stretch>
            <a:fillRect/>
          </a:stretch>
        </p:blipFill>
        <p:spPr bwMode="auto">
          <a:xfrm>
            <a:off x="6370638" y="2895600"/>
            <a:ext cx="40894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AF59341-AD51-45F3-B4B7-98921863B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Canvases</a:t>
            </a:r>
          </a:p>
        </p:txBody>
      </p:sp>
      <p:pic>
        <p:nvPicPr>
          <p:cNvPr id="6147" name="Picture 6">
            <a:extLst>
              <a:ext uri="{FF2B5EF4-FFF2-40B4-BE49-F238E27FC236}">
                <a16:creationId xmlns:a16="http://schemas.microsoft.com/office/drawing/2014/main" id="{3D730A1C-D928-4D64-9FB1-201183CF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920361"/>
            <a:ext cx="3978275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2">
            <a:extLst>
              <a:ext uri="{FF2B5EF4-FFF2-40B4-BE49-F238E27FC236}">
                <a16:creationId xmlns:a16="http://schemas.microsoft.com/office/drawing/2014/main" id="{B1DA383B-AF85-48CE-93E1-8B9F773BB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88" y="1866900"/>
            <a:ext cx="1954212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34112-56E1-436C-B026-B5761ECF24E4}"/>
              </a:ext>
            </a:extLst>
          </p:cNvPr>
          <p:cNvSpPr txBox="1"/>
          <p:nvPr/>
        </p:nvSpPr>
        <p:spPr>
          <a:xfrm>
            <a:off x="1152525" y="1381125"/>
            <a:ext cx="39227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CURRENT</a:t>
            </a:r>
            <a:endParaRPr lang="en-US" sz="1050" i="1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F3A30-CAB7-463F-96AF-495500B1A2BF}"/>
              </a:ext>
            </a:extLst>
          </p:cNvPr>
          <p:cNvSpPr txBox="1"/>
          <p:nvPr/>
        </p:nvSpPr>
        <p:spPr>
          <a:xfrm>
            <a:off x="1152525" y="6218142"/>
            <a:ext cx="68294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</a:rPr>
              <a:t>FUTURE</a:t>
            </a:r>
            <a:r>
              <a:rPr lang="en-US" b="1">
                <a:latin typeface="+mn-lt"/>
              </a:rPr>
              <a:t> </a:t>
            </a:r>
            <a:r>
              <a:rPr lang="en-US" sz="1050">
                <a:solidFill>
                  <a:schemeClr val="accent1"/>
                </a:solidFill>
                <a:latin typeface="+mn-lt"/>
              </a:rPr>
              <a:t>Teams Desktop &amp; Mobile, Outlook desktop, OWA, MSB Work (Need alignment with partners)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2510B-88AD-4936-90ED-A90A03660165}"/>
              </a:ext>
            </a:extLst>
          </p:cNvPr>
          <p:cNvSpPr txBox="1"/>
          <p:nvPr/>
        </p:nvSpPr>
        <p:spPr>
          <a:xfrm>
            <a:off x="371476" y="1684337"/>
            <a:ext cx="1927225" cy="25241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chemeClr val="accent1"/>
                </a:solidFill>
                <a:latin typeface="+mn-lt"/>
              </a:rPr>
              <a:t>Sharepoint.com (WW in Q2)</a:t>
            </a:r>
          </a:p>
        </p:txBody>
      </p:sp>
      <p:pic>
        <p:nvPicPr>
          <p:cNvPr id="6152" name="Picture 21">
            <a:extLst>
              <a:ext uri="{FF2B5EF4-FFF2-40B4-BE49-F238E27FC236}">
                <a16:creationId xmlns:a16="http://schemas.microsoft.com/office/drawing/2014/main" id="{722C9141-E44D-4E5C-BA33-C42D86242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3861827"/>
            <a:ext cx="4175125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2699B9-AD90-4A85-9EE0-2F506E193EB5}"/>
              </a:ext>
            </a:extLst>
          </p:cNvPr>
          <p:cNvSpPr txBox="1"/>
          <p:nvPr/>
        </p:nvSpPr>
        <p:spPr>
          <a:xfrm>
            <a:off x="371476" y="3679031"/>
            <a:ext cx="1927225" cy="25400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chemeClr val="accent1"/>
                </a:solidFill>
                <a:latin typeface="+mn-lt"/>
              </a:rPr>
              <a:t>Office.com (WW in Q2)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C379D88E-C1E2-489A-AB9D-00B7F172B5C4}"/>
              </a:ext>
            </a:extLst>
          </p:cNvPr>
          <p:cNvSpPr/>
          <p:nvPr/>
        </p:nvSpPr>
        <p:spPr>
          <a:xfrm>
            <a:off x="1004888" y="4788927"/>
            <a:ext cx="1028700" cy="338137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6155" name="TextBox 25">
            <a:extLst>
              <a:ext uri="{FF2B5EF4-FFF2-40B4-BE49-F238E27FC236}">
                <a16:creationId xmlns:a16="http://schemas.microsoft.com/office/drawing/2014/main" id="{BBEFC1ED-2873-497F-8A95-52D322B8C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1" y="4790514"/>
            <a:ext cx="874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chemeClr val="bg1"/>
                </a:solidFill>
              </a:rPr>
              <a:t>UI Style:</a:t>
            </a:r>
            <a:r>
              <a:rPr lang="en-US" altLang="en-US" sz="800">
                <a:solidFill>
                  <a:schemeClr val="bg1"/>
                </a:solidFill>
              </a:rPr>
              <a:t> People Flash-in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1634B2A5-E391-4E78-B7D4-D7C8BE521E49}"/>
              </a:ext>
            </a:extLst>
          </p:cNvPr>
          <p:cNvSpPr/>
          <p:nvPr/>
        </p:nvSpPr>
        <p:spPr>
          <a:xfrm>
            <a:off x="1092200" y="2893499"/>
            <a:ext cx="1028700" cy="338137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6157" name="TextBox 33">
            <a:extLst>
              <a:ext uri="{FF2B5EF4-FFF2-40B4-BE49-F238E27FC236}">
                <a16:creationId xmlns:a16="http://schemas.microsoft.com/office/drawing/2014/main" id="{0B91B23A-7827-47B8-B8AF-4BB4ADEF2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2895086"/>
            <a:ext cx="876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chemeClr val="bg1"/>
                </a:solidFill>
              </a:rPr>
              <a:t>UI Style:</a:t>
            </a:r>
            <a:r>
              <a:rPr lang="en-US" altLang="en-US" sz="800">
                <a:solidFill>
                  <a:schemeClr val="bg1"/>
                </a:solidFill>
              </a:rPr>
              <a:t> Answer card</a:t>
            </a:r>
          </a:p>
        </p:txBody>
      </p:sp>
      <p:pic>
        <p:nvPicPr>
          <p:cNvPr id="6158" name="Picture 39">
            <a:extLst>
              <a:ext uri="{FF2B5EF4-FFF2-40B4-BE49-F238E27FC236}">
                <a16:creationId xmlns:a16="http://schemas.microsoft.com/office/drawing/2014/main" id="{67A7F5D1-950A-475B-B445-54F2E5F5C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1726968"/>
            <a:ext cx="380523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28551EB0-5A94-4B79-8262-8F96AB35C06E}"/>
              </a:ext>
            </a:extLst>
          </p:cNvPr>
          <p:cNvSpPr/>
          <p:nvPr/>
        </p:nvSpPr>
        <p:spPr>
          <a:xfrm>
            <a:off x="5253038" y="2952750"/>
            <a:ext cx="1028700" cy="33813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6160" name="TextBox 37">
            <a:extLst>
              <a:ext uri="{FF2B5EF4-FFF2-40B4-BE49-F238E27FC236}">
                <a16:creationId xmlns:a16="http://schemas.microsoft.com/office/drawing/2014/main" id="{B7CA56E2-1C66-4260-B8AB-27169ACF7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3008313"/>
            <a:ext cx="874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chemeClr val="bg1"/>
                </a:solidFill>
              </a:rPr>
              <a:t>UI style:</a:t>
            </a:r>
            <a:r>
              <a:rPr lang="en-US" altLang="en-US" sz="800">
                <a:solidFill>
                  <a:schemeClr val="bg1"/>
                </a:solidFill>
              </a:rPr>
              <a:t> SERP</a:t>
            </a:r>
          </a:p>
        </p:txBody>
      </p:sp>
      <p:pic>
        <p:nvPicPr>
          <p:cNvPr id="6161" name="Picture 43">
            <a:extLst>
              <a:ext uri="{FF2B5EF4-FFF2-40B4-BE49-F238E27FC236}">
                <a16:creationId xmlns:a16="http://schemas.microsoft.com/office/drawing/2014/main" id="{D2725F54-03A2-4203-8CD2-6E2A366B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07" y="3898106"/>
            <a:ext cx="334645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73AAF24-A982-43F2-966E-EA3675B3FE23}"/>
              </a:ext>
            </a:extLst>
          </p:cNvPr>
          <p:cNvSpPr txBox="1"/>
          <p:nvPr/>
        </p:nvSpPr>
        <p:spPr>
          <a:xfrm>
            <a:off x="5445126" y="3711764"/>
            <a:ext cx="2373312" cy="25400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chemeClr val="accent1"/>
                </a:solidFill>
                <a:latin typeface="+mn-lt"/>
              </a:rPr>
              <a:t>Bing.com (Web vertical WW in Q2)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0AA88-43FC-481A-853A-ECDA533BBF9E}"/>
              </a:ext>
            </a:extLst>
          </p:cNvPr>
          <p:cNvSpPr txBox="1"/>
          <p:nvPr/>
        </p:nvSpPr>
        <p:spPr>
          <a:xfrm>
            <a:off x="9270999" y="1690688"/>
            <a:ext cx="1927225" cy="26193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chemeClr val="accent1"/>
                </a:solidFill>
                <a:latin typeface="+mn-lt"/>
              </a:rPr>
              <a:t>Outlook Mobile (WW in Q2)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3586DB2-5ED0-4EA2-8AA4-504EBEE4A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People Relevance + LU partnership goals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B9AC7B9-6F7E-4DD5-B703-4CB5F898B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7463" y="2543175"/>
            <a:ext cx="1051560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accent1"/>
                </a:solidFill>
              </a:rPr>
              <a:t>LU</a:t>
            </a:r>
          </a:p>
        </p:txBody>
      </p:sp>
      <p:sp>
        <p:nvSpPr>
          <p:cNvPr id="8196" name="Content Placeholder 2">
            <a:extLst>
              <a:ext uri="{FF2B5EF4-FFF2-40B4-BE49-F238E27FC236}">
                <a16:creationId xmlns:a16="http://schemas.microsoft.com/office/drawing/2014/main" id="{8DA198FC-52EF-4D11-85A6-31DD349A4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254317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accent1"/>
                </a:solidFill>
              </a:rPr>
              <a:t>People Relevance</a:t>
            </a:r>
            <a:endParaRPr lang="en-US" altLang="en-US" sz="1800">
              <a:solidFill>
                <a:schemeClr val="accent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8197" name="TextBox 7">
            <a:extLst>
              <a:ext uri="{FF2B5EF4-FFF2-40B4-BE49-F238E27FC236}">
                <a16:creationId xmlns:a16="http://schemas.microsoft.com/office/drawing/2014/main" id="{AF5EF613-21E7-4829-9ED1-95993BEBA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3357563"/>
            <a:ext cx="464661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en-US" b="1"/>
              <a:t>Statistical</a:t>
            </a:r>
            <a:r>
              <a:rPr lang="en-US" altLang="en-US"/>
              <a:t> Intent/Slot understanding needed to expand the </a:t>
            </a:r>
            <a:r>
              <a:rPr lang="en-US" altLang="en-US" b="1"/>
              <a:t>coverage and accuracy</a:t>
            </a:r>
            <a:r>
              <a:rPr lang="en-US" altLang="en-US"/>
              <a:t> of People queries, since </a:t>
            </a:r>
            <a:r>
              <a:rPr lang="en-GB" altLang="en-US"/>
              <a:t>People grammar only has limited support of patterns</a:t>
            </a:r>
            <a:endParaRPr lang="en-US" altLang="en-US"/>
          </a:p>
          <a:p>
            <a:pPr eaLnBrk="1" hangingPunct="1">
              <a:buFontTx/>
              <a:buChar char="-"/>
            </a:pPr>
            <a:r>
              <a:rPr lang="en-US" altLang="en-US" b="1"/>
              <a:t>Domain classification</a:t>
            </a:r>
            <a:r>
              <a:rPr lang="en-US" altLang="en-US"/>
              <a:t> to drive Whole Page Relevance</a:t>
            </a:r>
          </a:p>
          <a:p>
            <a:pPr eaLnBrk="1" hangingPunct="1">
              <a:buFontTx/>
              <a:buChar char="-"/>
            </a:pPr>
            <a:r>
              <a:rPr lang="en-US" altLang="en-US" b="1"/>
              <a:t>Contextual signals</a:t>
            </a:r>
            <a:r>
              <a:rPr lang="en-US" altLang="en-US"/>
              <a:t> at Query Understanding layer</a:t>
            </a:r>
          </a:p>
          <a:p>
            <a:pPr eaLnBrk="1" hangingPunct="1">
              <a:buFontTx/>
              <a:buChar char="-"/>
            </a:pPr>
            <a:endParaRPr lang="en-US" altLang="en-US"/>
          </a:p>
        </p:txBody>
      </p:sp>
      <p:sp>
        <p:nvSpPr>
          <p:cNvPr id="8198" name="TextBox 9">
            <a:extLst>
              <a:ext uri="{FF2B5EF4-FFF2-40B4-BE49-F238E27FC236}">
                <a16:creationId xmlns:a16="http://schemas.microsoft.com/office/drawing/2014/main" id="{15C47049-090B-4F8A-8063-02D3BBCC2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3357563"/>
            <a:ext cx="4381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en-US" b="1">
                <a:solidFill>
                  <a:srgbClr val="000000"/>
                </a:solidFill>
              </a:rPr>
              <a:t>Low latency </a:t>
            </a:r>
            <a:r>
              <a:rPr lang="en-US" altLang="en-US">
                <a:solidFill>
                  <a:srgbClr val="000000"/>
                </a:solidFill>
              </a:rPr>
              <a:t>triggering for primary query patterns based on legacy People grammar by-passing QAS</a:t>
            </a:r>
          </a:p>
          <a:p>
            <a:pPr eaLnBrk="1" hangingPunct="1">
              <a:buFontTx/>
              <a:buChar char="-"/>
            </a:pPr>
            <a:r>
              <a:rPr lang="en-US" altLang="en-US" b="1">
                <a:solidFill>
                  <a:srgbClr val="000000"/>
                </a:solidFill>
              </a:rPr>
              <a:t>People Index </a:t>
            </a:r>
            <a:r>
              <a:rPr lang="en-US" altLang="en-US">
                <a:solidFill>
                  <a:srgbClr val="000000"/>
                </a:solidFill>
              </a:rPr>
              <a:t>supporting name only type queries without NL</a:t>
            </a:r>
          </a:p>
          <a:p>
            <a:pPr eaLnBrk="1" hangingPunct="1">
              <a:buFontTx/>
              <a:buChar char="-"/>
            </a:pPr>
            <a:r>
              <a:rPr lang="en-US" altLang="en-US" b="1">
                <a:solidFill>
                  <a:srgbClr val="000000"/>
                </a:solidFill>
              </a:rPr>
              <a:t>Result confidence </a:t>
            </a:r>
            <a:r>
              <a:rPr lang="en-US" altLang="en-US">
                <a:solidFill>
                  <a:srgbClr val="000000"/>
                </a:solidFill>
              </a:rPr>
              <a:t>(HC classifier)</a:t>
            </a:r>
          </a:p>
          <a:p>
            <a:pPr eaLnBrk="1" hangingPunct="1">
              <a:buFontTx/>
              <a:buChar char="-"/>
            </a:pPr>
            <a:r>
              <a:rPr lang="en-US" altLang="en-US"/>
              <a:t>Result Suppression/Ranking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199" name="TextBox 10">
            <a:extLst>
              <a:ext uri="{FF2B5EF4-FFF2-40B4-BE49-F238E27FC236}">
                <a16:creationId xmlns:a16="http://schemas.microsoft.com/office/drawing/2014/main" id="{81278CC1-B141-474C-A1AB-56843A9E1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492250"/>
            <a:ext cx="110378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i="1"/>
              <a:t>Partnering with People Relevance team to create a hybrid trigger architecture, contextual signal pipeline, as well as improve mapping of LU output to People index attributes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085F-F822-4BD0-B7CF-FA83BBF2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People Relevance + LU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2C32-7A79-4178-92FC-F0895C8B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608" y="2219453"/>
            <a:ext cx="3441192" cy="4351338"/>
          </a:xfrm>
        </p:spPr>
        <p:txBody>
          <a:bodyPr>
            <a:normAutofit/>
          </a:bodyPr>
          <a:lstStyle/>
          <a:p>
            <a:pPr marL="11430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</a:endParaRPr>
          </a:p>
          <a:p>
            <a:pPr marL="11430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</a:endParaRPr>
          </a:p>
          <a:p>
            <a:pPr marL="400050" indent="-2857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>
                <a:solidFill>
                  <a:prstClr val="black"/>
                </a:solidFill>
              </a:rPr>
              <a:t>People Relevance workflow calls the LU model in QAS and get back People LU intent and slots</a:t>
            </a:r>
          </a:p>
          <a:p>
            <a:pPr marL="400050" indent="-2857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>
                <a:solidFill>
                  <a:prstClr val="black"/>
                </a:solidFill>
              </a:rPr>
              <a:t>Map the LU annotated query to a format consistent with current People CI Grammar</a:t>
            </a:r>
          </a:p>
          <a:p>
            <a:pPr marL="400050" indent="-2857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>
                <a:solidFill>
                  <a:prstClr val="black"/>
                </a:solidFill>
              </a:rPr>
              <a:t>Blend the results coming from CI using the (a) raw query, (b) LU annotated + mapped query in order to increase recall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26" name="Picture 2" descr="Machine generated alternative text:&#10;Query = &quot;who does Yvonne report to?&quot; &#10;Query Normalisation &#10;'who does Yvonne report to&quot; &#10;QAS (LU) Call &#10;Sub-intent=Find.org &#10;PersonName = 'Yvonne' &#10;Annotated Query &#10;Mapping &#10;Mapped Query = &#10;'Yvonne Organisation' &#10;Results of Raw Query &#10;Constraint &#10;Index &#10;Blending &#10;Results of Annotated Query &#10;Remaining People &#10;Provider execution &#10;stages ">
            <a:extLst>
              <a:ext uri="{FF2B5EF4-FFF2-40B4-BE49-F238E27FC236}">
                <a16:creationId xmlns:a16="http://schemas.microsoft.com/office/drawing/2014/main" id="{2F636619-5C68-42B1-B1E2-956AB5380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88" y="2219453"/>
            <a:ext cx="6580885" cy="374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DA2342-783E-4DC7-BC5C-AB9B286CF540}"/>
              </a:ext>
            </a:extLst>
          </p:cNvPr>
          <p:cNvSpPr txBox="1"/>
          <p:nvPr/>
        </p:nvSpPr>
        <p:spPr>
          <a:xfrm>
            <a:off x="1075888" y="1621438"/>
            <a:ext cx="392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Hybrid workflow design</a:t>
            </a:r>
            <a:endParaRPr lang="en-US" sz="1050" i="1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8DF782-1991-4128-B37B-08C6C9774B1C}"/>
              </a:ext>
            </a:extLst>
          </p:cNvPr>
          <p:cNvGraphicFramePr/>
          <p:nvPr/>
        </p:nvGraphicFramePr>
        <p:xfrm>
          <a:off x="5354494" y="2842462"/>
          <a:ext cx="2302279" cy="1325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2279">
                  <a:extLst>
                    <a:ext uri="{9D8B030D-6E8A-4147-A177-3AD203B41FA5}">
                      <a16:colId xmlns:a16="http://schemas.microsoft.com/office/drawing/2014/main" val="3199363879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 if (R1 has results)</a:t>
                      </a:r>
                      <a:endParaRPr lang="en-US" sz="18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algn="l" fontAlgn="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return R1 without waiting for R2</a:t>
                      </a:r>
                      <a:endParaRPr lang="en-US" sz="18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 fontAlgn="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else if (R2 has results)</a:t>
                      </a:r>
                      <a:endParaRPr lang="en-US" sz="18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algn="l" fontAlgn="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return R2</a:t>
                      </a:r>
                      <a:endParaRPr lang="en-US" sz="18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 fontAlgn="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endParaRPr lang="en-US" sz="18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algn="l" fontAlgn="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return No Results</a:t>
                      </a:r>
                      <a:endParaRPr lang="en-US" sz="18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 fontAlgn="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end if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544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593472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F536E2ED-9E4F-4BB1-98E3-B5C0F2664B22}"/>
              </a:ext>
            </a:extLst>
          </p:cNvPr>
          <p:cNvSpPr/>
          <p:nvPr/>
        </p:nvSpPr>
        <p:spPr>
          <a:xfrm rot="5400000">
            <a:off x="6189430" y="2897619"/>
            <a:ext cx="418250" cy="2088123"/>
          </a:xfrm>
          <a:prstGeom prst="rightBrace">
            <a:avLst>
              <a:gd name="adj1" fmla="val 10753"/>
              <a:gd name="adj2" fmla="val 17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8DDD9-DB7E-4BF4-9180-6C525C9CCD6E}"/>
              </a:ext>
            </a:extLst>
          </p:cNvPr>
          <p:cNvCxnSpPr/>
          <p:nvPr/>
        </p:nvCxnSpPr>
        <p:spPr>
          <a:xfrm>
            <a:off x="7903644" y="2644735"/>
            <a:ext cx="0" cy="3012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67C18E-3C69-48EC-88E1-F924E5F5E3E7}"/>
              </a:ext>
            </a:extLst>
          </p:cNvPr>
          <p:cNvSpPr txBox="1"/>
          <p:nvPr/>
        </p:nvSpPr>
        <p:spPr>
          <a:xfrm>
            <a:off x="7791013" y="654856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hlinkClick r:id="rId4"/>
              </a:rPr>
              <a:t>LU-People Integration Milestones</a:t>
            </a:r>
            <a:r>
              <a:rPr lang="en-US" sz="1400"/>
              <a:t>  (</a:t>
            </a:r>
            <a:r>
              <a:rPr lang="en-US" sz="1400">
                <a:hlinkClick r:id="rId5"/>
              </a:rPr>
              <a:t>Web view</a:t>
            </a:r>
            <a:r>
              <a:rPr lang="en-US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204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8261F4D-7380-4046-ADD2-C1D51A1C0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 Output in Annotated Query Mapping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386D-9869-470B-BECA-ACA8AF79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588"/>
            <a:ext cx="10515600" cy="53546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Domain (</a:t>
            </a:r>
            <a:r>
              <a:rPr lang="en-US" altLang="zh-CN">
                <a:solidFill>
                  <a:schemeClr val="accent5"/>
                </a:solidFill>
              </a:rPr>
              <a:t>confidence score</a:t>
            </a:r>
            <a:r>
              <a:rPr lang="en-US" altLang="zh-CN"/>
              <a:t>)</a:t>
            </a:r>
            <a:endParaRPr lang="en-US"/>
          </a:p>
          <a:p>
            <a:pPr fontAlgn="auto">
              <a:spcAft>
                <a:spcPts val="0"/>
              </a:spcAft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r>
              <a:rPr lang="en-US"/>
              <a:t>Intents + slots (</a:t>
            </a:r>
            <a:r>
              <a:rPr lang="en-US">
                <a:solidFill>
                  <a:schemeClr val="accent5"/>
                </a:solidFill>
              </a:rPr>
              <a:t>map NL queries to fixed people grammar pattern</a:t>
            </a:r>
            <a:r>
              <a:rPr lang="en-US"/>
              <a:t>)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05E7A442-167E-493F-9F50-F94FAA1338F5}"/>
              </a:ext>
            </a:extLst>
          </p:cNvPr>
          <p:cNvGraphicFramePr>
            <a:graphicFrameLocks noGrp="1"/>
          </p:cNvGraphicFramePr>
          <p:nvPr/>
        </p:nvGraphicFramePr>
        <p:xfrm>
          <a:off x="1150938" y="1822450"/>
          <a:ext cx="8127999" cy="9810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97">
                <a:tc>
                  <a:txBody>
                    <a:bodyPr/>
                    <a:lstStyle/>
                    <a:p>
                      <a:r>
                        <a:rPr lang="en-US" sz="1400"/>
                        <a:t>Input Query</a:t>
                      </a:r>
                    </a:p>
                  </a:txBody>
                  <a:tcPr marT="45750" marB="4575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Domain Confidence Score</a:t>
                      </a:r>
                    </a:p>
                  </a:txBody>
                  <a:tcPr marT="45750" marB="4575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People Answer Trigger</a:t>
                      </a: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97">
                <a:tc>
                  <a:txBody>
                    <a:bodyPr/>
                    <a:lstStyle/>
                    <a:p>
                      <a:r>
                        <a:rPr lang="en-US" sz="1400"/>
                        <a:t>Mehar from Bellevue</a:t>
                      </a:r>
                    </a:p>
                  </a:txBody>
                  <a:tcPr marT="45750" marB="4575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0.85 &gt; 0.35</a:t>
                      </a:r>
                    </a:p>
                  </a:txBody>
                  <a:tcPr marT="45750" marB="4575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80">
                <a:tc>
                  <a:txBody>
                    <a:bodyPr/>
                    <a:lstStyle/>
                    <a:p>
                      <a:r>
                        <a:rPr lang="en-US" sz="1400"/>
                        <a:t>Do I have any meeting</a:t>
                      </a:r>
                    </a:p>
                  </a:txBody>
                  <a:tcPr marT="45750" marB="4575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0.15 &lt; 0.35</a:t>
                      </a:r>
                    </a:p>
                  </a:txBody>
                  <a:tcPr marT="45750" marB="4575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EE0F6F4-7042-46C2-89DF-96660CAAE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04480"/>
              </p:ext>
            </p:extLst>
          </p:nvPr>
        </p:nvGraphicFramePr>
        <p:xfrm>
          <a:off x="1150938" y="3348038"/>
          <a:ext cx="9336087" cy="34466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14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196">
                <a:tc>
                  <a:txBody>
                    <a:bodyPr/>
                    <a:lstStyle/>
                    <a:p>
                      <a:r>
                        <a:rPr lang="en-US" sz="1400"/>
                        <a:t>Input Query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Intent/Slot Used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Mapped Query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People Answer Trigger 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r>
                        <a:rPr lang="en-US" sz="1400"/>
                        <a:t>Who does Yvonne report to 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search org chart + contact name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Organization of Yvonne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r>
                        <a:rPr lang="en-US" sz="1400"/>
                        <a:t>What is Mehar’s office/phone/email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people attribute + contact name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Location/phone/email of Mehar 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r>
                        <a:rPr lang="en-US" sz="1400"/>
                        <a:t>Who is Mehar the PM from Bellevue/MSAI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contact name + job title +office location/org name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Mehar the pm in Bellevue (from MSAI)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r>
                        <a:rPr lang="en-US" sz="1400"/>
                        <a:t>Devs who are working on deep learning 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job title + skill name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Devs the expert in deep learning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Devs who are working on </a:t>
                      </a:r>
                      <a:r>
                        <a:rPr lang="en-US" sz="1400" err="1"/>
                        <a:t>wkw</a:t>
                      </a:r>
                      <a:endParaRPr lang="en-US" sz="1400"/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job title + project name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Devs who works on </a:t>
                      </a:r>
                      <a:r>
                        <a:rPr lang="en-US" sz="1400" err="1"/>
                        <a:t>wkw</a:t>
                      </a:r>
                      <a:endParaRPr lang="en-US" sz="1400"/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…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Who is Mehar from </a:t>
                      </a:r>
                      <a:r>
                        <a:rPr lang="en-US" sz="1400" err="1"/>
                        <a:t>Shuyin’s</a:t>
                      </a:r>
                      <a:r>
                        <a:rPr lang="en-US" sz="1400"/>
                        <a:t> team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supported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904393F-A516-441F-AF67-66E0A4E33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Offline evaluation (E2E)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7F61827-0C08-46A0-9150-C6F882A0A4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Ground Truth</a:t>
            </a:r>
          </a:p>
          <a:p>
            <a:pPr lvl="1"/>
            <a:r>
              <a:rPr lang="en-US" altLang="en-US" sz="2000"/>
              <a:t>A list of scenarios are created based on current people grammar support</a:t>
            </a:r>
          </a:p>
          <a:p>
            <a:pPr lvl="2"/>
            <a:r>
              <a:rPr lang="en-US" altLang="en-US" sz="1600"/>
              <a:t>You want to find X working as Y in Z</a:t>
            </a:r>
          </a:p>
          <a:p>
            <a:pPr lvl="1"/>
            <a:r>
              <a:rPr lang="en-US" altLang="en-US" sz="2000"/>
              <a:t>Instantiated template from MSIT tenant lexicons</a:t>
            </a:r>
          </a:p>
          <a:p>
            <a:pPr lvl="2"/>
            <a:r>
              <a:rPr lang="en-US" altLang="en-US" sz="1600"/>
              <a:t>You want to find Mehar working as program manager in Bellevue</a:t>
            </a:r>
          </a:p>
          <a:p>
            <a:pPr lvl="1"/>
            <a:r>
              <a:rPr lang="en-US" altLang="en-US" sz="2000"/>
              <a:t>Judges come out NL search queries given these templates</a:t>
            </a:r>
          </a:p>
          <a:p>
            <a:pPr lvl="1"/>
            <a:r>
              <a:rPr lang="en-US" altLang="en-US" sz="2000"/>
              <a:t>In domain: 585 NL search queries</a:t>
            </a:r>
          </a:p>
          <a:p>
            <a:pPr lvl="1"/>
            <a:r>
              <a:rPr lang="en-US" altLang="en-US" sz="2000"/>
              <a:t>Out of domain: 2000 search queries from Bing</a:t>
            </a:r>
          </a:p>
          <a:p>
            <a:r>
              <a:rPr lang="en-US" altLang="en-US" sz="2400"/>
              <a:t>Metrics</a:t>
            </a:r>
          </a:p>
          <a:p>
            <a:pPr lvl="1"/>
            <a:r>
              <a:rPr lang="en-US" altLang="en-US" sz="2000" err="1"/>
              <a:t>Precision@N</a:t>
            </a:r>
            <a:r>
              <a:rPr lang="en-US" altLang="en-US" sz="2000"/>
              <a:t>/</a:t>
            </a:r>
            <a:r>
              <a:rPr lang="en-US" altLang="en-US" sz="2000" err="1"/>
              <a:t>Recall@N</a:t>
            </a:r>
            <a:endParaRPr lang="en-US" altLang="en-US" sz="2000"/>
          </a:p>
          <a:p>
            <a:r>
              <a:rPr lang="en-US" altLang="en-US" sz="2400"/>
              <a:t>Result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7B39F2-9585-4A39-AA37-EE22D9326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98031"/>
              </p:ext>
            </p:extLst>
          </p:nvPr>
        </p:nvGraphicFramePr>
        <p:xfrm>
          <a:off x="2273300" y="5503863"/>
          <a:ext cx="8508663" cy="11128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3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7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b="0"/>
                        <a:t>Precision@5</a:t>
                      </a:r>
                      <a:endParaRPr lang="en-US" sz="1800" b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Recall@5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F1@5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/>
                        <a:t>People CI grammar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88.72%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36.15%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51.36%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/>
                        <a:t>People CI grammar + LU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87.05%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6"/>
                          </a:solidFill>
                        </a:rPr>
                        <a:t>54.32%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6"/>
                          </a:solidFill>
                        </a:rPr>
                        <a:t>66.9%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52CB6F-1AA4-4A92-9E3E-4CF7694B6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in People LU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3BE8-FB18-4F3C-857C-65DF0B38E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Tag ambiguous slots with limited context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John </a:t>
            </a:r>
            <a:r>
              <a:rPr lang="en-US" u="sng"/>
              <a:t>from</a:t>
            </a:r>
            <a:r>
              <a:rPr lang="en-US"/>
              <a:t> APOC (org name or office location?)</a:t>
            </a:r>
            <a:endParaRPr lang="en-US">
              <a:cs typeface="Calibri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John </a:t>
            </a:r>
            <a:r>
              <a:rPr lang="en-US" u="sng"/>
              <a:t>who works in</a:t>
            </a:r>
            <a:r>
              <a:rPr lang="en-US"/>
              <a:t> Café (org name, office location, or project name?)</a:t>
            </a:r>
            <a:endParaRPr lang="en-US">
              <a:cs typeface="Calibri"/>
            </a:endParaRPr>
          </a:p>
          <a:p>
            <a:pPr lvl="1" fontAlgn="auto">
              <a:spcAft>
                <a:spcPts val="0"/>
              </a:spcAft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r>
              <a:rPr lang="en-US"/>
              <a:t>Tenant lexicons (“</a:t>
            </a:r>
            <a:r>
              <a:rPr lang="en-US" i="1"/>
              <a:t>domain knowledge</a:t>
            </a:r>
            <a:r>
              <a:rPr lang="en-US"/>
              <a:t>”)</a:t>
            </a:r>
            <a:endParaRPr lang="en-US">
              <a:cs typeface="Calibri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Noise can be introduced by current lexicon generation process</a:t>
            </a:r>
            <a:endParaRPr lang="en-US">
              <a:cs typeface="Calibri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Tenant lexicons features need to be carefully trained</a:t>
            </a:r>
            <a:endParaRPr lang="en-US">
              <a:cs typeface="Calibri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/>
              <a:t>Jane from SR (SR should not be job title even if it only appears in job title tenant lexicon)</a:t>
            </a:r>
            <a:endParaRPr lang="en-US">
              <a:cs typeface="Calibri"/>
            </a:endParaRPr>
          </a:p>
          <a:p>
            <a:pPr lvl="3" fontAlgn="auto">
              <a:spcAft>
                <a:spcPts val="0"/>
              </a:spcAft>
              <a:defRPr/>
            </a:pPr>
            <a:r>
              <a:rPr lang="en-US"/>
              <a:t>Job title: SR S</a:t>
            </a:r>
            <a:r>
              <a:rPr lang="en-US" altLang="zh-CN">
                <a:ea typeface="等线"/>
              </a:rPr>
              <a:t>oftware Engineer</a:t>
            </a:r>
            <a:endParaRPr lang="en-US">
              <a:ea typeface="等线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/>
              <a:t>LU to CI Mapped query</a:t>
            </a:r>
            <a:endParaRPr lang="en-US">
              <a:cs typeface="Calibri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New slots/intents needs runtime changes</a:t>
            </a:r>
            <a:endParaRPr lang="en-US">
              <a:cs typeface="Calibri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Complex NL queries</a:t>
            </a:r>
            <a:endParaRPr lang="en-US">
              <a:cs typeface="Calibri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/>
              <a:t>Mehar from Shuyin’s team (not supported by CI)</a:t>
            </a:r>
            <a:endParaRPr lang="en-US">
              <a:cs typeface="Calibri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E2E quality with “perfect” LU output is estimated to be low (~60% Coverage)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>
                <a:hlinkClick r:id="rId2"/>
              </a:rPr>
              <a:t>End to end analysis with "Perfect" LU output</a:t>
            </a:r>
            <a:r>
              <a:rPr lang="en-US"/>
              <a:t>  (</a:t>
            </a:r>
            <a:r>
              <a:rPr lang="en-US">
                <a:hlinkClick r:id="rId3"/>
              </a:rPr>
              <a:t>Web view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pPr lvl="1"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52A8C0F-CB87-4CEC-808B-7A59A51B5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LU Model Improvements 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72C9-F806-458D-8332-8729B287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End to End Quality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endParaRPr lang="en-US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r>
              <a:rPr lang="en-US"/>
              <a:t>LU model quality only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D863FA-509F-4BCB-A313-6EED70678274}"/>
              </a:ext>
            </a:extLst>
          </p:cNvPr>
          <p:cNvGraphicFramePr>
            <a:graphicFrameLocks noGrp="1"/>
          </p:cNvGraphicFramePr>
          <p:nvPr/>
        </p:nvGraphicFramePr>
        <p:xfrm>
          <a:off x="1030288" y="2382838"/>
          <a:ext cx="10256837" cy="19248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4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7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59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Precision@5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Recall@5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F1@5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AEther experiment</a:t>
                      </a:r>
                    </a:p>
                  </a:txBody>
                  <a:tcPr marL="91451" marR="91451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">
                <a:tc>
                  <a:txBody>
                    <a:bodyPr/>
                    <a:lstStyle/>
                    <a:p>
                      <a:r>
                        <a:rPr lang="en-US" sz="1400"/>
                        <a:t>LU baseline (March 2020)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85.54%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45.31%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59.24%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aether://experiments/dde1979e-2f45-48cb-840a-42a472893b3a</a:t>
                      </a:r>
                      <a:endParaRPr lang="en-US" sz="1400"/>
                    </a:p>
                  </a:txBody>
                  <a:tcPr marL="91451" marR="91451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818">
                <a:tc>
                  <a:txBody>
                    <a:bodyPr/>
                    <a:lstStyle/>
                    <a:p>
                      <a:r>
                        <a:rPr lang="en-US" sz="1400"/>
                        <a:t>LU with Static MSFT Tenant Lexicon (In flight)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86.32%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53.23%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65.85%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aether://experiments/46c335ba-9beb-46ef-bfd1-37ab2c98583e</a:t>
                      </a:r>
                      <a:endParaRPr lang="en-US" sz="1400"/>
                    </a:p>
                  </a:txBody>
                  <a:tcPr marL="91451" marR="91451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818">
                <a:tc>
                  <a:txBody>
                    <a:bodyPr/>
                    <a:lstStyle/>
                    <a:p>
                      <a:r>
                        <a:rPr lang="en-US" sz="1400"/>
                        <a:t>LU with Dynamic Tenant Lexicon (In flight soon)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87.05%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54.32%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66.9%</a:t>
                      </a:r>
                    </a:p>
                  </a:txBody>
                  <a:tcPr marL="91451" marR="91451" marT="45690" marB="456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aether://experiments/1feff684-2528-4e74-8108-4c65084fc030</a:t>
                      </a:r>
                      <a:endParaRPr lang="en-US" sz="1400"/>
                    </a:p>
                  </a:txBody>
                  <a:tcPr marL="91451" marR="91451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387709-9934-434D-858F-9A8026E79CF6}"/>
              </a:ext>
            </a:extLst>
          </p:cNvPr>
          <p:cNvGraphicFramePr>
            <a:graphicFrameLocks noGrp="1"/>
          </p:cNvGraphicFramePr>
          <p:nvPr/>
        </p:nvGraphicFramePr>
        <p:xfrm>
          <a:off x="968375" y="4864100"/>
          <a:ext cx="10255249" cy="16304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3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8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05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Query Precision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Query Recall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Domain Precision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Domain Recall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 domain Intent Acc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 domain Slot Acc (query level)</a:t>
                      </a:r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r>
                        <a:rPr lang="en-US" sz="1400"/>
                        <a:t>LU baseline (March 2020)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22.75%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31.85%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61.77%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86.48%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73.52%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42.42%</a:t>
                      </a:r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r>
                        <a:rPr lang="en-US" sz="1400"/>
                        <a:t>LU with Static MSFT Tenant Lexicons (In flight)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35.76%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43.7%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77.12%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94.26%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83.89%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50%</a:t>
                      </a:r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LU with Dynamic Tenant Lexicon (In flight soon)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41.91%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42.22%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89.39%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90%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85%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51.3%</a:t>
                      </a:r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20" name="TextBox 5">
            <a:extLst>
              <a:ext uri="{FF2B5EF4-FFF2-40B4-BE49-F238E27FC236}">
                <a16:creationId xmlns:a16="http://schemas.microsoft.com/office/drawing/2014/main" id="{7235C420-F636-4CB5-BB4A-0BE596FF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988" y="6581775"/>
            <a:ext cx="5307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/>
              <a:t>All LU model training/test data shared in </a:t>
            </a:r>
            <a:r>
              <a:rPr lang="en-US" altLang="en-US" sz="1200">
                <a:hlinkClick r:id="rId6"/>
              </a:rPr>
              <a:t>EN-US Modeling Resources</a:t>
            </a:r>
            <a:r>
              <a:rPr lang="en-US" altLang="en-US" sz="1200"/>
              <a:t>  (</a:t>
            </a:r>
            <a:r>
              <a:rPr lang="en-US" altLang="en-US" sz="1200">
                <a:hlinkClick r:id="rId7"/>
              </a:rPr>
              <a:t>Web view</a:t>
            </a:r>
            <a:r>
              <a:rPr lang="en-US" altLang="en-US" sz="120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1a734e1-7ad8-483e-a498-92f2582066f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132FAFA8A994D87F0CF5D5E05D189" ma:contentTypeVersion="13" ma:contentTypeDescription="Create a new document." ma:contentTypeScope="" ma:versionID="e5b7df2bcce228de22391189289fc297">
  <xsd:schema xmlns:xsd="http://www.w3.org/2001/XMLSchema" xmlns:xs="http://www.w3.org/2001/XMLSchema" xmlns:p="http://schemas.microsoft.com/office/2006/metadata/properties" xmlns:ns2="f1a734e1-7ad8-483e-a498-92f2582066f1" xmlns:ns3="82977877-fa4c-4a83-9d8c-df8546795128" targetNamespace="http://schemas.microsoft.com/office/2006/metadata/properties" ma:root="true" ma:fieldsID="5770bffb3f85d4b570c0045ca2295b9a" ns2:_="" ns3:_="">
    <xsd:import namespace="f1a734e1-7ad8-483e-a498-92f2582066f1"/>
    <xsd:import namespace="82977877-fa4c-4a83-9d8c-df85467951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734e1-7ad8-483e-a498-92f258206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977877-fa4c-4a83-9d8c-df854679512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2EF7C4-082B-46A0-A03A-0DFB69E365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EA002-17EC-4BE9-A779-FDB969DE4E4B}">
  <ds:schemaRefs>
    <ds:schemaRef ds:uri="82977877-fa4c-4a83-9d8c-df8546795128"/>
    <ds:schemaRef ds:uri="f1a734e1-7ad8-483e-a498-92f2582066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DCD83A-FECA-413C-8969-F0A1046C8ED3}">
  <ds:schemaRefs>
    <ds:schemaRef ds:uri="82977877-fa4c-4a83-9d8c-df8546795128"/>
    <ds:schemaRef ds:uri="f1a734e1-7ad8-483e-a498-92f2582066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LU in People Search &amp; Answer Using Tenant Context, and Hybrid trigger architecture  </vt:lpstr>
      <vt:lpstr>User jobs</vt:lpstr>
      <vt:lpstr>Canvases</vt:lpstr>
      <vt:lpstr>People Relevance + LU partnership goals</vt:lpstr>
      <vt:lpstr>People Relevance + LU workflow</vt:lpstr>
      <vt:lpstr>LU Output in Annotated Query Mapping</vt:lpstr>
      <vt:lpstr>Offline evaluation (E2E)</vt:lpstr>
      <vt:lpstr>Challenges in People LU Modeling</vt:lpstr>
      <vt:lpstr>LU Model Improvements Offline</vt:lpstr>
      <vt:lpstr>Online experiment results</vt:lpstr>
      <vt:lpstr>Tenant Context pipeline</vt:lpstr>
      <vt:lpstr>Modeling using Tenant signals</vt:lpstr>
      <vt:lpstr>Tenant lexicon Impact</vt:lpstr>
      <vt:lpstr>People LU roadmap</vt:lpstr>
      <vt:lpstr>PowerPoint Presentation</vt:lpstr>
      <vt:lpstr>Appendix: People – LU hybrid architecture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Answer Using Tenant-level Context, and hybrid triggering architecture</dc:title>
  <dc:creator>Mehar Yeleti</dc:creator>
  <cp:revision>1</cp:revision>
  <dcterms:created xsi:type="dcterms:W3CDTF">2020-10-21T21:46:26Z</dcterms:created>
  <dcterms:modified xsi:type="dcterms:W3CDTF">2020-10-26T23:49:54Z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2020-10-21T21:46:26Z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8786f44e-7ca6-4e9f-b50e-440c520ca610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0x010100652132FAFA8A994D87F0CF5D5E05D189</vt:lpwstr>
  </property>
</Properties>
</file>