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61" r:id="rId5"/>
    <p:sldId id="274" r:id="rId6"/>
    <p:sldId id="275" r:id="rId7"/>
    <p:sldId id="259" r:id="rId8"/>
    <p:sldId id="262" r:id="rId9"/>
    <p:sldId id="276" r:id="rId10"/>
    <p:sldId id="264" r:id="rId11"/>
    <p:sldId id="268" r:id="rId12"/>
    <p:sldId id="269" r:id="rId13"/>
    <p:sldId id="270" r:id="rId14"/>
    <p:sldId id="271" r:id="rId15"/>
    <p:sldId id="272" r:id="rId16"/>
    <p:sldId id="273" r:id="rId17"/>
    <p:sldId id="266" r:id="rId18"/>
    <p:sldId id="267" r:id="rId19"/>
  </p:sldIdLst>
  <p:sldSz cx="18288000" cy="10287000"/>
  <p:notesSz cx="6858000" cy="9144000"/>
  <p:embeddedFontLst>
    <p:embeddedFont>
      <p:font typeface="Cormorant Garamond Bold Italics" panose="020B0604020202020204" charset="0"/>
      <p:regular r:id="rId21"/>
    </p:embeddedFont>
    <p:embeddedFont>
      <p:font typeface="Quicksand" panose="020B0604020202020204" charset="0"/>
      <p:regular r:id="rId22"/>
    </p:embeddedFont>
    <p:embeddedFont>
      <p:font typeface="Quicksand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6681" autoAdjust="0"/>
  </p:normalViewPr>
  <p:slideViewPr>
    <p:cSldViewPr>
      <p:cViewPr varScale="1">
        <p:scale>
          <a:sx n="81" d="100"/>
          <a:sy n="81" d="100"/>
        </p:scale>
        <p:origin x="144"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07234A-0780-4D08-A528-50D30A31632D}"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73D8B415-BAEA-49D0-A413-801B912BD1B2}">
      <dgm:prSet phldrT="[Text]" custT="1"/>
      <dgm:spPr/>
      <dgm:t>
        <a:bodyPr/>
        <a:lstStyle/>
        <a:p>
          <a:r>
            <a:rPr lang="en-US" sz="4000" dirty="0">
              <a:solidFill>
                <a:schemeClr val="tx2">
                  <a:lumMod val="75000"/>
                </a:schemeClr>
              </a:solidFill>
              <a:latin typeface="Aptos Display" panose="020B0004020202020204" pitchFamily="34" charset="0"/>
            </a:rPr>
            <a:t>Steve Young</a:t>
          </a:r>
        </a:p>
      </dgm:t>
    </dgm:pt>
    <dgm:pt modelId="{9518135D-7A8F-4040-88BE-9D111D4DB579}" type="sibTrans" cxnId="{A5921C52-125A-4C25-AC68-64CFC1AB8851}">
      <dgm:prSet/>
      <dgm:spPr>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l="-12000" r="-12000"/>
          </a:stretch>
        </a:blipFill>
      </dgm:spPr>
      <dgm:t>
        <a:bodyPr/>
        <a:lstStyle/>
        <a:p>
          <a:endParaRPr lang="en-US"/>
        </a:p>
      </dgm:t>
      <dgm:extLst>
        <a:ext uri="{E40237B7-FDA0-4F09-8148-C483321AD2D9}">
          <dgm14:cNvPr xmlns:dgm14="http://schemas.microsoft.com/office/drawing/2010/diagram" id="0" name="" descr="A person in a white shirt&#10;&#10;Description automatically generated">
            <a:extLst>
              <a:ext uri="{FF2B5EF4-FFF2-40B4-BE49-F238E27FC236}">
                <a16:creationId xmlns:a16="http://schemas.microsoft.com/office/drawing/2014/main" id="{D34E6BC4-C6EC-AA49-5040-80DC92A5FE5E}"/>
              </a:ext>
            </a:extLst>
          </dgm14:cNvPr>
        </a:ext>
      </dgm:extLst>
    </dgm:pt>
    <dgm:pt modelId="{2E81A399-278B-4B1A-B517-9D2BD8F7CA45}" type="parTrans" cxnId="{A5921C52-125A-4C25-AC68-64CFC1AB8851}">
      <dgm:prSet/>
      <dgm:spPr/>
      <dgm:t>
        <a:bodyPr/>
        <a:lstStyle/>
        <a:p>
          <a:endParaRPr lang="en-US"/>
        </a:p>
      </dgm:t>
    </dgm:pt>
    <dgm:pt modelId="{A7F5D1BE-F85D-44D5-A8E1-2AAC8769EC14}" type="pres">
      <dgm:prSet presAssocID="{5907234A-0780-4D08-A528-50D30A31632D}" presName="Name0" presStyleCnt="0">
        <dgm:presLayoutVars>
          <dgm:chMax val="7"/>
          <dgm:chPref val="7"/>
          <dgm:dir/>
        </dgm:presLayoutVars>
      </dgm:prSet>
      <dgm:spPr/>
    </dgm:pt>
    <dgm:pt modelId="{D7EB414D-39FE-47C6-A3D9-6D2E684C8AD7}" type="pres">
      <dgm:prSet presAssocID="{5907234A-0780-4D08-A528-50D30A31632D}" presName="Name1" presStyleCnt="0"/>
      <dgm:spPr/>
    </dgm:pt>
    <dgm:pt modelId="{B7D9A47B-CF8D-444F-872E-CD8FDF896280}" type="pres">
      <dgm:prSet presAssocID="{9518135D-7A8F-4040-88BE-9D111D4DB579}" presName="picture_1" presStyleCnt="0"/>
      <dgm:spPr/>
    </dgm:pt>
    <dgm:pt modelId="{BCDA4A95-9C03-4860-A844-990FD23343BE}" type="pres">
      <dgm:prSet presAssocID="{9518135D-7A8F-4040-88BE-9D111D4DB579}" presName="pictureRepeatNode" presStyleLbl="alignImgPlace1" presStyleIdx="0" presStyleCnt="1" custLinFactNeighborX="9722" custLinFactNeighborY="6146"/>
      <dgm:spPr/>
    </dgm:pt>
    <dgm:pt modelId="{FC0DE76A-046C-408B-A4CF-62C23ED640DE}" type="pres">
      <dgm:prSet presAssocID="{73D8B415-BAEA-49D0-A413-801B912BD1B2}" presName="text_1" presStyleLbl="node1" presStyleIdx="0" presStyleCnt="0" custLinFactY="32161" custLinFactNeighborX="17383" custLinFactNeighborY="100000">
        <dgm:presLayoutVars>
          <dgm:bulletEnabled val="1"/>
        </dgm:presLayoutVars>
      </dgm:prSet>
      <dgm:spPr/>
    </dgm:pt>
  </dgm:ptLst>
  <dgm:cxnLst>
    <dgm:cxn modelId="{3BB4F52A-AE06-4BD5-AD0E-807948E8B58D}" type="presOf" srcId="{9518135D-7A8F-4040-88BE-9D111D4DB579}" destId="{BCDA4A95-9C03-4860-A844-990FD23343BE}" srcOrd="0" destOrd="0" presId="urn:microsoft.com/office/officeart/2008/layout/CircularPictureCallout"/>
    <dgm:cxn modelId="{A5921C52-125A-4C25-AC68-64CFC1AB8851}" srcId="{5907234A-0780-4D08-A528-50D30A31632D}" destId="{73D8B415-BAEA-49D0-A413-801B912BD1B2}" srcOrd="0" destOrd="0" parTransId="{2E81A399-278B-4B1A-B517-9D2BD8F7CA45}" sibTransId="{9518135D-7A8F-4040-88BE-9D111D4DB579}"/>
    <dgm:cxn modelId="{2A96F1C3-EEC4-43E5-8C75-E6805742B830}" type="presOf" srcId="{73D8B415-BAEA-49D0-A413-801B912BD1B2}" destId="{FC0DE76A-046C-408B-A4CF-62C23ED640DE}" srcOrd="0" destOrd="0" presId="urn:microsoft.com/office/officeart/2008/layout/CircularPictureCallout"/>
    <dgm:cxn modelId="{808310FE-F91A-47AF-B8BF-76D0BBF78868}" type="presOf" srcId="{5907234A-0780-4D08-A528-50D30A31632D}" destId="{A7F5D1BE-F85D-44D5-A8E1-2AAC8769EC14}" srcOrd="0" destOrd="0" presId="urn:microsoft.com/office/officeart/2008/layout/CircularPictureCallout"/>
    <dgm:cxn modelId="{DE688082-164D-4900-B545-3D54F3314A74}" type="presParOf" srcId="{A7F5D1BE-F85D-44D5-A8E1-2AAC8769EC14}" destId="{D7EB414D-39FE-47C6-A3D9-6D2E684C8AD7}" srcOrd="0" destOrd="0" presId="urn:microsoft.com/office/officeart/2008/layout/CircularPictureCallout"/>
    <dgm:cxn modelId="{85F090BD-E79E-4FE1-8FE4-E79C7B086C1C}" type="presParOf" srcId="{D7EB414D-39FE-47C6-A3D9-6D2E684C8AD7}" destId="{B7D9A47B-CF8D-444F-872E-CD8FDF896280}" srcOrd="0" destOrd="0" presId="urn:microsoft.com/office/officeart/2008/layout/CircularPictureCallout"/>
    <dgm:cxn modelId="{2B3E18ED-13A5-4E5F-AC7C-BDF6C744903B}" type="presParOf" srcId="{B7D9A47B-CF8D-444F-872E-CD8FDF896280}" destId="{BCDA4A95-9C03-4860-A844-990FD23343BE}" srcOrd="0" destOrd="0" presId="urn:microsoft.com/office/officeart/2008/layout/CircularPictureCallout"/>
    <dgm:cxn modelId="{7A02F3BE-C34E-4252-B681-EF6382B52BD6}" type="presParOf" srcId="{D7EB414D-39FE-47C6-A3D9-6D2E684C8AD7}" destId="{FC0DE76A-046C-408B-A4CF-62C23ED640DE}" srcOrd="1" destOrd="0" presId="urn:microsoft.com/office/officeart/2008/layout/CircularPictureCallou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A4A95-9C03-4860-A844-990FD23343BE}">
      <dsp:nvSpPr>
        <dsp:cNvPr id="0" name=""/>
        <dsp:cNvSpPr/>
      </dsp:nvSpPr>
      <dsp:spPr>
        <a:xfrm>
          <a:off x="2427102" y="1475323"/>
          <a:ext cx="4064000" cy="4064000"/>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l="-12000" r="-1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0DE76A-046C-408B-A4CF-62C23ED640DE}">
      <dsp:nvSpPr>
        <dsp:cNvPr id="0" name=""/>
        <dsp:cNvSpPr/>
      </dsp:nvSpPr>
      <dsp:spPr>
        <a:xfrm>
          <a:off x="3215644" y="5155971"/>
          <a:ext cx="2600960" cy="134112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778000">
            <a:lnSpc>
              <a:spcPct val="90000"/>
            </a:lnSpc>
            <a:spcBef>
              <a:spcPct val="0"/>
            </a:spcBef>
            <a:spcAft>
              <a:spcPct val="35000"/>
            </a:spcAft>
            <a:buNone/>
          </a:pPr>
          <a:r>
            <a:rPr lang="en-US" sz="4000" kern="1200" dirty="0">
              <a:solidFill>
                <a:schemeClr val="tx2">
                  <a:lumMod val="75000"/>
                </a:schemeClr>
              </a:solidFill>
              <a:latin typeface="Aptos Display" panose="020B0004020202020204" pitchFamily="34" charset="0"/>
            </a:rPr>
            <a:t>Steve Young</a:t>
          </a:r>
        </a:p>
      </dsp:txBody>
      <dsp:txXfrm>
        <a:off x="3215644" y="5155971"/>
        <a:ext cx="2600960" cy="1341120"/>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F6F1C-D00D-40D5-BE75-6828A08F415B}" type="datetimeFigureOut">
              <a:rPr lang="en-US" smtClean="0"/>
              <a:t>8/19/2024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F185C-6A89-4A8A-90E3-D67CEFA5C86F}" type="slidenum">
              <a:rPr lang="en-US" smtClean="0"/>
              <a:t>‹#›</a:t>
            </a:fld>
            <a:endParaRPr lang="en-US"/>
          </a:p>
        </p:txBody>
      </p:sp>
    </p:spTree>
    <p:extLst>
      <p:ext uri="{BB962C8B-B14F-4D97-AF65-F5344CB8AC3E}">
        <p14:creationId xmlns:p14="http://schemas.microsoft.com/office/powerpoint/2010/main" val="213471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FF185C-6A89-4A8A-90E3-D67CEFA5C86F}" type="slidenum">
              <a:rPr lang="en-US" smtClean="0"/>
              <a:t>4</a:t>
            </a:fld>
            <a:endParaRPr lang="en-US"/>
          </a:p>
        </p:txBody>
      </p:sp>
    </p:spTree>
    <p:extLst>
      <p:ext uri="{BB962C8B-B14F-4D97-AF65-F5344CB8AC3E}">
        <p14:creationId xmlns:p14="http://schemas.microsoft.com/office/powerpoint/2010/main" val="31344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L2 regularization is fundamental in both linear algebra and machine learning to ensure the models are </a:t>
            </a:r>
            <a:r>
              <a:rPr lang="en-US" dirty="0" err="1"/>
              <a:t>dtsblr</a:t>
            </a:r>
            <a:r>
              <a:rPr lang="en-US" dirty="0"/>
              <a:t> </a:t>
            </a:r>
            <a:r>
              <a:rPr lang="en-US" dirty="0" err="1"/>
              <a:t>snf</a:t>
            </a:r>
            <a:r>
              <a:rPr lang="en-US" dirty="0"/>
              <a:t> generalizable</a:t>
            </a:r>
          </a:p>
        </p:txBody>
      </p:sp>
      <p:sp>
        <p:nvSpPr>
          <p:cNvPr id="4" name="Slide Number Placeholder 3"/>
          <p:cNvSpPr>
            <a:spLocks noGrp="1"/>
          </p:cNvSpPr>
          <p:nvPr>
            <p:ph type="sldNum" sz="quarter" idx="5"/>
          </p:nvPr>
        </p:nvSpPr>
        <p:spPr/>
        <p:txBody>
          <a:bodyPr/>
          <a:lstStyle/>
          <a:p>
            <a:fld id="{4FFF185C-6A89-4A8A-90E3-D67CEFA5C86F}" type="slidenum">
              <a:rPr lang="en-US" smtClean="0"/>
              <a:t>5</a:t>
            </a:fld>
            <a:endParaRPr lang="en-US"/>
          </a:p>
        </p:txBody>
      </p:sp>
    </p:spTree>
    <p:extLst>
      <p:ext uri="{BB962C8B-B14F-4D97-AF65-F5344CB8AC3E}">
        <p14:creationId xmlns:p14="http://schemas.microsoft.com/office/powerpoint/2010/main" val="1195913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 parameters control the strength of the regularization in regression model to prevent overfitting. Alpha 10 indicates a strong regularization</a:t>
            </a:r>
          </a:p>
          <a:p>
            <a:endParaRPr lang="en-US" dirty="0"/>
          </a:p>
          <a:p>
            <a:r>
              <a:rPr lang="en-US" dirty="0"/>
              <a:t>X train is the independent variables and Y train is the target variable</a:t>
            </a:r>
          </a:p>
          <a:p>
            <a:endParaRPr lang="en-US" dirty="0"/>
          </a:p>
          <a:p>
            <a:r>
              <a:rPr lang="en-US" dirty="0"/>
              <a:t>Y pred ridge are an array of predicted values for tested data within 2 and 4</a:t>
            </a:r>
          </a:p>
        </p:txBody>
      </p:sp>
      <p:sp>
        <p:nvSpPr>
          <p:cNvPr id="4" name="Slide Number Placeholder 3"/>
          <p:cNvSpPr>
            <a:spLocks noGrp="1"/>
          </p:cNvSpPr>
          <p:nvPr>
            <p:ph type="sldNum" sz="quarter" idx="5"/>
          </p:nvPr>
        </p:nvSpPr>
        <p:spPr/>
        <p:txBody>
          <a:bodyPr/>
          <a:lstStyle/>
          <a:p>
            <a:fld id="{4FFF185C-6A89-4A8A-90E3-D67CEFA5C86F}" type="slidenum">
              <a:rPr lang="en-US" smtClean="0"/>
              <a:t>6</a:t>
            </a:fld>
            <a:endParaRPr lang="en-US"/>
          </a:p>
        </p:txBody>
      </p:sp>
    </p:spTree>
    <p:extLst>
      <p:ext uri="{BB962C8B-B14F-4D97-AF65-F5344CB8AC3E}">
        <p14:creationId xmlns:p14="http://schemas.microsoft.com/office/powerpoint/2010/main" val="136826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is this process necessary?</a:t>
            </a:r>
          </a:p>
          <a:p>
            <a:pPr>
              <a:buFont typeface="+mj-lt"/>
              <a:buAutoNum type="arabicPeriod"/>
            </a:pPr>
            <a:r>
              <a:rPr lang="en-US" b="1" dirty="0"/>
              <a:t>Handling Skewed Data</a:t>
            </a:r>
            <a:r>
              <a:rPr lang="en-US" dirty="0"/>
              <a:t>:</a:t>
            </a:r>
          </a:p>
          <a:p>
            <a:pPr marL="742950" lvl="1" indent="-285750">
              <a:buFont typeface="+mj-lt"/>
              <a:buAutoNum type="arabicPeriod"/>
            </a:pPr>
            <a:r>
              <a:rPr lang="en-US" b="1" dirty="0"/>
              <a:t>Raw Data Distribution</a:t>
            </a:r>
            <a:r>
              <a:rPr lang="en-US" dirty="0"/>
              <a:t>: The Absences data might be heavily skewed, with most students having few absences and a few students having many absences. Skewness in data can make it challenging for machine learning models to learn effectively, as the model might become biased toward the majority of the data (students with few absences) and fail to capture the relationship in the tail end (students with many absences).</a:t>
            </a:r>
          </a:p>
          <a:p>
            <a:pPr marL="742950" lvl="1" indent="-285750">
              <a:buFont typeface="+mj-lt"/>
              <a:buAutoNum type="arabicPeriod"/>
            </a:pPr>
            <a:r>
              <a:rPr lang="en-US" b="1" dirty="0"/>
              <a:t>Log Transformation</a:t>
            </a:r>
            <a:r>
              <a:rPr lang="en-US" dirty="0"/>
              <a:t>: By applying a logarithmic transformation, the range of values is compressed, reducing skewness and making the data more normally distributed. This process can improve the performance of models, especially linear models like Ridge Regression, which assume that the input features are normally distributed or at least less skewed.</a:t>
            </a:r>
          </a:p>
          <a:p>
            <a:pPr>
              <a:buFont typeface="+mj-lt"/>
              <a:buAutoNum type="arabicPeriod"/>
            </a:pPr>
            <a:r>
              <a:rPr lang="en-US" b="1" dirty="0"/>
              <a:t>Reducing the Impact of Outliers</a:t>
            </a:r>
            <a:r>
              <a:rPr lang="en-US" dirty="0"/>
              <a:t>:</a:t>
            </a:r>
          </a:p>
          <a:p>
            <a:pPr marL="742950" lvl="1" indent="-285750">
              <a:buFont typeface="+mj-lt"/>
              <a:buAutoNum type="arabicPeriod"/>
            </a:pPr>
            <a:r>
              <a:rPr lang="en-US" b="1" dirty="0"/>
              <a:t>Outliers in Absences</a:t>
            </a:r>
            <a:r>
              <a:rPr lang="en-US" dirty="0"/>
              <a:t>: Students with extremely high numbers of absences (outliers) can disproportionately influence the model, leading to suboptimal predictions.</a:t>
            </a:r>
          </a:p>
          <a:p>
            <a:pPr marL="742950" lvl="1" indent="-285750">
              <a:buFont typeface="+mj-lt"/>
              <a:buAutoNum type="arabicPeriod"/>
            </a:pPr>
            <a:r>
              <a:rPr lang="en-US" b="1" dirty="0"/>
              <a:t>Effect of Log Transformation</a:t>
            </a:r>
            <a:r>
              <a:rPr lang="en-US" dirty="0"/>
              <a:t>: The logarithmic transformation reduces the impact of large outliers by compressing the scale of large values. For example, the difference between 1 and 10 absences is significant, but after log transformation, the difference is much smaller (log(1) ≈ 0, log(10) ≈ 2.3).</a:t>
            </a:r>
          </a:p>
          <a:p>
            <a:pPr>
              <a:buFont typeface="+mj-lt"/>
              <a:buAutoNum type="arabicPeriod"/>
            </a:pPr>
            <a:r>
              <a:rPr lang="en-US" b="1" dirty="0"/>
              <a:t>Improving Model Performance</a:t>
            </a:r>
            <a:r>
              <a:rPr lang="en-US" dirty="0"/>
              <a:t>:</a:t>
            </a:r>
          </a:p>
          <a:p>
            <a:pPr marL="742950" lvl="1" indent="-285750">
              <a:buFont typeface="+mj-lt"/>
              <a:buAutoNum type="arabicPeriod"/>
            </a:pPr>
            <a:r>
              <a:rPr lang="en-US" b="1" dirty="0"/>
              <a:t>Model Learning</a:t>
            </a:r>
            <a:r>
              <a:rPr lang="en-US" dirty="0"/>
              <a:t>: Linear models like Ridge Regression might struggle to capture non-linear relationships in the data. Applying a log transformation introduces non-linearity into the feature, allowing the model to better capture complex relationships between Absences and GPA.</a:t>
            </a:r>
          </a:p>
          <a:p>
            <a:pPr marL="742950" lvl="1" indent="-285750">
              <a:buFont typeface="+mj-lt"/>
              <a:buAutoNum type="arabicPeriod"/>
            </a:pPr>
            <a:r>
              <a:rPr lang="en-US" b="1" dirty="0"/>
              <a:t>Feature Engineering</a:t>
            </a:r>
            <a:r>
              <a:rPr lang="en-US" dirty="0"/>
              <a:t>: Transforming features can sometimes reveal relationships that were previously hidden in the raw data. By applying a log transformation to Absences, the relationship between absences and GPA might become more linear, allowing the model to predict GPA more accurately.</a:t>
            </a:r>
          </a:p>
          <a:p>
            <a:pPr>
              <a:buFont typeface="+mj-lt"/>
              <a:buAutoNum type="arabicPeriod"/>
            </a:pPr>
            <a:r>
              <a:rPr lang="en-US" b="1" dirty="0"/>
              <a:t>Logarithmic Transformation with np.log1p</a:t>
            </a:r>
            <a:r>
              <a:rPr lang="en-US" dirty="0"/>
              <a:t>:</a:t>
            </a:r>
          </a:p>
          <a:p>
            <a:pPr marL="742950" lvl="1" indent="-285750">
              <a:buFont typeface="+mj-lt"/>
              <a:buAutoNum type="arabicPeriod"/>
            </a:pPr>
            <a:r>
              <a:rPr lang="en-US" b="1" dirty="0"/>
              <a:t>np.log1p Function</a:t>
            </a:r>
            <a:r>
              <a:rPr lang="en-US" dirty="0"/>
              <a:t>: The np.log1p function computes log(1 + x) for each value x in the Absences column. This is used instead of np.log(x) to handle cases where x = 0, as the logarithm of zero is undefined. By adding 1 before taking the logarithm, the transformation can be applied to all values, including zero absences.</a:t>
            </a:r>
          </a:p>
          <a:p>
            <a:pPr>
              <a:buFont typeface="+mj-lt"/>
              <a:buAutoNum type="arabicPeriod"/>
            </a:pPr>
            <a:r>
              <a:rPr lang="en-US" b="1" dirty="0"/>
              <a:t>Practical Implications</a:t>
            </a:r>
            <a:r>
              <a:rPr lang="en-US" dirty="0"/>
              <a:t>:</a:t>
            </a:r>
          </a:p>
          <a:p>
            <a:pPr marL="742950" lvl="1" indent="-285750">
              <a:buFont typeface="+mj-lt"/>
              <a:buAutoNum type="arabicPeriod"/>
            </a:pPr>
            <a:r>
              <a:rPr lang="en-US" b="1" dirty="0"/>
              <a:t>Interpretability</a:t>
            </a:r>
            <a:r>
              <a:rPr lang="en-US" dirty="0"/>
              <a:t>: After log transformation, the feature </a:t>
            </a:r>
            <a:r>
              <a:rPr lang="en-US" dirty="0" err="1"/>
              <a:t>Log_Absences</a:t>
            </a:r>
            <a:r>
              <a:rPr lang="en-US" dirty="0"/>
              <a:t> is still interpretable, but it represents a different scale. For instance, a small change in </a:t>
            </a:r>
            <a:r>
              <a:rPr lang="en-US" dirty="0" err="1"/>
              <a:t>Log_Absences</a:t>
            </a:r>
            <a:r>
              <a:rPr lang="en-US" dirty="0"/>
              <a:t> corresponds to a large change in raw absences, reflecting the reduced sensitivity to extreme values.</a:t>
            </a:r>
          </a:p>
          <a:p>
            <a:pPr marL="742950" lvl="1" indent="-285750">
              <a:buFont typeface="+mj-lt"/>
              <a:buAutoNum type="arabicPeriod"/>
            </a:pPr>
            <a:r>
              <a:rPr lang="en-US" b="1" dirty="0"/>
              <a:t>Model Robustness</a:t>
            </a:r>
            <a:r>
              <a:rPr lang="en-US" dirty="0"/>
              <a:t>: The transformation makes the model more robust to extreme cases and improves its ability to generalize across different ranges of absences.</a:t>
            </a:r>
          </a:p>
          <a:p>
            <a:r>
              <a:rPr lang="en-US" dirty="0"/>
              <a:t>In summary, the log transformation of Absences is a crucial step in preprocessing because it mitigates skewness, reduces the influence of outliers, and helps the model to better capture the relationship between absences and GPA, ultimately leading to more accurate and reliable predictions.</a:t>
            </a:r>
          </a:p>
          <a:p>
            <a:endParaRPr lang="en-US" dirty="0"/>
          </a:p>
        </p:txBody>
      </p:sp>
      <p:sp>
        <p:nvSpPr>
          <p:cNvPr id="4" name="Slide Number Placeholder 3"/>
          <p:cNvSpPr>
            <a:spLocks noGrp="1"/>
          </p:cNvSpPr>
          <p:nvPr>
            <p:ph type="sldNum" sz="quarter" idx="5"/>
          </p:nvPr>
        </p:nvSpPr>
        <p:spPr/>
        <p:txBody>
          <a:bodyPr/>
          <a:lstStyle/>
          <a:p>
            <a:fld id="{4FFF185C-6A89-4A8A-90E3-D67CEFA5C86F}" type="slidenum">
              <a:rPr lang="en-US" smtClean="0"/>
              <a:t>12</a:t>
            </a:fld>
            <a:endParaRPr lang="en-US"/>
          </a:p>
        </p:txBody>
      </p:sp>
    </p:spTree>
    <p:extLst>
      <p:ext uri="{BB962C8B-B14F-4D97-AF65-F5344CB8AC3E}">
        <p14:creationId xmlns:p14="http://schemas.microsoft.com/office/powerpoint/2010/main" val="79908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Variance Inflation Factor (VIF):</a:t>
            </a:r>
          </a:p>
          <a:p>
            <a:pPr>
              <a:buFont typeface="Arial" panose="020B0604020202020204" pitchFamily="34" charset="0"/>
              <a:buChar char="•"/>
            </a:pPr>
            <a:r>
              <a:rPr lang="en-US" b="1" dirty="0"/>
              <a:t>VIF</a:t>
            </a:r>
            <a:r>
              <a:rPr lang="en-US" dirty="0"/>
              <a:t> is a measure used to detect multicollinearity in a regression model. Multicollinearity occurs when independent variables (features) in a model are highly correlated with each other. High multicollinearity can make it difficult to estimate the relationship between each feature and the dependent variable.</a:t>
            </a:r>
          </a:p>
          <a:p>
            <a:pPr>
              <a:buFont typeface="Arial" panose="020B0604020202020204" pitchFamily="34" charset="0"/>
              <a:buChar char="•"/>
            </a:pPr>
            <a:r>
              <a:rPr lang="en-US" b="1" dirty="0"/>
              <a:t>Interpreting VIF</a:t>
            </a:r>
            <a:r>
              <a:rPr lang="en-US" dirty="0"/>
              <a:t>:</a:t>
            </a:r>
          </a:p>
          <a:p>
            <a:pPr marL="742950" lvl="1" indent="-285750">
              <a:buFont typeface="Arial" panose="020B0604020202020204" pitchFamily="34" charset="0"/>
              <a:buChar char="•"/>
            </a:pPr>
            <a:r>
              <a:rPr lang="en-US" dirty="0"/>
              <a:t>A VIF value of 1 indicates no correlation between the feature and any other features (i.e., no multicollinearity).</a:t>
            </a:r>
          </a:p>
          <a:p>
            <a:pPr marL="742950" lvl="1" indent="-285750">
              <a:buFont typeface="Arial" panose="020B0604020202020204" pitchFamily="34" charset="0"/>
              <a:buChar char="•"/>
            </a:pPr>
            <a:r>
              <a:rPr lang="en-US" dirty="0"/>
              <a:t>VIF values between 1 and 5 suggest moderate multicollinearity.</a:t>
            </a:r>
          </a:p>
          <a:p>
            <a:pPr marL="742950" lvl="1" indent="-285750">
              <a:buFont typeface="Arial" panose="020B0604020202020204" pitchFamily="34" charset="0"/>
              <a:buChar char="•"/>
            </a:pPr>
            <a:r>
              <a:rPr lang="en-US" dirty="0"/>
              <a:t>VIF values greater than 5 indicate high multicollinearity, which might require corrective measures.</a:t>
            </a:r>
          </a:p>
          <a:p>
            <a:r>
              <a:rPr lang="en-US" dirty="0"/>
              <a:t>In your case, all the features have VIF values close to 1, indicating that there is very low or no multicollinearity among the features in your model. This is a good sign as it suggests that the regression coefficients are stable and reliable.</a:t>
            </a:r>
          </a:p>
          <a:p>
            <a:endParaRPr lang="en-US" dirty="0"/>
          </a:p>
        </p:txBody>
      </p:sp>
      <p:sp>
        <p:nvSpPr>
          <p:cNvPr id="4" name="Slide Number Placeholder 3"/>
          <p:cNvSpPr>
            <a:spLocks noGrp="1"/>
          </p:cNvSpPr>
          <p:nvPr>
            <p:ph type="sldNum" sz="quarter" idx="5"/>
          </p:nvPr>
        </p:nvSpPr>
        <p:spPr/>
        <p:txBody>
          <a:bodyPr/>
          <a:lstStyle/>
          <a:p>
            <a:fld id="{4FFF185C-6A89-4A8A-90E3-D67CEFA5C86F}" type="slidenum">
              <a:rPr lang="en-US" smtClean="0"/>
              <a:t>13</a:t>
            </a:fld>
            <a:endParaRPr lang="en-US"/>
          </a:p>
        </p:txBody>
      </p:sp>
    </p:spTree>
    <p:extLst>
      <p:ext uri="{BB962C8B-B14F-4D97-AF65-F5344CB8AC3E}">
        <p14:creationId xmlns:p14="http://schemas.microsoft.com/office/powerpoint/2010/main" val="1562052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Variance Inflation Factor (VIF):</a:t>
            </a:r>
          </a:p>
          <a:p>
            <a:pPr>
              <a:buFont typeface="Arial" panose="020B0604020202020204" pitchFamily="34" charset="0"/>
              <a:buChar char="•"/>
            </a:pPr>
            <a:r>
              <a:rPr lang="en-US" b="1" dirty="0"/>
              <a:t>VIF</a:t>
            </a:r>
            <a:r>
              <a:rPr lang="en-US" dirty="0"/>
              <a:t> is a measure used to detect multicollinearity in a regression model. Multicollinearity occurs when independent variables (features) in a model are highly correlated with each other. High multicollinearity can make it difficult to estimate the relationship between each feature and the dependent variable.</a:t>
            </a:r>
          </a:p>
          <a:p>
            <a:pPr>
              <a:buFont typeface="Arial" panose="020B0604020202020204" pitchFamily="34" charset="0"/>
              <a:buChar char="•"/>
            </a:pPr>
            <a:r>
              <a:rPr lang="en-US" b="1" dirty="0"/>
              <a:t>Interpreting VIF</a:t>
            </a:r>
            <a:r>
              <a:rPr lang="en-US" dirty="0"/>
              <a:t>:</a:t>
            </a:r>
          </a:p>
          <a:p>
            <a:pPr marL="742950" lvl="1" indent="-285750">
              <a:buFont typeface="Arial" panose="020B0604020202020204" pitchFamily="34" charset="0"/>
              <a:buChar char="•"/>
            </a:pPr>
            <a:r>
              <a:rPr lang="en-US" dirty="0"/>
              <a:t>A VIF value of 1 indicates no correlation between the feature and any other features (i.e., no multicollinearity).</a:t>
            </a:r>
          </a:p>
          <a:p>
            <a:pPr marL="742950" lvl="1" indent="-285750">
              <a:buFont typeface="Arial" panose="020B0604020202020204" pitchFamily="34" charset="0"/>
              <a:buChar char="•"/>
            </a:pPr>
            <a:r>
              <a:rPr lang="en-US" dirty="0"/>
              <a:t>VIF values between 1 and 5 suggest moderate multicollinearity.</a:t>
            </a:r>
          </a:p>
          <a:p>
            <a:pPr marL="742950" lvl="1" indent="-285750">
              <a:buFont typeface="Arial" panose="020B0604020202020204" pitchFamily="34" charset="0"/>
              <a:buChar char="•"/>
            </a:pPr>
            <a:r>
              <a:rPr lang="en-US" dirty="0"/>
              <a:t>VIF values greater than 5 indicate high multicollinearity, which might require corrective measures.</a:t>
            </a:r>
          </a:p>
          <a:p>
            <a:r>
              <a:rPr lang="en-US" dirty="0"/>
              <a:t>In your case, all the features have VIF values close to 1, indicating that there is very low or no multicollinearity among the features in your model. This is a good sign as it suggests that the regression coefficients are stable and reliable.</a:t>
            </a:r>
          </a:p>
          <a:p>
            <a:endParaRPr lang="en-US" dirty="0"/>
          </a:p>
          <a:p>
            <a:r>
              <a:rPr lang="en-US" b="1" dirty="0"/>
              <a:t>Ridge Regression</a:t>
            </a:r>
            <a:r>
              <a:rPr lang="en-US" dirty="0"/>
              <a:t>:</a:t>
            </a:r>
          </a:p>
          <a:p>
            <a:pPr>
              <a:buFont typeface="Arial" panose="020B0604020202020204" pitchFamily="34" charset="0"/>
              <a:buChar char="•"/>
            </a:pPr>
            <a:r>
              <a:rPr lang="en-US" dirty="0"/>
              <a:t>Switched from </a:t>
            </a:r>
            <a:r>
              <a:rPr lang="en-US" dirty="0" err="1"/>
              <a:t>LinearRegression</a:t>
            </a:r>
            <a:r>
              <a:rPr lang="en-US" dirty="0"/>
              <a:t> to Ridge. Ridge regression adds a penalty term to the loss function, which can help prevent extreme predictions and better handle multicollinearity.</a:t>
            </a:r>
          </a:p>
          <a:p>
            <a:endParaRPr lang="en-US" b="1" dirty="0"/>
          </a:p>
          <a:p>
            <a:r>
              <a:rPr lang="en-US" dirty="0"/>
              <a:t>Ridge Regression is a type of linear regression that includes a regularization term to prevent overfitting by penalizing large coefficients. This regularization helps the model generalize better on unseen data by introducing a small bias but reducing variance.</a:t>
            </a:r>
            <a:endParaRPr lang="en-US" b="1" dirty="0"/>
          </a:p>
          <a:p>
            <a:r>
              <a:rPr lang="en-US" b="1" dirty="0"/>
              <a:t>Alpha = 10.0</a:t>
            </a:r>
            <a:r>
              <a:rPr lang="en-US" dirty="0"/>
              <a:t>: In this specific case, alpha=10.0 indicates a moderate level of regularization. This value has been chosen to strike a balance between bias and variance, aiming to prevent overfitting while still capturing the underlying patterns in the data.</a:t>
            </a:r>
          </a:p>
          <a:p>
            <a:endParaRPr lang="en-US" dirty="0"/>
          </a:p>
        </p:txBody>
      </p:sp>
      <p:sp>
        <p:nvSpPr>
          <p:cNvPr id="4" name="Slide Number Placeholder 3"/>
          <p:cNvSpPr>
            <a:spLocks noGrp="1"/>
          </p:cNvSpPr>
          <p:nvPr>
            <p:ph type="sldNum" sz="quarter" idx="5"/>
          </p:nvPr>
        </p:nvSpPr>
        <p:spPr/>
        <p:txBody>
          <a:bodyPr/>
          <a:lstStyle/>
          <a:p>
            <a:fld id="{4FFF185C-6A89-4A8A-90E3-D67CEFA5C86F}" type="slidenum">
              <a:rPr lang="en-US" smtClean="0"/>
              <a:t>14</a:t>
            </a:fld>
            <a:endParaRPr lang="en-US"/>
          </a:p>
        </p:txBody>
      </p:sp>
    </p:spTree>
    <p:extLst>
      <p:ext uri="{BB962C8B-B14F-4D97-AF65-F5344CB8AC3E}">
        <p14:creationId xmlns:p14="http://schemas.microsoft.com/office/powerpoint/2010/main" val="3258373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Variance Inflation Factor (VIF):</a:t>
            </a:r>
          </a:p>
          <a:p>
            <a:pPr>
              <a:buFont typeface="Arial" panose="020B0604020202020204" pitchFamily="34" charset="0"/>
              <a:buChar char="•"/>
            </a:pPr>
            <a:r>
              <a:rPr lang="en-US" b="1" dirty="0"/>
              <a:t>VIF</a:t>
            </a:r>
            <a:r>
              <a:rPr lang="en-US" dirty="0"/>
              <a:t> is a measure used to detect multicollinearity in a regression model. Multicollinearity occurs when independent variables (features) in a model are highly correlated with each other. High multicollinearity can make it difficult to estimate the relationship between each feature and the dependent variable.</a:t>
            </a:r>
          </a:p>
          <a:p>
            <a:pPr>
              <a:buFont typeface="Arial" panose="020B0604020202020204" pitchFamily="34" charset="0"/>
              <a:buChar char="•"/>
            </a:pPr>
            <a:r>
              <a:rPr lang="en-US" b="1" dirty="0"/>
              <a:t>Interpreting VIF</a:t>
            </a:r>
            <a:r>
              <a:rPr lang="en-US" dirty="0"/>
              <a:t>:</a:t>
            </a:r>
          </a:p>
          <a:p>
            <a:pPr marL="742950" lvl="1" indent="-285750">
              <a:buFont typeface="Arial" panose="020B0604020202020204" pitchFamily="34" charset="0"/>
              <a:buChar char="•"/>
            </a:pPr>
            <a:r>
              <a:rPr lang="en-US" dirty="0"/>
              <a:t>A VIF value of 1 indicates no correlation between the feature and any other features (i.e., no multicollinearity).</a:t>
            </a:r>
          </a:p>
          <a:p>
            <a:pPr marL="742950" lvl="1" indent="-285750">
              <a:buFont typeface="Arial" panose="020B0604020202020204" pitchFamily="34" charset="0"/>
              <a:buChar char="•"/>
            </a:pPr>
            <a:r>
              <a:rPr lang="en-US" dirty="0"/>
              <a:t>VIF values between 1 and 5 suggest moderate multicollinearity.</a:t>
            </a:r>
          </a:p>
          <a:p>
            <a:pPr marL="742950" lvl="1" indent="-285750">
              <a:buFont typeface="Arial" panose="020B0604020202020204" pitchFamily="34" charset="0"/>
              <a:buChar char="•"/>
            </a:pPr>
            <a:r>
              <a:rPr lang="en-US" dirty="0"/>
              <a:t>VIF values greater than 5 indicate high multicollinearity, which might require corrective measures.</a:t>
            </a:r>
          </a:p>
          <a:p>
            <a:r>
              <a:rPr lang="en-US" dirty="0"/>
              <a:t>In your case, all the features have VIF values close to 1, indicating that there is very low or no multicollinearity among the features in your model. This is a good sign as it suggests that the regression coefficients are stable and reliable.</a:t>
            </a:r>
          </a:p>
          <a:p>
            <a:endParaRPr lang="en-US" dirty="0"/>
          </a:p>
          <a:p>
            <a:r>
              <a:rPr lang="en-US" b="1" dirty="0"/>
              <a:t>Ridge Regression</a:t>
            </a:r>
            <a:r>
              <a:rPr lang="en-US" dirty="0"/>
              <a:t>:</a:t>
            </a:r>
          </a:p>
          <a:p>
            <a:pPr>
              <a:buFont typeface="Arial" panose="020B0604020202020204" pitchFamily="34" charset="0"/>
              <a:buChar char="•"/>
            </a:pPr>
            <a:r>
              <a:rPr lang="en-US" dirty="0"/>
              <a:t>Switched from </a:t>
            </a:r>
            <a:r>
              <a:rPr lang="en-US" dirty="0" err="1"/>
              <a:t>LinearRegression</a:t>
            </a:r>
            <a:r>
              <a:rPr lang="en-US" dirty="0"/>
              <a:t> to Ridge. Ridge regression adds a penalty term to the loss function, which can help prevent extreme predictions and better handle multicollinearity.</a:t>
            </a:r>
          </a:p>
          <a:p>
            <a:endParaRPr lang="en-US" b="1" dirty="0"/>
          </a:p>
          <a:p>
            <a:r>
              <a:rPr lang="en-US" dirty="0"/>
              <a:t>Ridge Regression is a type of linear regression that includes a regularization term to prevent overfitting by penalizing large coefficients. This regularization helps the model generalize better on unseen data by introducing a small bias but reducing variance.</a:t>
            </a:r>
            <a:endParaRPr lang="en-US" b="1" dirty="0"/>
          </a:p>
          <a:p>
            <a:r>
              <a:rPr lang="en-US" b="1" dirty="0"/>
              <a:t>Alpha = 10.0</a:t>
            </a:r>
            <a:r>
              <a:rPr lang="en-US" dirty="0"/>
              <a:t>: In this specific case, alpha=10.0 indicates a moderate level of regularization. This value has been chosen to strike a balance between bias and variance, aiming to prevent overfitting while still capturing the underlying patterns in the data.</a:t>
            </a:r>
          </a:p>
          <a:p>
            <a:endParaRPr lang="en-US" dirty="0"/>
          </a:p>
        </p:txBody>
      </p:sp>
      <p:sp>
        <p:nvSpPr>
          <p:cNvPr id="4" name="Slide Number Placeholder 3"/>
          <p:cNvSpPr>
            <a:spLocks noGrp="1"/>
          </p:cNvSpPr>
          <p:nvPr>
            <p:ph type="sldNum" sz="quarter" idx="5"/>
          </p:nvPr>
        </p:nvSpPr>
        <p:spPr/>
        <p:txBody>
          <a:bodyPr/>
          <a:lstStyle/>
          <a:p>
            <a:fld id="{4FFF185C-6A89-4A8A-90E3-D67CEFA5C86F}" type="slidenum">
              <a:rPr lang="en-US" smtClean="0"/>
              <a:t>15</a:t>
            </a:fld>
            <a:endParaRPr lang="en-US"/>
          </a:p>
        </p:txBody>
      </p:sp>
    </p:spTree>
    <p:extLst>
      <p:ext uri="{BB962C8B-B14F-4D97-AF65-F5344CB8AC3E}">
        <p14:creationId xmlns:p14="http://schemas.microsoft.com/office/powerpoint/2010/main" val="4105507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13" Type="http://schemas.microsoft.com/office/2007/relationships/hdphoto" Target="../media/hdphoto3.wdp"/><Relationship Id="rId3" Type="http://schemas.openxmlformats.org/officeDocument/2006/relationships/image" Target="../media/image1.png"/><Relationship Id="rId7" Type="http://schemas.openxmlformats.org/officeDocument/2006/relationships/diagramQuickStyle" Target="../diagrams/quickStyle1.xml"/><Relationship Id="rId12"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Layout" Target="../diagrams/layout1.xml"/><Relationship Id="rId11" Type="http://schemas.microsoft.com/office/2007/relationships/hdphoto" Target="../media/hdphoto2.wdp"/><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image" Target="../media/image2.sv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478342"/>
            <a:ext cx="16229942" cy="3185722"/>
          </a:xfrm>
          <a:prstGeom prst="rect">
            <a:avLst/>
          </a:prstGeom>
        </p:spPr>
        <p:txBody>
          <a:bodyPr lIns="0" tIns="0" rIns="0" bIns="0" rtlCol="0" anchor="t">
            <a:spAutoFit/>
          </a:bodyPr>
          <a:lstStyle/>
          <a:p>
            <a:pPr marL="0" lvl="0" indent="0" algn="ctr">
              <a:lnSpc>
                <a:spcPts val="26009"/>
              </a:lnSpc>
              <a:spcBef>
                <a:spcPct val="0"/>
              </a:spcBef>
            </a:pPr>
            <a:r>
              <a:rPr lang="en-US" sz="18577" dirty="0">
                <a:solidFill>
                  <a:srgbClr val="0F4662"/>
                </a:solidFill>
                <a:latin typeface="Cormorant Garamond Bold Italics"/>
                <a:ea typeface="Cormorant Garamond Bold Italics"/>
                <a:cs typeface="Cormorant Garamond Bold Italics"/>
                <a:sym typeface="Cormorant Garamond Bold Italics"/>
              </a:rPr>
              <a:t>Project 4</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2737539" y="5908475"/>
            <a:ext cx="12812922" cy="804516"/>
          </a:xfrm>
          <a:prstGeom prst="rect">
            <a:avLst/>
          </a:prstGeom>
        </p:spPr>
        <p:txBody>
          <a:bodyPr lIns="0" tIns="0" rIns="0" bIns="0" rtlCol="0" anchor="t">
            <a:spAutoFit/>
          </a:bodyPr>
          <a:lstStyle/>
          <a:p>
            <a:pPr marL="0" lvl="0" indent="0" algn="ctr">
              <a:lnSpc>
                <a:spcPts val="6844"/>
              </a:lnSpc>
              <a:spcBef>
                <a:spcPct val="0"/>
              </a:spcBef>
            </a:pPr>
            <a:r>
              <a:rPr lang="en-US" sz="4889" dirty="0">
                <a:solidFill>
                  <a:srgbClr val="0F4662"/>
                </a:solidFill>
                <a:latin typeface="Quicksand"/>
                <a:ea typeface="Quicksand"/>
                <a:cs typeface="Quicksand"/>
                <a:sym typeface="Quicksand"/>
              </a:rPr>
              <a:t>Machine Learning</a:t>
            </a:r>
          </a:p>
        </p:txBody>
      </p:sp>
      <p:sp>
        <p:nvSpPr>
          <p:cNvPr id="7" name="TextBox 7"/>
          <p:cNvSpPr txBox="1"/>
          <p:nvPr/>
        </p:nvSpPr>
        <p:spPr>
          <a:xfrm>
            <a:off x="5649752" y="7032069"/>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dirty="0">
                <a:solidFill>
                  <a:srgbClr val="0F4662"/>
                </a:solidFill>
                <a:latin typeface="Quicksand"/>
                <a:ea typeface="Quicksand"/>
                <a:cs typeface="Quicksand"/>
                <a:sym typeface="Quicksand"/>
              </a:rPr>
              <a:t>August 19, 2024</a:t>
            </a:r>
          </a:p>
        </p:txBody>
      </p:sp>
      <p:sp>
        <p:nvSpPr>
          <p:cNvPr id="8" name="TextBox 8"/>
          <p:cNvSpPr txBox="1"/>
          <p:nvPr/>
        </p:nvSpPr>
        <p:spPr>
          <a:xfrm>
            <a:off x="3322179" y="1967581"/>
            <a:ext cx="11643643" cy="529811"/>
          </a:xfrm>
          <a:prstGeom prst="rect">
            <a:avLst/>
          </a:prstGeom>
        </p:spPr>
        <p:txBody>
          <a:bodyPr lIns="0" tIns="0" rIns="0" bIns="0" rtlCol="0" anchor="t">
            <a:spAutoFit/>
          </a:bodyPr>
          <a:lstStyle/>
          <a:p>
            <a:pPr marL="0" lvl="0" indent="0" algn="ctr">
              <a:lnSpc>
                <a:spcPts val="4397"/>
              </a:lnSpc>
              <a:spcBef>
                <a:spcPct val="0"/>
              </a:spcBef>
            </a:pPr>
            <a:r>
              <a:rPr lang="en-US" sz="3141" dirty="0">
                <a:solidFill>
                  <a:srgbClr val="0F4662"/>
                </a:solidFill>
                <a:latin typeface="Quicksand"/>
                <a:ea typeface="Quicksand"/>
                <a:cs typeface="Quicksand"/>
                <a:sym typeface="Quicksand"/>
              </a:rPr>
              <a:t>Prepared by Group 5</a:t>
            </a: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6" name="TextBox 6"/>
          <p:cNvSpPr txBox="1"/>
          <p:nvPr/>
        </p:nvSpPr>
        <p:spPr>
          <a:xfrm>
            <a:off x="1028700" y="599709"/>
            <a:ext cx="11537525" cy="1099019"/>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0F4662"/>
                </a:solidFill>
                <a:latin typeface="Cormorant Garamond Bold Italics"/>
                <a:ea typeface="Cormorant Garamond Bold Italics"/>
                <a:cs typeface="Cormorant Garamond Bold Italics"/>
                <a:sym typeface="Cormorant Garamond Bold Italics"/>
              </a:rPr>
              <a:t>Data Analysis</a:t>
            </a:r>
          </a:p>
        </p:txBody>
      </p:sp>
      <p:sp>
        <p:nvSpPr>
          <p:cNvPr id="7" name="TextBox 7"/>
          <p:cNvSpPr txBox="1"/>
          <p:nvPr/>
        </p:nvSpPr>
        <p:spPr>
          <a:xfrm>
            <a:off x="11430000" y="2302799"/>
            <a:ext cx="5904009" cy="3097130"/>
          </a:xfrm>
          <a:prstGeom prst="rect">
            <a:avLst/>
          </a:prstGeom>
        </p:spPr>
        <p:txBody>
          <a:bodyPr lIns="0" tIns="0" rIns="0" bIns="0" rtlCol="0" anchor="t">
            <a:spAutoFit/>
          </a:bodyPr>
          <a:lstStyle/>
          <a:p>
            <a:pPr marL="0" lvl="0" indent="0" algn="l">
              <a:lnSpc>
                <a:spcPts val="4079"/>
              </a:lnSpc>
            </a:pPr>
            <a:r>
              <a:rPr lang="en-US" sz="2400" dirty="0">
                <a:solidFill>
                  <a:srgbClr val="0F4662"/>
                </a:solidFill>
                <a:latin typeface="Quicksand"/>
                <a:ea typeface="Quicksand"/>
                <a:cs typeface="Quicksand"/>
                <a:sym typeface="Quicksand"/>
              </a:rPr>
              <a:t>Actual GPA and Predictive GPA</a:t>
            </a:r>
          </a:p>
          <a:p>
            <a:pPr marL="342900" lvl="0" indent="-342900" algn="l">
              <a:lnSpc>
                <a:spcPts val="4079"/>
              </a:lnSpc>
              <a:buFont typeface="Arial" panose="020B0604020202020204" pitchFamily="34" charset="0"/>
              <a:buChar char="•"/>
            </a:pPr>
            <a:r>
              <a:rPr lang="en-US" sz="2400" dirty="0">
                <a:solidFill>
                  <a:srgbClr val="0F4662"/>
                </a:solidFill>
                <a:latin typeface="Quicksand"/>
                <a:ea typeface="Quicksand"/>
                <a:cs typeface="Quicksand"/>
                <a:sym typeface="Quicksand"/>
              </a:rPr>
              <a:t>(+) Linear Regression line indicates a positive relationship with independent variables and the predictive values</a:t>
            </a:r>
          </a:p>
          <a:p>
            <a:pPr marL="342900" lvl="0" indent="-342900" algn="l">
              <a:lnSpc>
                <a:spcPts val="4079"/>
              </a:lnSpc>
              <a:buFont typeface="Arial" panose="020B0604020202020204" pitchFamily="34" charset="0"/>
              <a:buChar char="•"/>
            </a:pPr>
            <a:r>
              <a:rPr lang="en-US" sz="2400" dirty="0">
                <a:solidFill>
                  <a:srgbClr val="0F4662"/>
                </a:solidFill>
                <a:latin typeface="Quicksand"/>
                <a:ea typeface="Quicksand"/>
                <a:cs typeface="Quicksand"/>
                <a:sym typeface="Quicksand"/>
              </a:rPr>
              <a:t>Scatter plot trends at a 83% positive relationship indicating a good fit</a:t>
            </a:r>
          </a:p>
        </p:txBody>
      </p:sp>
      <p:pic>
        <p:nvPicPr>
          <p:cNvPr id="2052" name="Picture 4">
            <a:extLst>
              <a:ext uri="{FF2B5EF4-FFF2-40B4-BE49-F238E27FC236}">
                <a16:creationId xmlns:a16="http://schemas.microsoft.com/office/drawing/2014/main" id="{8968A45C-BA04-7313-1FDF-70099795B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77225"/>
            <a:ext cx="10172362" cy="66368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40E0-4CE3-5535-5C26-AFF587884E9B}"/>
              </a:ext>
            </a:extLst>
          </p:cNvPr>
          <p:cNvSpPr>
            <a:spLocks noGrp="1"/>
          </p:cNvSpPr>
          <p:nvPr>
            <p:ph type="title"/>
          </p:nvPr>
        </p:nvSpPr>
        <p:spPr/>
        <p:txBody>
          <a:bodyPr>
            <a:normAutofit fontScale="90000"/>
          </a:bodyPr>
          <a:lstStyle/>
          <a:p>
            <a:pPr algn="l">
              <a:lnSpc>
                <a:spcPts val="8959"/>
              </a:lnSpc>
            </a:pPr>
            <a:r>
              <a:rPr lang="en-US" sz="6399" dirty="0">
                <a:solidFill>
                  <a:srgbClr val="0F4662"/>
                </a:solidFill>
                <a:latin typeface="Cormorant Garamond Bold Italics"/>
              </a:rPr>
              <a:t>Test-Train Model One</a:t>
            </a:r>
          </a:p>
        </p:txBody>
      </p:sp>
      <p:sp>
        <p:nvSpPr>
          <p:cNvPr id="3" name="Content Placeholder 2">
            <a:extLst>
              <a:ext uri="{FF2B5EF4-FFF2-40B4-BE49-F238E27FC236}">
                <a16:creationId xmlns:a16="http://schemas.microsoft.com/office/drawing/2014/main" id="{2C7A0663-631D-DF29-5365-89C7C60B946E}"/>
              </a:ext>
            </a:extLst>
          </p:cNvPr>
          <p:cNvSpPr txBox="1">
            <a:spLocks/>
          </p:cNvSpPr>
          <p:nvPr/>
        </p:nvSpPr>
        <p:spPr>
          <a:xfrm>
            <a:off x="838200" y="1537782"/>
            <a:ext cx="10515600" cy="463918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0F4662"/>
                </a:solidFill>
                <a:latin typeface="Quicksand"/>
              </a:rPr>
              <a:t>Importing Libraries</a:t>
            </a:r>
          </a:p>
          <a:p>
            <a:pPr marL="0" indent="0">
              <a:buNone/>
            </a:pPr>
            <a:endParaRPr lang="en-US" dirty="0"/>
          </a:p>
          <a:p>
            <a:endParaRPr lang="en-US" dirty="0"/>
          </a:p>
          <a:p>
            <a:endParaRPr lang="en-US" dirty="0"/>
          </a:p>
          <a:p>
            <a:endParaRPr lang="en-US" dirty="0"/>
          </a:p>
          <a:p>
            <a:endParaRPr lang="en-US" dirty="0"/>
          </a:p>
          <a:p>
            <a:endParaRPr lang="en-US" dirty="0"/>
          </a:p>
          <a:p>
            <a:endParaRPr lang="en-US" sz="2400" dirty="0">
              <a:solidFill>
                <a:srgbClr val="0F4662"/>
              </a:solidFill>
              <a:latin typeface="Quicksand"/>
            </a:endParaRPr>
          </a:p>
          <a:p>
            <a:r>
              <a:rPr lang="en-US" sz="2400" dirty="0">
                <a:solidFill>
                  <a:srgbClr val="0F4662"/>
                </a:solidFill>
                <a:latin typeface="Quicksand"/>
              </a:rPr>
              <a:t>Data Import and Initial Processing</a:t>
            </a:r>
          </a:p>
          <a:p>
            <a:pPr marL="0" indent="0">
              <a:buNone/>
            </a:pPr>
            <a:endParaRPr lang="en-US" dirty="0"/>
          </a:p>
        </p:txBody>
      </p:sp>
      <p:pic>
        <p:nvPicPr>
          <p:cNvPr id="4" name="Picture 3">
            <a:extLst>
              <a:ext uri="{FF2B5EF4-FFF2-40B4-BE49-F238E27FC236}">
                <a16:creationId xmlns:a16="http://schemas.microsoft.com/office/drawing/2014/main" id="{64BD57FD-B241-438A-404D-D0F3BA1BEB70}"/>
              </a:ext>
            </a:extLst>
          </p:cNvPr>
          <p:cNvPicPr>
            <a:picLocks noChangeAspect="1"/>
          </p:cNvPicPr>
          <p:nvPr/>
        </p:nvPicPr>
        <p:blipFill>
          <a:blip r:embed="rId2"/>
          <a:stretch>
            <a:fillRect/>
          </a:stretch>
        </p:blipFill>
        <p:spPr>
          <a:xfrm>
            <a:off x="1142608" y="2247900"/>
            <a:ext cx="9982592" cy="3383930"/>
          </a:xfrm>
          <a:prstGeom prst="rect">
            <a:avLst/>
          </a:prstGeom>
        </p:spPr>
      </p:pic>
      <p:pic>
        <p:nvPicPr>
          <p:cNvPr id="7" name="Picture 6">
            <a:extLst>
              <a:ext uri="{FF2B5EF4-FFF2-40B4-BE49-F238E27FC236}">
                <a16:creationId xmlns:a16="http://schemas.microsoft.com/office/drawing/2014/main" id="{A489060B-4901-CF17-B717-E11C9473255A}"/>
              </a:ext>
            </a:extLst>
          </p:cNvPr>
          <p:cNvPicPr>
            <a:picLocks noChangeAspect="1"/>
          </p:cNvPicPr>
          <p:nvPr/>
        </p:nvPicPr>
        <p:blipFill>
          <a:blip r:embed="rId3"/>
          <a:stretch>
            <a:fillRect/>
          </a:stretch>
        </p:blipFill>
        <p:spPr>
          <a:xfrm>
            <a:off x="1142609" y="6667500"/>
            <a:ext cx="9982592" cy="1819541"/>
          </a:xfrm>
          <a:prstGeom prst="rect">
            <a:avLst/>
          </a:prstGeom>
        </p:spPr>
      </p:pic>
      <p:grpSp>
        <p:nvGrpSpPr>
          <p:cNvPr id="8" name="Group 2">
            <a:extLst>
              <a:ext uri="{FF2B5EF4-FFF2-40B4-BE49-F238E27FC236}">
                <a16:creationId xmlns:a16="http://schemas.microsoft.com/office/drawing/2014/main" id="{E2852F4F-2009-343D-3453-EDD0F80C38D7}"/>
              </a:ext>
            </a:extLst>
          </p:cNvPr>
          <p:cNvGrpSpPr/>
          <p:nvPr/>
        </p:nvGrpSpPr>
        <p:grpSpPr>
          <a:xfrm>
            <a:off x="13660651" y="0"/>
            <a:ext cx="4627349" cy="10287000"/>
            <a:chOff x="0" y="0"/>
            <a:chExt cx="1218726" cy="2709333"/>
          </a:xfrm>
        </p:grpSpPr>
        <p:sp>
          <p:nvSpPr>
            <p:cNvPr id="9" name="Freeform 3">
              <a:extLst>
                <a:ext uri="{FF2B5EF4-FFF2-40B4-BE49-F238E27FC236}">
                  <a16:creationId xmlns:a16="http://schemas.microsoft.com/office/drawing/2014/main" id="{86932FE7-311D-498F-667C-DD4E04FE9BB9}"/>
                </a:ext>
              </a:extLst>
            </p:cNvPr>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US"/>
            </a:p>
          </p:txBody>
        </p:sp>
        <p:sp>
          <p:nvSpPr>
            <p:cNvPr id="10" name="TextBox 4">
              <a:extLst>
                <a:ext uri="{FF2B5EF4-FFF2-40B4-BE49-F238E27FC236}">
                  <a16:creationId xmlns:a16="http://schemas.microsoft.com/office/drawing/2014/main" id="{76003B12-E4C2-1B9A-70A4-13C1CFCEFD02}"/>
                </a:ext>
              </a:extLst>
            </p:cNvPr>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spTree>
    <p:extLst>
      <p:ext uri="{BB962C8B-B14F-4D97-AF65-F5344CB8AC3E}">
        <p14:creationId xmlns:p14="http://schemas.microsoft.com/office/powerpoint/2010/main" val="3725376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FE1F-319E-72EB-120F-35307A17EB22}"/>
              </a:ext>
            </a:extLst>
          </p:cNvPr>
          <p:cNvSpPr>
            <a:spLocks noGrp="1"/>
          </p:cNvSpPr>
          <p:nvPr>
            <p:ph type="title"/>
          </p:nvPr>
        </p:nvSpPr>
        <p:spPr/>
        <p:txBody>
          <a:bodyPr>
            <a:normAutofit fontScale="90000"/>
          </a:bodyPr>
          <a:lstStyle/>
          <a:p>
            <a:pPr algn="l">
              <a:lnSpc>
                <a:spcPts val="8959"/>
              </a:lnSpc>
            </a:pPr>
            <a:r>
              <a:rPr lang="en-US" sz="5800" dirty="0">
                <a:solidFill>
                  <a:srgbClr val="0F4662"/>
                </a:solidFill>
                <a:latin typeface="Cormorant Garamond Bold Italics"/>
              </a:rPr>
              <a:t>Test-Train Model Two</a:t>
            </a:r>
          </a:p>
        </p:txBody>
      </p:sp>
      <p:sp>
        <p:nvSpPr>
          <p:cNvPr id="3" name="Content Placeholder 2">
            <a:extLst>
              <a:ext uri="{FF2B5EF4-FFF2-40B4-BE49-F238E27FC236}">
                <a16:creationId xmlns:a16="http://schemas.microsoft.com/office/drawing/2014/main" id="{D28D35B7-0790-3653-7B1E-D1DF6DA5F839}"/>
              </a:ext>
            </a:extLst>
          </p:cNvPr>
          <p:cNvSpPr txBox="1">
            <a:spLocks/>
          </p:cNvSpPr>
          <p:nvPr/>
        </p:nvSpPr>
        <p:spPr>
          <a:xfrm>
            <a:off x="838200" y="1825624"/>
            <a:ext cx="13106400" cy="71278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0F4662"/>
                </a:solidFill>
                <a:latin typeface="Quicksand"/>
              </a:rPr>
              <a:t>Feature Engineering</a:t>
            </a:r>
          </a:p>
          <a:p>
            <a:pPr marL="0" indent="0">
              <a:buNone/>
            </a:pPr>
            <a:endParaRPr lang="en-US" dirty="0"/>
          </a:p>
          <a:p>
            <a:endParaRPr lang="en-US" dirty="0"/>
          </a:p>
          <a:p>
            <a:endParaRPr lang="en-US" dirty="0"/>
          </a:p>
          <a:p>
            <a:r>
              <a:rPr lang="en-US" sz="2400" dirty="0">
                <a:solidFill>
                  <a:srgbClr val="0F4662"/>
                </a:solidFill>
                <a:latin typeface="Quicksand"/>
              </a:rPr>
              <a:t>Selecting Features and Target Variable</a:t>
            </a:r>
          </a:p>
          <a:p>
            <a:pPr marL="0" indent="0">
              <a:buNone/>
            </a:pPr>
            <a:endParaRPr lang="en-US" dirty="0"/>
          </a:p>
          <a:p>
            <a:endParaRPr lang="en-US" dirty="0"/>
          </a:p>
          <a:p>
            <a:endParaRPr lang="en-US" dirty="0"/>
          </a:p>
          <a:p>
            <a:endParaRPr lang="en-US" sz="2400" dirty="0">
              <a:solidFill>
                <a:srgbClr val="0F4662"/>
              </a:solidFill>
              <a:latin typeface="Quicksand"/>
            </a:endParaRPr>
          </a:p>
          <a:p>
            <a:r>
              <a:rPr lang="en-US" sz="2400" dirty="0">
                <a:solidFill>
                  <a:srgbClr val="0F4662"/>
                </a:solidFill>
                <a:latin typeface="Quicksand"/>
              </a:rPr>
              <a:t>Clipping the Target Variable</a:t>
            </a:r>
          </a:p>
          <a:p>
            <a:pPr marL="0" indent="0">
              <a:buNone/>
            </a:pPr>
            <a:endParaRPr lang="en-US" dirty="0"/>
          </a:p>
        </p:txBody>
      </p:sp>
      <p:pic>
        <p:nvPicPr>
          <p:cNvPr id="4" name="Picture 3">
            <a:extLst>
              <a:ext uri="{FF2B5EF4-FFF2-40B4-BE49-F238E27FC236}">
                <a16:creationId xmlns:a16="http://schemas.microsoft.com/office/drawing/2014/main" id="{9149370C-1F12-CC22-E341-31DC45F0D1FA}"/>
              </a:ext>
            </a:extLst>
          </p:cNvPr>
          <p:cNvPicPr>
            <a:picLocks noChangeAspect="1"/>
          </p:cNvPicPr>
          <p:nvPr/>
        </p:nvPicPr>
        <p:blipFill>
          <a:blip r:embed="rId3"/>
          <a:stretch>
            <a:fillRect/>
          </a:stretch>
        </p:blipFill>
        <p:spPr>
          <a:xfrm>
            <a:off x="1161729" y="2376446"/>
            <a:ext cx="9822166" cy="1243054"/>
          </a:xfrm>
          <a:prstGeom prst="rect">
            <a:avLst/>
          </a:prstGeom>
        </p:spPr>
      </p:pic>
      <p:pic>
        <p:nvPicPr>
          <p:cNvPr id="5" name="Picture 4">
            <a:extLst>
              <a:ext uri="{FF2B5EF4-FFF2-40B4-BE49-F238E27FC236}">
                <a16:creationId xmlns:a16="http://schemas.microsoft.com/office/drawing/2014/main" id="{B25AFB2C-23FC-2820-EEC9-27AA7363BA41}"/>
              </a:ext>
            </a:extLst>
          </p:cNvPr>
          <p:cNvPicPr>
            <a:picLocks noChangeAspect="1"/>
          </p:cNvPicPr>
          <p:nvPr/>
        </p:nvPicPr>
        <p:blipFill>
          <a:blip r:embed="rId4"/>
          <a:stretch>
            <a:fillRect/>
          </a:stretch>
        </p:blipFill>
        <p:spPr>
          <a:xfrm>
            <a:off x="1161729" y="4707472"/>
            <a:ext cx="9822165" cy="1513431"/>
          </a:xfrm>
          <a:prstGeom prst="rect">
            <a:avLst/>
          </a:prstGeom>
        </p:spPr>
      </p:pic>
      <p:pic>
        <p:nvPicPr>
          <p:cNvPr id="7" name="Picture 6">
            <a:extLst>
              <a:ext uri="{FF2B5EF4-FFF2-40B4-BE49-F238E27FC236}">
                <a16:creationId xmlns:a16="http://schemas.microsoft.com/office/drawing/2014/main" id="{3C28548B-584C-93DF-0452-A4246359D821}"/>
              </a:ext>
            </a:extLst>
          </p:cNvPr>
          <p:cNvPicPr>
            <a:picLocks noChangeAspect="1"/>
          </p:cNvPicPr>
          <p:nvPr/>
        </p:nvPicPr>
        <p:blipFill>
          <a:blip r:embed="rId5"/>
          <a:stretch>
            <a:fillRect/>
          </a:stretch>
        </p:blipFill>
        <p:spPr>
          <a:xfrm>
            <a:off x="1161728" y="7385910"/>
            <a:ext cx="5543872" cy="484673"/>
          </a:xfrm>
          <a:prstGeom prst="rect">
            <a:avLst/>
          </a:prstGeom>
        </p:spPr>
      </p:pic>
      <p:grpSp>
        <p:nvGrpSpPr>
          <p:cNvPr id="8" name="Group 2">
            <a:extLst>
              <a:ext uri="{FF2B5EF4-FFF2-40B4-BE49-F238E27FC236}">
                <a16:creationId xmlns:a16="http://schemas.microsoft.com/office/drawing/2014/main" id="{B48A22CE-4AD2-2CE1-D4DE-172E5C791AE9}"/>
              </a:ext>
            </a:extLst>
          </p:cNvPr>
          <p:cNvGrpSpPr/>
          <p:nvPr/>
        </p:nvGrpSpPr>
        <p:grpSpPr>
          <a:xfrm>
            <a:off x="13660651" y="0"/>
            <a:ext cx="4627349" cy="10287000"/>
            <a:chOff x="0" y="0"/>
            <a:chExt cx="1218726" cy="2709333"/>
          </a:xfrm>
        </p:grpSpPr>
        <p:sp>
          <p:nvSpPr>
            <p:cNvPr id="9" name="Freeform 3">
              <a:extLst>
                <a:ext uri="{FF2B5EF4-FFF2-40B4-BE49-F238E27FC236}">
                  <a16:creationId xmlns:a16="http://schemas.microsoft.com/office/drawing/2014/main" id="{4C097467-C21B-0793-B5C7-F541B6ED765E}"/>
                </a:ext>
              </a:extLst>
            </p:cNvPr>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US"/>
            </a:p>
          </p:txBody>
        </p:sp>
        <p:sp>
          <p:nvSpPr>
            <p:cNvPr id="10" name="TextBox 4">
              <a:extLst>
                <a:ext uri="{FF2B5EF4-FFF2-40B4-BE49-F238E27FC236}">
                  <a16:creationId xmlns:a16="http://schemas.microsoft.com/office/drawing/2014/main" id="{364E3661-962F-C93C-C926-D8BA13EEEC7A}"/>
                </a:ext>
              </a:extLst>
            </p:cNvPr>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spTree>
    <p:extLst>
      <p:ext uri="{BB962C8B-B14F-4D97-AF65-F5344CB8AC3E}">
        <p14:creationId xmlns:p14="http://schemas.microsoft.com/office/powerpoint/2010/main" val="254709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3A60-21E9-33D5-6C88-8408F32061E8}"/>
              </a:ext>
            </a:extLst>
          </p:cNvPr>
          <p:cNvSpPr>
            <a:spLocks noGrp="1"/>
          </p:cNvSpPr>
          <p:nvPr>
            <p:ph type="title"/>
          </p:nvPr>
        </p:nvSpPr>
        <p:spPr/>
        <p:txBody>
          <a:bodyPr/>
          <a:lstStyle/>
          <a:p>
            <a:pPr algn="l">
              <a:lnSpc>
                <a:spcPts val="8959"/>
              </a:lnSpc>
            </a:pPr>
            <a:r>
              <a:rPr lang="en-US" sz="5200" dirty="0">
                <a:solidFill>
                  <a:srgbClr val="0F4662"/>
                </a:solidFill>
                <a:latin typeface="Cormorant Garamond Bold Italics"/>
              </a:rPr>
              <a:t>Test-Train Model Three</a:t>
            </a:r>
          </a:p>
        </p:txBody>
      </p:sp>
      <p:sp>
        <p:nvSpPr>
          <p:cNvPr id="3" name="Content Placeholder 2">
            <a:extLst>
              <a:ext uri="{FF2B5EF4-FFF2-40B4-BE49-F238E27FC236}">
                <a16:creationId xmlns:a16="http://schemas.microsoft.com/office/drawing/2014/main" id="{171FA8EE-111E-9BFC-C47D-25CEA1EA544C}"/>
              </a:ext>
            </a:extLst>
          </p:cNvPr>
          <p:cNvSpPr txBox="1">
            <a:spLocks/>
          </p:cNvSpPr>
          <p:nvPr/>
        </p:nvSpPr>
        <p:spPr>
          <a:xfrm>
            <a:off x="838200" y="1825625"/>
            <a:ext cx="10515600" cy="43513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0F4662"/>
                </a:solidFill>
                <a:latin typeface="Quicksand"/>
              </a:rPr>
              <a:t>Scaling the Features</a:t>
            </a:r>
          </a:p>
          <a:p>
            <a:pPr marL="0" indent="0">
              <a:buNone/>
            </a:pPr>
            <a:endParaRPr lang="en-US" dirty="0"/>
          </a:p>
          <a:p>
            <a:endParaRPr lang="en-US" dirty="0"/>
          </a:p>
          <a:p>
            <a:endParaRPr lang="en-US" sz="2400" dirty="0">
              <a:solidFill>
                <a:srgbClr val="0F4662"/>
              </a:solidFill>
              <a:latin typeface="Quicksand"/>
            </a:endParaRPr>
          </a:p>
          <a:p>
            <a:r>
              <a:rPr lang="en-US" sz="2400" dirty="0">
                <a:solidFill>
                  <a:srgbClr val="0F4662"/>
                </a:solidFill>
                <a:latin typeface="Quicksand"/>
              </a:rPr>
              <a:t>Checking for Multicollinearity</a:t>
            </a:r>
          </a:p>
          <a:p>
            <a:pPr marL="0"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0BCA3F3A-1F18-B954-5913-9A577FDA6C0F}"/>
              </a:ext>
            </a:extLst>
          </p:cNvPr>
          <p:cNvPicPr>
            <a:picLocks noChangeAspect="1"/>
          </p:cNvPicPr>
          <p:nvPr/>
        </p:nvPicPr>
        <p:blipFill>
          <a:blip r:embed="rId3"/>
          <a:stretch>
            <a:fillRect/>
          </a:stretch>
        </p:blipFill>
        <p:spPr>
          <a:xfrm>
            <a:off x="1286691" y="2533292"/>
            <a:ext cx="5867400" cy="896112"/>
          </a:xfrm>
          <a:prstGeom prst="rect">
            <a:avLst/>
          </a:prstGeom>
        </p:spPr>
      </p:pic>
      <p:pic>
        <p:nvPicPr>
          <p:cNvPr id="5" name="Picture 4">
            <a:extLst>
              <a:ext uri="{FF2B5EF4-FFF2-40B4-BE49-F238E27FC236}">
                <a16:creationId xmlns:a16="http://schemas.microsoft.com/office/drawing/2014/main" id="{54D467CA-0B4F-EA8E-0464-29B1CEEE2CAD}"/>
              </a:ext>
            </a:extLst>
          </p:cNvPr>
          <p:cNvPicPr>
            <a:picLocks noChangeAspect="1"/>
          </p:cNvPicPr>
          <p:nvPr/>
        </p:nvPicPr>
        <p:blipFill>
          <a:blip r:embed="rId4"/>
          <a:stretch>
            <a:fillRect/>
          </a:stretch>
        </p:blipFill>
        <p:spPr>
          <a:xfrm>
            <a:off x="1286691" y="4533900"/>
            <a:ext cx="12200710" cy="1670637"/>
          </a:xfrm>
          <a:prstGeom prst="rect">
            <a:avLst/>
          </a:prstGeom>
        </p:spPr>
      </p:pic>
      <p:pic>
        <p:nvPicPr>
          <p:cNvPr id="6" name="Picture 5">
            <a:extLst>
              <a:ext uri="{FF2B5EF4-FFF2-40B4-BE49-F238E27FC236}">
                <a16:creationId xmlns:a16="http://schemas.microsoft.com/office/drawing/2014/main" id="{D89212EB-AA8E-2413-CF06-33D39F85C605}"/>
              </a:ext>
            </a:extLst>
          </p:cNvPr>
          <p:cNvPicPr>
            <a:picLocks noChangeAspect="1"/>
          </p:cNvPicPr>
          <p:nvPr/>
        </p:nvPicPr>
        <p:blipFill>
          <a:blip r:embed="rId5"/>
          <a:stretch>
            <a:fillRect/>
          </a:stretch>
        </p:blipFill>
        <p:spPr>
          <a:xfrm>
            <a:off x="1286690" y="6623736"/>
            <a:ext cx="3085934" cy="2482164"/>
          </a:xfrm>
          <a:prstGeom prst="rect">
            <a:avLst/>
          </a:prstGeom>
        </p:spPr>
      </p:pic>
      <p:grpSp>
        <p:nvGrpSpPr>
          <p:cNvPr id="7" name="Group 2">
            <a:extLst>
              <a:ext uri="{FF2B5EF4-FFF2-40B4-BE49-F238E27FC236}">
                <a16:creationId xmlns:a16="http://schemas.microsoft.com/office/drawing/2014/main" id="{F7A36F9A-CC8E-4F85-F4EF-5415F1F0E2A2}"/>
              </a:ext>
            </a:extLst>
          </p:cNvPr>
          <p:cNvGrpSpPr/>
          <p:nvPr/>
        </p:nvGrpSpPr>
        <p:grpSpPr>
          <a:xfrm>
            <a:off x="13660651" y="0"/>
            <a:ext cx="4627349" cy="10287000"/>
            <a:chOff x="0" y="0"/>
            <a:chExt cx="1218726" cy="2709333"/>
          </a:xfrm>
        </p:grpSpPr>
        <p:sp>
          <p:nvSpPr>
            <p:cNvPr id="8" name="Freeform 3">
              <a:extLst>
                <a:ext uri="{FF2B5EF4-FFF2-40B4-BE49-F238E27FC236}">
                  <a16:creationId xmlns:a16="http://schemas.microsoft.com/office/drawing/2014/main" id="{C6981199-88AB-8D71-9E47-4D44C24248BA}"/>
                </a:ext>
              </a:extLst>
            </p:cNvPr>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US"/>
            </a:p>
          </p:txBody>
        </p:sp>
        <p:sp>
          <p:nvSpPr>
            <p:cNvPr id="9" name="TextBox 4">
              <a:extLst>
                <a:ext uri="{FF2B5EF4-FFF2-40B4-BE49-F238E27FC236}">
                  <a16:creationId xmlns:a16="http://schemas.microsoft.com/office/drawing/2014/main" id="{4876CECE-C27C-5B44-B5E5-BBE740A2C966}"/>
                </a:ext>
              </a:extLst>
            </p:cNvPr>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spTree>
    <p:extLst>
      <p:ext uri="{BB962C8B-B14F-4D97-AF65-F5344CB8AC3E}">
        <p14:creationId xmlns:p14="http://schemas.microsoft.com/office/powerpoint/2010/main" val="1434875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688E-E3E9-0A79-534B-055CE4F59338}"/>
              </a:ext>
            </a:extLst>
          </p:cNvPr>
          <p:cNvSpPr>
            <a:spLocks noGrp="1"/>
          </p:cNvSpPr>
          <p:nvPr>
            <p:ph type="title"/>
          </p:nvPr>
        </p:nvSpPr>
        <p:spPr/>
        <p:txBody>
          <a:bodyPr/>
          <a:lstStyle/>
          <a:p>
            <a:pPr algn="l">
              <a:lnSpc>
                <a:spcPts val="8959"/>
              </a:lnSpc>
            </a:pPr>
            <a:r>
              <a:rPr lang="en-US" sz="5200" dirty="0">
                <a:solidFill>
                  <a:srgbClr val="0F4662"/>
                </a:solidFill>
                <a:latin typeface="Cormorant Garamond Bold Italics"/>
              </a:rPr>
              <a:t>Test-Train Model Four</a:t>
            </a:r>
          </a:p>
        </p:txBody>
      </p:sp>
      <p:sp>
        <p:nvSpPr>
          <p:cNvPr id="3" name="Content Placeholder 2">
            <a:extLst>
              <a:ext uri="{FF2B5EF4-FFF2-40B4-BE49-F238E27FC236}">
                <a16:creationId xmlns:a16="http://schemas.microsoft.com/office/drawing/2014/main" id="{92EAC760-D787-9E65-14AE-E2F6E5D41535}"/>
              </a:ext>
            </a:extLst>
          </p:cNvPr>
          <p:cNvSpPr txBox="1">
            <a:spLocks/>
          </p:cNvSpPr>
          <p:nvPr/>
        </p:nvSpPr>
        <p:spPr>
          <a:xfrm>
            <a:off x="838200" y="1825625"/>
            <a:ext cx="10515600" cy="43513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0F4662"/>
                </a:solidFill>
                <a:latin typeface="Quicksand"/>
              </a:rPr>
              <a:t>Train-Test Split</a:t>
            </a:r>
          </a:p>
          <a:p>
            <a:pPr marL="0" indent="0">
              <a:buNone/>
            </a:pPr>
            <a:endParaRPr lang="en-US" dirty="0"/>
          </a:p>
          <a:p>
            <a:r>
              <a:rPr lang="en-US" sz="2400" dirty="0">
                <a:solidFill>
                  <a:srgbClr val="0F4662"/>
                </a:solidFill>
                <a:latin typeface="Quicksand"/>
              </a:rPr>
              <a:t>Ridge Regression Model</a:t>
            </a:r>
          </a:p>
          <a:p>
            <a:pPr marL="0" indent="0">
              <a:buNone/>
            </a:pPr>
            <a:endParaRPr lang="en-US" dirty="0"/>
          </a:p>
          <a:p>
            <a:endParaRPr lang="en-US" dirty="0"/>
          </a:p>
          <a:p>
            <a:endParaRPr lang="en-US" sz="2400" dirty="0">
              <a:solidFill>
                <a:srgbClr val="0F4662"/>
              </a:solidFill>
              <a:latin typeface="Quicksand"/>
            </a:endParaRPr>
          </a:p>
          <a:p>
            <a:endParaRPr lang="en-US" sz="2400" dirty="0">
              <a:solidFill>
                <a:srgbClr val="0F4662"/>
              </a:solidFill>
              <a:latin typeface="Quicksand"/>
            </a:endParaRPr>
          </a:p>
          <a:p>
            <a:r>
              <a:rPr lang="en-US" sz="2400" dirty="0">
                <a:solidFill>
                  <a:srgbClr val="0F4662"/>
                </a:solidFill>
                <a:latin typeface="Quicksand"/>
              </a:rPr>
              <a:t>Predicting and Evaluating the Model</a:t>
            </a:r>
          </a:p>
          <a:p>
            <a:pPr marL="0" indent="0">
              <a:buNone/>
            </a:pPr>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06CE13C6-34B2-C6C3-7AB3-66E19AF779E3}"/>
              </a:ext>
            </a:extLst>
          </p:cNvPr>
          <p:cNvPicPr>
            <a:picLocks noChangeAspect="1"/>
          </p:cNvPicPr>
          <p:nvPr/>
        </p:nvPicPr>
        <p:blipFill>
          <a:blip r:embed="rId3"/>
          <a:stretch>
            <a:fillRect/>
          </a:stretch>
        </p:blipFill>
        <p:spPr>
          <a:xfrm>
            <a:off x="1139404" y="2400300"/>
            <a:ext cx="10891782" cy="338529"/>
          </a:xfrm>
          <a:prstGeom prst="rect">
            <a:avLst/>
          </a:prstGeom>
        </p:spPr>
      </p:pic>
      <p:pic>
        <p:nvPicPr>
          <p:cNvPr id="5" name="Picture 4">
            <a:extLst>
              <a:ext uri="{FF2B5EF4-FFF2-40B4-BE49-F238E27FC236}">
                <a16:creationId xmlns:a16="http://schemas.microsoft.com/office/drawing/2014/main" id="{FA2D33F3-B05F-9C90-6C18-9809A71EB358}"/>
              </a:ext>
            </a:extLst>
          </p:cNvPr>
          <p:cNvPicPr>
            <a:picLocks noChangeAspect="1"/>
          </p:cNvPicPr>
          <p:nvPr/>
        </p:nvPicPr>
        <p:blipFill>
          <a:blip r:embed="rId4"/>
          <a:stretch>
            <a:fillRect/>
          </a:stretch>
        </p:blipFill>
        <p:spPr>
          <a:xfrm>
            <a:off x="1139404" y="3546199"/>
            <a:ext cx="10891781" cy="1491406"/>
          </a:xfrm>
          <a:prstGeom prst="rect">
            <a:avLst/>
          </a:prstGeom>
        </p:spPr>
      </p:pic>
      <p:pic>
        <p:nvPicPr>
          <p:cNvPr id="6" name="Picture 5">
            <a:extLst>
              <a:ext uri="{FF2B5EF4-FFF2-40B4-BE49-F238E27FC236}">
                <a16:creationId xmlns:a16="http://schemas.microsoft.com/office/drawing/2014/main" id="{681CBD7B-D622-B6D8-CBB0-A12BA144D8F6}"/>
              </a:ext>
            </a:extLst>
          </p:cNvPr>
          <p:cNvPicPr>
            <a:picLocks noChangeAspect="1"/>
          </p:cNvPicPr>
          <p:nvPr/>
        </p:nvPicPr>
        <p:blipFill>
          <a:blip r:embed="rId5"/>
          <a:stretch>
            <a:fillRect/>
          </a:stretch>
        </p:blipFill>
        <p:spPr>
          <a:xfrm>
            <a:off x="1139404" y="6011419"/>
            <a:ext cx="5399972" cy="608040"/>
          </a:xfrm>
          <a:prstGeom prst="rect">
            <a:avLst/>
          </a:prstGeom>
        </p:spPr>
      </p:pic>
      <p:grpSp>
        <p:nvGrpSpPr>
          <p:cNvPr id="7" name="Group 2">
            <a:extLst>
              <a:ext uri="{FF2B5EF4-FFF2-40B4-BE49-F238E27FC236}">
                <a16:creationId xmlns:a16="http://schemas.microsoft.com/office/drawing/2014/main" id="{ED8B6C41-52CB-8A07-BD01-A26944730E8C}"/>
              </a:ext>
            </a:extLst>
          </p:cNvPr>
          <p:cNvGrpSpPr/>
          <p:nvPr/>
        </p:nvGrpSpPr>
        <p:grpSpPr>
          <a:xfrm>
            <a:off x="13660651" y="0"/>
            <a:ext cx="4627349" cy="10287000"/>
            <a:chOff x="0" y="0"/>
            <a:chExt cx="1218726" cy="2709333"/>
          </a:xfrm>
        </p:grpSpPr>
        <p:sp>
          <p:nvSpPr>
            <p:cNvPr id="8" name="Freeform 3">
              <a:extLst>
                <a:ext uri="{FF2B5EF4-FFF2-40B4-BE49-F238E27FC236}">
                  <a16:creationId xmlns:a16="http://schemas.microsoft.com/office/drawing/2014/main" id="{AC5498D3-9DFD-1517-FA8C-B61E809FA1BC}"/>
                </a:ext>
              </a:extLst>
            </p:cNvPr>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US"/>
            </a:p>
          </p:txBody>
        </p:sp>
        <p:sp>
          <p:nvSpPr>
            <p:cNvPr id="9" name="TextBox 4">
              <a:extLst>
                <a:ext uri="{FF2B5EF4-FFF2-40B4-BE49-F238E27FC236}">
                  <a16:creationId xmlns:a16="http://schemas.microsoft.com/office/drawing/2014/main" id="{8FB78671-96C3-BBA7-462B-A9CB770CE6F0}"/>
                </a:ext>
              </a:extLst>
            </p:cNvPr>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spTree>
    <p:extLst>
      <p:ext uri="{BB962C8B-B14F-4D97-AF65-F5344CB8AC3E}">
        <p14:creationId xmlns:p14="http://schemas.microsoft.com/office/powerpoint/2010/main" val="839094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6F63-4FF8-541A-1BAF-B6DBBB690BCF}"/>
              </a:ext>
            </a:extLst>
          </p:cNvPr>
          <p:cNvSpPr>
            <a:spLocks noGrp="1"/>
          </p:cNvSpPr>
          <p:nvPr>
            <p:ph type="title"/>
          </p:nvPr>
        </p:nvSpPr>
        <p:spPr/>
        <p:txBody>
          <a:bodyPr/>
          <a:lstStyle/>
          <a:p>
            <a:pPr algn="l">
              <a:lnSpc>
                <a:spcPts val="8959"/>
              </a:lnSpc>
            </a:pPr>
            <a:r>
              <a:rPr lang="en-US" sz="5200" dirty="0">
                <a:solidFill>
                  <a:srgbClr val="0F4662"/>
                </a:solidFill>
                <a:latin typeface="Cormorant Garamond Bold Italics"/>
              </a:rPr>
              <a:t>Flask</a:t>
            </a:r>
          </a:p>
        </p:txBody>
      </p:sp>
      <p:pic>
        <p:nvPicPr>
          <p:cNvPr id="3" name="Picture 2">
            <a:extLst>
              <a:ext uri="{FF2B5EF4-FFF2-40B4-BE49-F238E27FC236}">
                <a16:creationId xmlns:a16="http://schemas.microsoft.com/office/drawing/2014/main" id="{2B16631F-4CA8-FEE9-1A28-D9196B15A1C8}"/>
              </a:ext>
            </a:extLst>
          </p:cNvPr>
          <p:cNvPicPr>
            <a:picLocks noChangeAspect="1"/>
          </p:cNvPicPr>
          <p:nvPr/>
        </p:nvPicPr>
        <p:blipFill>
          <a:blip r:embed="rId3"/>
          <a:stretch>
            <a:fillRect/>
          </a:stretch>
        </p:blipFill>
        <p:spPr>
          <a:xfrm>
            <a:off x="761999" y="1714500"/>
            <a:ext cx="6285571" cy="6781800"/>
          </a:xfrm>
          <a:prstGeom prst="rect">
            <a:avLst/>
          </a:prstGeom>
        </p:spPr>
      </p:pic>
      <p:grpSp>
        <p:nvGrpSpPr>
          <p:cNvPr id="5" name="Group 2">
            <a:extLst>
              <a:ext uri="{FF2B5EF4-FFF2-40B4-BE49-F238E27FC236}">
                <a16:creationId xmlns:a16="http://schemas.microsoft.com/office/drawing/2014/main" id="{E1274095-6997-B8C5-9D5B-C7627619A23B}"/>
              </a:ext>
            </a:extLst>
          </p:cNvPr>
          <p:cNvGrpSpPr/>
          <p:nvPr/>
        </p:nvGrpSpPr>
        <p:grpSpPr>
          <a:xfrm>
            <a:off x="13660651" y="0"/>
            <a:ext cx="4627349" cy="10287000"/>
            <a:chOff x="0" y="0"/>
            <a:chExt cx="1218726" cy="2709333"/>
          </a:xfrm>
        </p:grpSpPr>
        <p:sp>
          <p:nvSpPr>
            <p:cNvPr id="6" name="Freeform 3">
              <a:extLst>
                <a:ext uri="{FF2B5EF4-FFF2-40B4-BE49-F238E27FC236}">
                  <a16:creationId xmlns:a16="http://schemas.microsoft.com/office/drawing/2014/main" id="{ABDBE881-1284-3571-E6E0-8D3DA8AB3F1B}"/>
                </a:ext>
              </a:extLst>
            </p:cNvPr>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US"/>
            </a:p>
          </p:txBody>
        </p:sp>
        <p:sp>
          <p:nvSpPr>
            <p:cNvPr id="7" name="TextBox 4">
              <a:extLst>
                <a:ext uri="{FF2B5EF4-FFF2-40B4-BE49-F238E27FC236}">
                  <a16:creationId xmlns:a16="http://schemas.microsoft.com/office/drawing/2014/main" id="{E5F304E0-CB9F-CA70-3573-CEDEED5A02BA}"/>
                </a:ext>
              </a:extLst>
            </p:cNvPr>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pic>
        <p:nvPicPr>
          <p:cNvPr id="4" name="Picture 3">
            <a:extLst>
              <a:ext uri="{FF2B5EF4-FFF2-40B4-BE49-F238E27FC236}">
                <a16:creationId xmlns:a16="http://schemas.microsoft.com/office/drawing/2014/main" id="{6FEEDC3E-4AF2-8DA0-5516-10E56D9D856C}"/>
              </a:ext>
            </a:extLst>
          </p:cNvPr>
          <p:cNvPicPr>
            <a:picLocks noChangeAspect="1"/>
          </p:cNvPicPr>
          <p:nvPr/>
        </p:nvPicPr>
        <p:blipFill>
          <a:blip r:embed="rId4"/>
          <a:stretch>
            <a:fillRect/>
          </a:stretch>
        </p:blipFill>
        <p:spPr>
          <a:xfrm>
            <a:off x="7315199" y="1726474"/>
            <a:ext cx="8649561" cy="6781800"/>
          </a:xfrm>
          <a:prstGeom prst="rect">
            <a:avLst/>
          </a:prstGeom>
        </p:spPr>
      </p:pic>
    </p:spTree>
    <p:extLst>
      <p:ext uri="{BB962C8B-B14F-4D97-AF65-F5344CB8AC3E}">
        <p14:creationId xmlns:p14="http://schemas.microsoft.com/office/powerpoint/2010/main" val="1518987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EA8A-CFE8-1633-276E-5091E53AC340}"/>
              </a:ext>
            </a:extLst>
          </p:cNvPr>
          <p:cNvSpPr>
            <a:spLocks noGrp="1"/>
          </p:cNvSpPr>
          <p:nvPr>
            <p:ph type="title"/>
          </p:nvPr>
        </p:nvSpPr>
        <p:spPr/>
        <p:txBody>
          <a:bodyPr/>
          <a:lstStyle/>
          <a:p>
            <a:pPr algn="l"/>
            <a:r>
              <a:rPr lang="en-US" sz="5200" dirty="0">
                <a:solidFill>
                  <a:srgbClr val="0F4662"/>
                </a:solidFill>
                <a:latin typeface="Cormorant Garamond Bold Italics"/>
              </a:rPr>
              <a:t>HTML</a:t>
            </a:r>
          </a:p>
        </p:txBody>
      </p:sp>
      <p:pic>
        <p:nvPicPr>
          <p:cNvPr id="3" name="Picture 2">
            <a:extLst>
              <a:ext uri="{FF2B5EF4-FFF2-40B4-BE49-F238E27FC236}">
                <a16:creationId xmlns:a16="http://schemas.microsoft.com/office/drawing/2014/main" id="{080273FD-2EF0-CA6A-FC4A-4C5638F3266A}"/>
              </a:ext>
            </a:extLst>
          </p:cNvPr>
          <p:cNvPicPr>
            <a:picLocks noChangeAspect="1"/>
          </p:cNvPicPr>
          <p:nvPr/>
        </p:nvPicPr>
        <p:blipFill>
          <a:blip r:embed="rId2"/>
          <a:stretch>
            <a:fillRect/>
          </a:stretch>
        </p:blipFill>
        <p:spPr>
          <a:xfrm>
            <a:off x="1004389" y="1575746"/>
            <a:ext cx="9668387" cy="6234754"/>
          </a:xfrm>
          <a:prstGeom prst="rect">
            <a:avLst/>
          </a:prstGeom>
        </p:spPr>
      </p:pic>
      <p:grpSp>
        <p:nvGrpSpPr>
          <p:cNvPr id="4" name="Group 2">
            <a:extLst>
              <a:ext uri="{FF2B5EF4-FFF2-40B4-BE49-F238E27FC236}">
                <a16:creationId xmlns:a16="http://schemas.microsoft.com/office/drawing/2014/main" id="{0300B6FC-D803-F0D8-AAFC-9BED36573408}"/>
              </a:ext>
            </a:extLst>
          </p:cNvPr>
          <p:cNvGrpSpPr/>
          <p:nvPr/>
        </p:nvGrpSpPr>
        <p:grpSpPr>
          <a:xfrm>
            <a:off x="13660651" y="0"/>
            <a:ext cx="4627349" cy="10287000"/>
            <a:chOff x="0" y="0"/>
            <a:chExt cx="1218726" cy="2709333"/>
          </a:xfrm>
        </p:grpSpPr>
        <p:sp>
          <p:nvSpPr>
            <p:cNvPr id="5" name="Freeform 3">
              <a:extLst>
                <a:ext uri="{FF2B5EF4-FFF2-40B4-BE49-F238E27FC236}">
                  <a16:creationId xmlns:a16="http://schemas.microsoft.com/office/drawing/2014/main" id="{45766830-51AA-D540-C669-D32EAD2CAAF9}"/>
                </a:ext>
              </a:extLst>
            </p:cNvPr>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US"/>
            </a:p>
          </p:txBody>
        </p:sp>
        <p:sp>
          <p:nvSpPr>
            <p:cNvPr id="6" name="TextBox 4">
              <a:extLst>
                <a:ext uri="{FF2B5EF4-FFF2-40B4-BE49-F238E27FC236}">
                  <a16:creationId xmlns:a16="http://schemas.microsoft.com/office/drawing/2014/main" id="{3CB6092F-B164-84DA-A451-A8CCDBD4B4EA}"/>
                </a:ext>
              </a:extLst>
            </p:cNvPr>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spTree>
    <p:extLst>
      <p:ext uri="{BB962C8B-B14F-4D97-AF65-F5344CB8AC3E}">
        <p14:creationId xmlns:p14="http://schemas.microsoft.com/office/powerpoint/2010/main" val="2555005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85215"/>
          </a:xfrm>
          <a:prstGeom prst="rect">
            <a:avLst/>
          </a:prstGeom>
        </p:spPr>
        <p:txBody>
          <a:bodyPr lIns="0" tIns="0" rIns="0" bIns="0" rtlCol="0" anchor="t">
            <a:spAutoFit/>
          </a:bodyPr>
          <a:lstStyle/>
          <a:p>
            <a:pPr marL="0" lvl="0" indent="0" algn="l">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Conclusion</a:t>
            </a:r>
          </a:p>
        </p:txBody>
      </p:sp>
      <p:sp>
        <p:nvSpPr>
          <p:cNvPr id="4" name="AutoShape 4"/>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AutoShape 5"/>
          <p:cNvSpPr/>
          <p:nvPr/>
        </p:nvSpPr>
        <p:spPr>
          <a:xfrm>
            <a:off x="5918475" y="8565189"/>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6" name="Freeform 6"/>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8324596" y="941370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8">
            <a:extLst>
              <a:ext uri="{FF2B5EF4-FFF2-40B4-BE49-F238E27FC236}">
                <a16:creationId xmlns:a16="http://schemas.microsoft.com/office/drawing/2014/main" id="{C1556971-3ED4-CDAE-70E8-CC73262E4B21}"/>
              </a:ext>
            </a:extLst>
          </p:cNvPr>
          <p:cNvSpPr txBox="1"/>
          <p:nvPr/>
        </p:nvSpPr>
        <p:spPr>
          <a:xfrm>
            <a:off x="4343400" y="4030791"/>
            <a:ext cx="9144000" cy="3785652"/>
          </a:xfrm>
          <a:prstGeom prst="rect">
            <a:avLst/>
          </a:prstGeom>
          <a:noFill/>
        </p:spPr>
        <p:txBody>
          <a:bodyPr wrap="square">
            <a:spAutoFit/>
          </a:bodyPr>
          <a:lstStyle/>
          <a:p>
            <a:pPr>
              <a:spcBef>
                <a:spcPct val="20000"/>
              </a:spcBef>
            </a:pPr>
            <a:r>
              <a:rPr lang="en-US" sz="2400" dirty="0">
                <a:solidFill>
                  <a:srgbClr val="0F4662"/>
                </a:solidFill>
                <a:latin typeface="Quicksand"/>
              </a:rPr>
              <a:t>The Ridge Regression model demonstrates a strong fit with the data, as evidenced by its low MSE and high R². The predictors show minimal multicollinearity, ensuring that each variable contributes uniquely to the model. The positive relationships for most predictors and the significant negative impact of </a:t>
            </a:r>
            <a:r>
              <a:rPr lang="en-US" sz="2400" dirty="0" err="1">
                <a:solidFill>
                  <a:srgbClr val="0F4662"/>
                </a:solidFill>
                <a:latin typeface="Quicksand"/>
              </a:rPr>
              <a:t>Log_Absences</a:t>
            </a:r>
            <a:r>
              <a:rPr lang="en-US" sz="2400" dirty="0">
                <a:solidFill>
                  <a:srgbClr val="0F4662"/>
                </a:solidFill>
                <a:latin typeface="Quicksand"/>
              </a:rPr>
              <a:t> provide valuable insights into factors affecting the outcome. This analysis suggests that interventions targeting increased study time, tutoring, and parental support could positively influence the outcome, while addressing absenteeism could have a substantial beneficial impact.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099486"/>
            <a:chOff x="0" y="0"/>
            <a:chExt cx="4816593" cy="1079700"/>
          </a:xfrm>
        </p:grpSpPr>
        <p:sp>
          <p:nvSpPr>
            <p:cNvPr id="3" name="Freeform 3"/>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txBody>
            <a:bodyPr/>
            <a:lstStyle/>
            <a:p>
              <a:endParaRPr lang="en-US"/>
            </a:p>
          </p:txBody>
        </p:sp>
        <p:sp>
          <p:nvSpPr>
            <p:cNvPr id="4" name="TextBox 4"/>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grpSp>
        <p:nvGrpSpPr>
          <p:cNvPr id="9" name="Group 9"/>
          <p:cNvGrpSpPr/>
          <p:nvPr/>
        </p:nvGrpSpPr>
        <p:grpSpPr>
          <a:xfrm>
            <a:off x="13174569" y="2523415"/>
            <a:ext cx="3152142" cy="315214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112824" r="-12877" b="-50468"/>
              </a:stretch>
            </a:blipFill>
          </p:spPr>
          <p:txBody>
            <a:bodyPr/>
            <a:lstStyle/>
            <a:p>
              <a:endParaRPr lang="en-US"/>
            </a:p>
          </p:txBody>
        </p:sp>
      </p:grpSp>
      <p:sp>
        <p:nvSpPr>
          <p:cNvPr id="11" name="TextBox 11"/>
          <p:cNvSpPr txBox="1"/>
          <p:nvPr/>
        </p:nvSpPr>
        <p:spPr>
          <a:xfrm>
            <a:off x="1028700" y="599709"/>
            <a:ext cx="9914964" cy="1085215"/>
          </a:xfrm>
          <a:prstGeom prst="rect">
            <a:avLst/>
          </a:prstGeom>
        </p:spPr>
        <p:txBody>
          <a:bodyPr lIns="0" tIns="0" rIns="0" bIns="0" rtlCol="0" anchor="t">
            <a:spAutoFit/>
          </a:bodyPr>
          <a:lstStyle/>
          <a:p>
            <a:pPr marL="0" lvl="0" indent="0" algn="l">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Team Members</a:t>
            </a:r>
          </a:p>
        </p:txBody>
      </p:sp>
      <p:sp>
        <p:nvSpPr>
          <p:cNvPr id="12" name="TextBox 12"/>
          <p:cNvSpPr txBox="1"/>
          <p:nvPr/>
        </p:nvSpPr>
        <p:spPr>
          <a:xfrm>
            <a:off x="6635340" y="6142207"/>
            <a:ext cx="5017320" cy="570378"/>
          </a:xfrm>
          <a:prstGeom prst="rect">
            <a:avLst/>
          </a:prstGeom>
        </p:spPr>
        <p:txBody>
          <a:bodyPr lIns="0" tIns="0" rIns="0" bIns="0" rtlCol="0" anchor="t">
            <a:spAutoFit/>
          </a:bodyPr>
          <a:lstStyle/>
          <a:p>
            <a:pPr marL="0" lvl="0" indent="0" algn="ctr">
              <a:lnSpc>
                <a:spcPts val="4786"/>
              </a:lnSpc>
              <a:spcBef>
                <a:spcPct val="0"/>
              </a:spcBef>
            </a:pPr>
            <a:r>
              <a:rPr lang="en-US" sz="3419" dirty="0">
                <a:solidFill>
                  <a:srgbClr val="0F4662"/>
                </a:solidFill>
                <a:latin typeface="Quicksand Bold"/>
                <a:ea typeface="Quicksand Bold"/>
                <a:cs typeface="Quicksand Bold"/>
                <a:sym typeface="Quicksand Bold"/>
              </a:rPr>
              <a:t>Sarah Son Kim</a:t>
            </a:r>
          </a:p>
        </p:txBody>
      </p:sp>
      <p:sp>
        <p:nvSpPr>
          <p:cNvPr id="16" name="TextBox 16"/>
          <p:cNvSpPr txBox="1"/>
          <p:nvPr/>
        </p:nvSpPr>
        <p:spPr>
          <a:xfrm>
            <a:off x="1028700" y="6142207"/>
            <a:ext cx="5017320" cy="570378"/>
          </a:xfrm>
          <a:prstGeom prst="rect">
            <a:avLst/>
          </a:prstGeom>
        </p:spPr>
        <p:txBody>
          <a:bodyPr lIns="0" tIns="0" rIns="0" bIns="0" rtlCol="0" anchor="t">
            <a:spAutoFit/>
          </a:bodyPr>
          <a:lstStyle/>
          <a:p>
            <a:pPr marL="0" lvl="0" indent="0" algn="ctr">
              <a:lnSpc>
                <a:spcPts val="4786"/>
              </a:lnSpc>
              <a:spcBef>
                <a:spcPct val="0"/>
              </a:spcBef>
            </a:pPr>
            <a:r>
              <a:rPr lang="en-US" sz="3419" dirty="0">
                <a:solidFill>
                  <a:srgbClr val="0F4662"/>
                </a:solidFill>
                <a:latin typeface="Quicksand Bold"/>
                <a:ea typeface="Quicksand Bold"/>
                <a:cs typeface="Quicksand Bold"/>
                <a:sym typeface="Quicksand Bold"/>
              </a:rPr>
              <a:t>Aidan Kelley</a:t>
            </a:r>
          </a:p>
        </p:txBody>
      </p:sp>
      <p:sp>
        <p:nvSpPr>
          <p:cNvPr id="18" name="AutoShape 18"/>
          <p:cNvSpPr/>
          <p:nvPr/>
        </p:nvSpPr>
        <p:spPr>
          <a:xfrm>
            <a:off x="5897880" y="8681205"/>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19" name="Freeform 19"/>
          <p:cNvSpPr/>
          <p:nvPr/>
        </p:nvSpPr>
        <p:spPr>
          <a:xfrm>
            <a:off x="8304001" y="9529723"/>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aphicFrame>
        <p:nvGraphicFramePr>
          <p:cNvPr id="22" name="Diagram 21">
            <a:extLst>
              <a:ext uri="{FF2B5EF4-FFF2-40B4-BE49-F238E27FC236}">
                <a16:creationId xmlns:a16="http://schemas.microsoft.com/office/drawing/2014/main" id="{46EF721C-B51E-020A-14AB-F8A0082697CE}"/>
              </a:ext>
            </a:extLst>
          </p:cNvPr>
          <p:cNvGraphicFramePr/>
          <p:nvPr>
            <p:extLst>
              <p:ext uri="{D42A27DB-BD31-4B8C-83A1-F6EECF244321}">
                <p14:modId xmlns:p14="http://schemas.microsoft.com/office/powerpoint/2010/main" val="3422999114"/>
              </p:ext>
            </p:extLst>
          </p:nvPr>
        </p:nvGraphicFramePr>
        <p:xfrm>
          <a:off x="10363200" y="599709"/>
          <a:ext cx="8128000" cy="65151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1" name="Picture 20">
            <a:extLst>
              <a:ext uri="{FF2B5EF4-FFF2-40B4-BE49-F238E27FC236}">
                <a16:creationId xmlns:a16="http://schemas.microsoft.com/office/drawing/2014/main" id="{9029FD11-2417-9CF5-FAC4-3F716DEBEE03}"/>
              </a:ext>
            </a:extLst>
          </p:cNvPr>
          <p:cNvPicPr>
            <a:picLocks noChangeAspect="1"/>
          </p:cNvPicPr>
          <p:nvPr/>
        </p:nvPicPr>
        <p:blipFill>
          <a:blip r:embed="rId10" cstate="print">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7074720" y="2127968"/>
            <a:ext cx="3624862" cy="378083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descr="A close-up of a child&#10;&#10;Description automatically generated">
            <a:extLst>
              <a:ext uri="{FF2B5EF4-FFF2-40B4-BE49-F238E27FC236}">
                <a16:creationId xmlns:a16="http://schemas.microsoft.com/office/drawing/2014/main" id="{75548977-633D-37CC-B0C0-6EC6F46F6C54}"/>
              </a:ext>
            </a:extLst>
          </p:cNvPr>
          <p:cNvPicPr>
            <a:picLocks noChangeAspect="1"/>
          </p:cNvPicPr>
          <p:nvPr/>
        </p:nvPicPr>
        <p:blipFill>
          <a:blip r:embed="rId12" cstate="print">
            <a:extLst>
              <a:ext uri="{BEBA8EAE-BF5A-486C-A8C5-ECC9F3942E4B}">
                <a14:imgProps xmlns:a14="http://schemas.microsoft.com/office/drawing/2010/main">
                  <a14:imgLayer r:embed="rId13">
                    <a14:imgEffect>
                      <a14:backgroundRemoval t="9900" b="89957" l="6531" r="95674">
                        <a14:foregroundMark x1="22561" y1="22238" x2="15946" y2="37159"/>
                        <a14:foregroundMark x1="15946" y1="37159" x2="16709" y2="54017"/>
                        <a14:foregroundMark x1="16709" y1="54017" x2="26887" y2="67504"/>
                        <a14:foregroundMark x1="26887" y1="67504" x2="44444" y2="78479"/>
                        <a14:foregroundMark x1="44444" y1="78479" x2="60305" y2="81492"/>
                        <a14:foregroundMark x1="60305" y1="81492" x2="72180" y2="76829"/>
                        <a14:foregroundMark x1="72180" y1="76829" x2="79474" y2="63343"/>
                        <a14:foregroundMark x1="79474" y1="63343" x2="81340" y2="32927"/>
                        <a14:foregroundMark x1="81340" y1="32927" x2="71162" y2="18651"/>
                        <a14:foregroundMark x1="71162" y1="18651" x2="54707" y2="14491"/>
                        <a14:foregroundMark x1="54707" y1="14491" x2="30195" y2="16786"/>
                        <a14:foregroundMark x1="30195" y1="16786" x2="22392" y2="22095"/>
                        <a14:foregroundMark x1="22392" y1="22095" x2="21035" y2="23745"/>
                        <a14:foregroundMark x1="93045" y1="41607" x2="95759" y2="59684"/>
                        <a14:foregroundMark x1="95759" y1="59684" x2="95589" y2="60545"/>
                        <a14:foregroundMark x1="9330" y1="39885" x2="5852" y2="49211"/>
                        <a14:foregroundMark x1="5852" y1="49211" x2="6531" y2="57389"/>
                        <a14:foregroundMark x1="6531" y1="57389" x2="7549" y2="59469"/>
                      </a14:backgroundRemoval>
                    </a14:imgEffect>
                    <a14:imgEffect>
                      <a14:saturation sat="0"/>
                    </a14:imgEffect>
                  </a14:imgLayer>
                </a14:imgProps>
              </a:ext>
              <a:ext uri="{28A0092B-C50C-407E-A947-70E740481C1C}">
                <a14:useLocalDpi xmlns:a14="http://schemas.microsoft.com/office/drawing/2010/main" val="0"/>
              </a:ext>
            </a:extLst>
          </a:blip>
          <a:stretch>
            <a:fillRect/>
          </a:stretch>
        </p:blipFill>
        <p:spPr>
          <a:xfrm>
            <a:off x="1170144" y="1447861"/>
            <a:ext cx="4240056" cy="50132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163753" y="3890775"/>
            <a:ext cx="9960491" cy="3097130"/>
          </a:xfrm>
          <a:prstGeom prst="rect">
            <a:avLst/>
          </a:prstGeom>
        </p:spPr>
        <p:txBody>
          <a:bodyPr lIns="0" tIns="0" rIns="0" bIns="0" rtlCol="0" anchor="t">
            <a:spAutoFit/>
          </a:bodyPr>
          <a:lstStyle/>
          <a:p>
            <a:pPr marL="0" lvl="0" indent="0" algn="ctr">
              <a:lnSpc>
                <a:spcPts val="4079"/>
              </a:lnSpc>
            </a:pPr>
            <a:r>
              <a:rPr lang="en-US" sz="2400" dirty="0">
                <a:solidFill>
                  <a:srgbClr val="0F4662"/>
                </a:solidFill>
                <a:latin typeface="Quicksand"/>
                <a:ea typeface="Quicksand"/>
                <a:cs typeface="Quicksand"/>
                <a:sym typeface="Quicksand"/>
              </a:rPr>
              <a:t>Our team aims to uncover patterns in high school student success rate. We’ll examine relationships between class participation and study time, at home support and tutoring, extracurricular activities and finally gender and ethnicity derived from the data. Our dataset has over 2000 rows which makes our sample size optimal for machine learning analysis.</a:t>
            </a:r>
          </a:p>
        </p:txBody>
      </p:sp>
      <p:sp>
        <p:nvSpPr>
          <p:cNvPr id="3" name="AutoShape 3"/>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5897880" y="7171009"/>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896380" y="1977998"/>
            <a:ext cx="5508568" cy="7508902"/>
            <a:chOff x="0" y="-123825"/>
            <a:chExt cx="1418473" cy="1816444"/>
          </a:xfrm>
        </p:grpSpPr>
        <p:sp>
          <p:nvSpPr>
            <p:cNvPr id="3" name="Freeform 3"/>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en-US"/>
            </a:p>
          </p:txBody>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 name="Freeform 5"/>
          <p:cNvSpPr/>
          <p:nvPr/>
        </p:nvSpPr>
        <p:spPr>
          <a:xfrm>
            <a:off x="2405199" y="2877488"/>
            <a:ext cx="2348889" cy="2348889"/>
          </a:xfrm>
          <a:custGeom>
            <a:avLst/>
            <a:gdLst/>
            <a:ahLst/>
            <a:cxnLst/>
            <a:rect l="l" t="t" r="r" b="b"/>
            <a:pathLst>
              <a:path w="2348889" h="2348889">
                <a:moveTo>
                  <a:pt x="0" y="0"/>
                </a:moveTo>
                <a:lnTo>
                  <a:pt x="2348889" y="0"/>
                </a:lnTo>
                <a:lnTo>
                  <a:pt x="2348889" y="2348889"/>
                </a:lnTo>
                <a:lnTo>
                  <a:pt x="0" y="23488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p:cNvGrpSpPr/>
          <p:nvPr/>
        </p:nvGrpSpPr>
        <p:grpSpPr>
          <a:xfrm>
            <a:off x="6451118" y="2456694"/>
            <a:ext cx="5564356" cy="7030201"/>
            <a:chOff x="0" y="0"/>
            <a:chExt cx="1418473" cy="1692619"/>
          </a:xfrm>
        </p:grpSpPr>
        <p:sp>
          <p:nvSpPr>
            <p:cNvPr id="7" name="Freeform 7"/>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txBody>
            <a:bodyPr/>
            <a:lstStyle/>
            <a:p>
              <a:endParaRPr lang="en-US"/>
            </a:p>
          </p:txBody>
        </p:sp>
        <p:sp>
          <p:nvSpPr>
            <p:cNvPr id="8" name="TextBox 8"/>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9" name="Freeform 9"/>
          <p:cNvSpPr/>
          <p:nvPr/>
        </p:nvSpPr>
        <p:spPr>
          <a:xfrm>
            <a:off x="7984503" y="2877488"/>
            <a:ext cx="2318994" cy="2348889"/>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0" name="Group 10"/>
          <p:cNvGrpSpPr/>
          <p:nvPr/>
        </p:nvGrpSpPr>
        <p:grpSpPr>
          <a:xfrm>
            <a:off x="12015475" y="2456694"/>
            <a:ext cx="5564356" cy="7030197"/>
            <a:chOff x="0" y="0"/>
            <a:chExt cx="1418473" cy="1692619"/>
          </a:xfrm>
        </p:grpSpPr>
        <p:sp>
          <p:nvSpPr>
            <p:cNvPr id="11" name="Freeform 11"/>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en-US"/>
            </a:p>
          </p:txBody>
        </p:sp>
        <p:sp>
          <p:nvSpPr>
            <p:cNvPr id="12" name="TextBox 12"/>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3" name="Freeform 13"/>
          <p:cNvSpPr/>
          <p:nvPr/>
        </p:nvSpPr>
        <p:spPr>
          <a:xfrm>
            <a:off x="13595029" y="3088463"/>
            <a:ext cx="2226655"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4" name="TextBox 14"/>
          <p:cNvSpPr txBox="1"/>
          <p:nvPr/>
        </p:nvSpPr>
        <p:spPr>
          <a:xfrm>
            <a:off x="1028700" y="599709"/>
            <a:ext cx="8115300" cy="1085215"/>
          </a:xfrm>
          <a:prstGeom prst="rect">
            <a:avLst/>
          </a:prstGeom>
        </p:spPr>
        <p:txBody>
          <a:bodyPr lIns="0" tIns="0" rIns="0" bIns="0" rtlCol="0" anchor="t">
            <a:spAutoFit/>
          </a:bodyPr>
          <a:lstStyle/>
          <a:p>
            <a:pPr marL="0" lvl="0" indent="0" algn="l">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Project Objectives</a:t>
            </a:r>
          </a:p>
        </p:txBody>
      </p:sp>
      <p:sp>
        <p:nvSpPr>
          <p:cNvPr id="15" name="TextBox 15"/>
          <p:cNvSpPr txBox="1"/>
          <p:nvPr/>
        </p:nvSpPr>
        <p:spPr>
          <a:xfrm>
            <a:off x="1011282" y="5796186"/>
            <a:ext cx="5101887" cy="3097130"/>
          </a:xfrm>
          <a:prstGeom prst="rect">
            <a:avLst/>
          </a:prstGeom>
        </p:spPr>
        <p:txBody>
          <a:bodyPr lIns="0" tIns="0" rIns="0" bIns="0" rtlCol="0" anchor="t">
            <a:spAutoFit/>
          </a:bodyPr>
          <a:lstStyle/>
          <a:p>
            <a:pPr marL="518160" lvl="1" indent="-259080" algn="l">
              <a:lnSpc>
                <a:spcPts val="4079"/>
              </a:lnSpc>
              <a:buFont typeface="Arial"/>
              <a:buChar char="•"/>
            </a:pPr>
            <a:r>
              <a:rPr lang="en-US" sz="2400" dirty="0" err="1">
                <a:solidFill>
                  <a:srgbClr val="0F4662"/>
                </a:solidFill>
                <a:latin typeface="Quicksand"/>
                <a:ea typeface="Quicksand"/>
                <a:cs typeface="Quicksand"/>
                <a:sym typeface="Quicksand"/>
              </a:rPr>
              <a:t>Sklearn</a:t>
            </a:r>
            <a:r>
              <a:rPr lang="en-US" sz="2400" dirty="0">
                <a:solidFill>
                  <a:srgbClr val="0F4662"/>
                </a:solidFill>
                <a:latin typeface="Quicksand"/>
                <a:ea typeface="Quicksand"/>
                <a:cs typeface="Quicksand"/>
                <a:sym typeface="Quicksand"/>
              </a:rPr>
              <a:t> Preprocessing package to import </a:t>
            </a:r>
            <a:r>
              <a:rPr lang="en-US" sz="2400" dirty="0" err="1">
                <a:solidFill>
                  <a:srgbClr val="0F4662"/>
                </a:solidFill>
                <a:latin typeface="Quicksand"/>
                <a:ea typeface="Quicksand"/>
                <a:cs typeface="Quicksand"/>
                <a:sym typeface="Quicksand"/>
              </a:rPr>
              <a:t>StandardScaler</a:t>
            </a:r>
            <a:endParaRPr lang="en-US" sz="2400" dirty="0">
              <a:solidFill>
                <a:srgbClr val="0F4662"/>
              </a:solidFill>
              <a:latin typeface="Quicksand"/>
              <a:ea typeface="Quicksand"/>
              <a:cs typeface="Quicksand"/>
              <a:sym typeface="Quicksand"/>
            </a:endParaRPr>
          </a:p>
          <a:p>
            <a:pPr marL="518160" lvl="1" indent="-259080" algn="l">
              <a:lnSpc>
                <a:spcPts val="4079"/>
              </a:lnSpc>
              <a:buFont typeface="Arial"/>
              <a:buChar char="•"/>
            </a:pPr>
            <a:r>
              <a:rPr lang="en-US" sz="2400" dirty="0" err="1">
                <a:solidFill>
                  <a:srgbClr val="0F4662"/>
                </a:solidFill>
                <a:latin typeface="Quicksand"/>
                <a:ea typeface="Quicksand"/>
                <a:cs typeface="Quicksand"/>
                <a:sym typeface="Quicksand"/>
              </a:rPr>
              <a:t>Sklearn</a:t>
            </a:r>
            <a:r>
              <a:rPr lang="en-US" sz="2400" dirty="0">
                <a:solidFill>
                  <a:srgbClr val="0F4662"/>
                </a:solidFill>
                <a:latin typeface="Quicksand"/>
                <a:ea typeface="Quicksand"/>
                <a:cs typeface="Quicksand"/>
                <a:sym typeface="Quicksand"/>
              </a:rPr>
              <a:t> Linear package to import Ridge</a:t>
            </a:r>
          </a:p>
          <a:p>
            <a:pPr marL="518160" lvl="1" indent="-259080" algn="l">
              <a:lnSpc>
                <a:spcPts val="4079"/>
              </a:lnSpc>
              <a:buFont typeface="Arial"/>
              <a:buChar char="•"/>
            </a:pPr>
            <a:r>
              <a:rPr lang="en-US" sz="2400" dirty="0" err="1">
                <a:solidFill>
                  <a:srgbClr val="0F4662"/>
                </a:solidFill>
                <a:latin typeface="Quicksand"/>
                <a:ea typeface="Quicksand"/>
                <a:cs typeface="Quicksand"/>
                <a:sym typeface="Quicksand"/>
              </a:rPr>
              <a:t>Sklearn</a:t>
            </a:r>
            <a:r>
              <a:rPr lang="en-US" sz="2400" dirty="0">
                <a:solidFill>
                  <a:srgbClr val="0F4662"/>
                </a:solidFill>
                <a:latin typeface="Quicksand"/>
                <a:ea typeface="Quicksand"/>
                <a:cs typeface="Quicksand"/>
                <a:sym typeface="Quicksand"/>
              </a:rPr>
              <a:t> Metrics package to import MS Error</a:t>
            </a:r>
          </a:p>
        </p:txBody>
      </p:sp>
      <p:sp>
        <p:nvSpPr>
          <p:cNvPr id="16" name="TextBox 16"/>
          <p:cNvSpPr txBox="1"/>
          <p:nvPr/>
        </p:nvSpPr>
        <p:spPr>
          <a:xfrm>
            <a:off x="1028699" y="5353866"/>
            <a:ext cx="5101887" cy="490855"/>
          </a:xfrm>
          <a:prstGeom prst="rect">
            <a:avLst/>
          </a:prstGeom>
        </p:spPr>
        <p:txBody>
          <a:bodyPr lIns="0" tIns="0" rIns="0" bIns="0" rtlCol="0" anchor="t">
            <a:spAutoFit/>
          </a:bodyPr>
          <a:lstStyle/>
          <a:p>
            <a:pPr marL="0" lvl="0" indent="0" algn="l">
              <a:lnSpc>
                <a:spcPts val="3919"/>
              </a:lnSpc>
              <a:spcBef>
                <a:spcPct val="0"/>
              </a:spcBef>
            </a:pPr>
            <a:r>
              <a:rPr lang="en-US" sz="2799" dirty="0">
                <a:solidFill>
                  <a:srgbClr val="0F4662"/>
                </a:solidFill>
                <a:latin typeface="Quicksand Bold"/>
                <a:ea typeface="Quicksand Bold"/>
                <a:cs typeface="Quicksand Bold"/>
                <a:sym typeface="Quicksand Bold"/>
              </a:rPr>
              <a:t>Analysis Phase</a:t>
            </a:r>
          </a:p>
        </p:txBody>
      </p:sp>
      <p:sp>
        <p:nvSpPr>
          <p:cNvPr id="18" name="TextBox 18"/>
          <p:cNvSpPr txBox="1"/>
          <p:nvPr/>
        </p:nvSpPr>
        <p:spPr>
          <a:xfrm>
            <a:off x="6593057" y="5383441"/>
            <a:ext cx="5101887" cy="461280"/>
          </a:xfrm>
          <a:prstGeom prst="rect">
            <a:avLst/>
          </a:prstGeom>
        </p:spPr>
        <p:txBody>
          <a:bodyPr lIns="0" tIns="0" rIns="0" bIns="0" rtlCol="0" anchor="t">
            <a:spAutoFit/>
          </a:bodyPr>
          <a:lstStyle/>
          <a:p>
            <a:pPr marL="0" lvl="0" indent="0" algn="l">
              <a:lnSpc>
                <a:spcPts val="3919"/>
              </a:lnSpc>
              <a:spcBef>
                <a:spcPct val="0"/>
              </a:spcBef>
            </a:pPr>
            <a:r>
              <a:rPr lang="en-US" sz="2799" dirty="0">
                <a:solidFill>
                  <a:srgbClr val="0F4662"/>
                </a:solidFill>
                <a:latin typeface="Quicksand Bold"/>
                <a:ea typeface="Quicksand Bold"/>
                <a:cs typeface="Quicksand Bold"/>
                <a:sym typeface="Quicksand Bold"/>
              </a:rPr>
              <a:t>Predictive Phase</a:t>
            </a:r>
          </a:p>
        </p:txBody>
      </p:sp>
      <p:sp>
        <p:nvSpPr>
          <p:cNvPr id="19" name="TextBox 19"/>
          <p:cNvSpPr txBox="1"/>
          <p:nvPr/>
        </p:nvSpPr>
        <p:spPr>
          <a:xfrm>
            <a:off x="12157412" y="5925105"/>
            <a:ext cx="4496348" cy="3097130"/>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Parental Education</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Study Time</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Absences</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Tutoring</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Parental Support</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Extracurricular Activities</a:t>
            </a:r>
          </a:p>
        </p:txBody>
      </p:sp>
      <p:sp>
        <p:nvSpPr>
          <p:cNvPr id="20" name="TextBox 20"/>
          <p:cNvSpPr txBox="1"/>
          <p:nvPr/>
        </p:nvSpPr>
        <p:spPr>
          <a:xfrm>
            <a:off x="12157413" y="5463825"/>
            <a:ext cx="5101887" cy="461280"/>
          </a:xfrm>
          <a:prstGeom prst="rect">
            <a:avLst/>
          </a:prstGeom>
        </p:spPr>
        <p:txBody>
          <a:bodyPr lIns="0" tIns="0" rIns="0" bIns="0" rtlCol="0" anchor="t">
            <a:spAutoFit/>
          </a:bodyPr>
          <a:lstStyle/>
          <a:p>
            <a:pPr marL="0" lvl="0" indent="0" algn="l">
              <a:lnSpc>
                <a:spcPts val="3919"/>
              </a:lnSpc>
              <a:spcBef>
                <a:spcPct val="0"/>
              </a:spcBef>
            </a:pPr>
            <a:r>
              <a:rPr lang="en-US" sz="2799" dirty="0">
                <a:solidFill>
                  <a:srgbClr val="0F4662"/>
                </a:solidFill>
                <a:latin typeface="Quicksand Bold"/>
                <a:ea typeface="Quicksand Bold"/>
                <a:cs typeface="Quicksand Bold"/>
                <a:sym typeface="Quicksand Bold"/>
              </a:rPr>
              <a:t>Dashboarding</a:t>
            </a:r>
          </a:p>
        </p:txBody>
      </p:sp>
      <p:sp>
        <p:nvSpPr>
          <p:cNvPr id="21" name="AutoShape 21"/>
          <p:cNvSpPr/>
          <p:nvPr/>
        </p:nvSpPr>
        <p:spPr>
          <a:xfrm>
            <a:off x="10767060" y="990600"/>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22" name="TextBox 15">
            <a:extLst>
              <a:ext uri="{FF2B5EF4-FFF2-40B4-BE49-F238E27FC236}">
                <a16:creationId xmlns:a16="http://schemas.microsoft.com/office/drawing/2014/main" id="{C300815B-C9F2-ECBB-3C7E-0323B47B09CD}"/>
              </a:ext>
            </a:extLst>
          </p:cNvPr>
          <p:cNvSpPr txBox="1"/>
          <p:nvPr/>
        </p:nvSpPr>
        <p:spPr>
          <a:xfrm>
            <a:off x="6519850" y="5796186"/>
            <a:ext cx="5101887" cy="2045560"/>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Ridge Regression</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Model Training</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Predictions</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Prediction Clipping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29000" y="1315570"/>
            <a:ext cx="19619440" cy="8076591"/>
            <a:chOff x="0" y="-123825"/>
            <a:chExt cx="1814872" cy="1953771"/>
          </a:xfrm>
        </p:grpSpPr>
        <p:sp>
          <p:nvSpPr>
            <p:cNvPr id="3" name="Freeform 3"/>
            <p:cNvSpPr/>
            <p:nvPr/>
          </p:nvSpPr>
          <p:spPr>
            <a:xfrm>
              <a:off x="396399" y="137327"/>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en-US"/>
            </a:p>
          </p:txBody>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4" name="TextBox 14"/>
          <p:cNvSpPr txBox="1"/>
          <p:nvPr/>
        </p:nvSpPr>
        <p:spPr>
          <a:xfrm>
            <a:off x="1028700" y="599709"/>
            <a:ext cx="8115300" cy="1099019"/>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0F4662"/>
                </a:solidFill>
                <a:latin typeface="Cormorant Garamond Bold Italics"/>
                <a:ea typeface="Cormorant Garamond Bold Italics"/>
                <a:cs typeface="Cormorant Garamond Bold Italics"/>
                <a:sym typeface="Cormorant Garamond Bold Italics"/>
              </a:rPr>
              <a:t>Analysis Phase</a:t>
            </a:r>
          </a:p>
        </p:txBody>
      </p:sp>
      <p:sp>
        <p:nvSpPr>
          <p:cNvPr id="15" name="TextBox 15"/>
          <p:cNvSpPr txBox="1"/>
          <p:nvPr/>
        </p:nvSpPr>
        <p:spPr>
          <a:xfrm>
            <a:off x="1060784" y="2492707"/>
            <a:ext cx="14381118" cy="6777625"/>
          </a:xfrm>
          <a:prstGeom prst="rect">
            <a:avLst/>
          </a:prstGeom>
        </p:spPr>
        <p:txBody>
          <a:bodyPr wrap="square" lIns="0" tIns="0" rIns="0" bIns="0" rtlCol="0" anchor="t">
            <a:spAutoFit/>
          </a:bodyPr>
          <a:lstStyle/>
          <a:p>
            <a:pPr marL="518160" lvl="1" indent="-259080" algn="l">
              <a:lnSpc>
                <a:spcPts val="4079"/>
              </a:lnSpc>
              <a:buFont typeface="Arial"/>
              <a:buChar char="•"/>
            </a:pPr>
            <a:r>
              <a:rPr lang="en-US" sz="2400" dirty="0" err="1">
                <a:solidFill>
                  <a:srgbClr val="0F4662"/>
                </a:solidFill>
                <a:latin typeface="Quicksand"/>
                <a:ea typeface="Quicksand"/>
                <a:cs typeface="Quicksand"/>
                <a:sym typeface="Quicksand"/>
              </a:rPr>
              <a:t>Sklearn</a:t>
            </a:r>
            <a:r>
              <a:rPr lang="en-US" sz="2400" dirty="0">
                <a:solidFill>
                  <a:srgbClr val="0F4662"/>
                </a:solidFill>
                <a:latin typeface="Quicksand"/>
                <a:ea typeface="Quicksand"/>
                <a:cs typeface="Quicksand"/>
                <a:sym typeface="Quicksand"/>
              </a:rPr>
              <a:t> Preprocessing package to import </a:t>
            </a:r>
            <a:r>
              <a:rPr lang="en-US" sz="2400" dirty="0" err="1">
                <a:solidFill>
                  <a:srgbClr val="0F4662"/>
                </a:solidFill>
                <a:latin typeface="Quicksand"/>
                <a:ea typeface="Quicksand"/>
                <a:cs typeface="Quicksand"/>
                <a:sym typeface="Quicksand"/>
              </a:rPr>
              <a:t>StandardScaler</a:t>
            </a:r>
            <a:endParaRPr lang="en-US" sz="2400" dirty="0">
              <a:solidFill>
                <a:srgbClr val="0F4662"/>
              </a:solidFill>
              <a:latin typeface="Quicksand"/>
              <a:ea typeface="Quicksand"/>
              <a:cs typeface="Quicksand"/>
              <a:sym typeface="Quicksand"/>
            </a:endParaRPr>
          </a:p>
          <a:p>
            <a:pPr marL="975360" lvl="2" indent="-259080">
              <a:lnSpc>
                <a:spcPts val="4079"/>
              </a:lnSpc>
              <a:buFont typeface="Arial"/>
              <a:buChar char="•"/>
            </a:pPr>
            <a:r>
              <a:rPr lang="en-US" sz="2400" dirty="0">
                <a:solidFill>
                  <a:srgbClr val="0F4662"/>
                </a:solidFill>
                <a:latin typeface="Quicksand"/>
                <a:ea typeface="Quicksand"/>
                <a:cs typeface="Quicksand"/>
                <a:sym typeface="Quicksand"/>
              </a:rPr>
              <a:t>Transform 2000+ rows to improve neural network model by creating standardized features</a:t>
            </a:r>
          </a:p>
          <a:p>
            <a:pPr marL="975360" lvl="2" indent="-259080">
              <a:lnSpc>
                <a:spcPts val="4079"/>
              </a:lnSpc>
              <a:buFont typeface="Arial"/>
              <a:buChar char="•"/>
            </a:pPr>
            <a:r>
              <a:rPr lang="en-US" sz="2400" dirty="0">
                <a:solidFill>
                  <a:srgbClr val="0F4662"/>
                </a:solidFill>
                <a:latin typeface="Quicksand"/>
                <a:ea typeface="Quicksand"/>
                <a:cs typeface="Quicksand"/>
                <a:sym typeface="Quicksand"/>
              </a:rPr>
              <a:t>How?</a:t>
            </a:r>
          </a:p>
          <a:p>
            <a:pPr marL="518160" lvl="1" indent="-259080" algn="l">
              <a:lnSpc>
                <a:spcPts val="4079"/>
              </a:lnSpc>
              <a:buFont typeface="Arial"/>
              <a:buChar char="•"/>
            </a:pPr>
            <a:r>
              <a:rPr lang="en-US" sz="2400" dirty="0" err="1">
                <a:solidFill>
                  <a:srgbClr val="0F4662"/>
                </a:solidFill>
                <a:latin typeface="Quicksand"/>
                <a:ea typeface="Quicksand"/>
                <a:cs typeface="Quicksand"/>
                <a:sym typeface="Quicksand"/>
              </a:rPr>
              <a:t>Sklearn</a:t>
            </a:r>
            <a:r>
              <a:rPr lang="en-US" sz="2400" dirty="0">
                <a:solidFill>
                  <a:srgbClr val="0F4662"/>
                </a:solidFill>
                <a:latin typeface="Quicksand"/>
                <a:ea typeface="Quicksand"/>
                <a:cs typeface="Quicksand"/>
                <a:sym typeface="Quicksand"/>
              </a:rPr>
              <a:t> Linear package to import Ridge</a:t>
            </a:r>
          </a:p>
          <a:p>
            <a:pPr marL="975360" lvl="2" indent="-259080">
              <a:lnSpc>
                <a:spcPts val="4079"/>
              </a:lnSpc>
              <a:buFont typeface="Arial"/>
              <a:buChar char="•"/>
            </a:pPr>
            <a:r>
              <a:rPr lang="en-US" sz="2400" dirty="0">
                <a:solidFill>
                  <a:srgbClr val="0F4662"/>
                </a:solidFill>
                <a:latin typeface="Quicksand"/>
                <a:ea typeface="Quicksand"/>
                <a:cs typeface="Quicksand"/>
                <a:sym typeface="Quicksand"/>
              </a:rPr>
              <a:t>L2 Regularization</a:t>
            </a:r>
          </a:p>
          <a:p>
            <a:pPr marL="1432560" lvl="3" indent="-259080">
              <a:lnSpc>
                <a:spcPts val="4079"/>
              </a:lnSpc>
              <a:buFont typeface="Arial"/>
              <a:buChar char="•"/>
            </a:pPr>
            <a:r>
              <a:rPr lang="en-US" sz="2400" dirty="0">
                <a:solidFill>
                  <a:srgbClr val="0F4662"/>
                </a:solidFill>
                <a:latin typeface="Quicksand"/>
                <a:ea typeface="Quicksand"/>
                <a:cs typeface="Quicksand"/>
                <a:sym typeface="Quicksand"/>
              </a:rPr>
              <a:t>Ridge regularization</a:t>
            </a:r>
          </a:p>
          <a:p>
            <a:pPr marL="1432560" lvl="3" indent="-259080">
              <a:lnSpc>
                <a:spcPts val="4079"/>
              </a:lnSpc>
              <a:buFont typeface="Arial"/>
              <a:buChar char="•"/>
            </a:pPr>
            <a:r>
              <a:rPr lang="en-US" sz="2400" dirty="0">
                <a:solidFill>
                  <a:srgbClr val="0F4662"/>
                </a:solidFill>
                <a:latin typeface="Quicksand"/>
                <a:ea typeface="Quicksand"/>
                <a:cs typeface="Quicksand"/>
                <a:sym typeface="Quicksand"/>
              </a:rPr>
              <a:t>Coefficient Shrinkage</a:t>
            </a:r>
          </a:p>
          <a:p>
            <a:pPr marL="1432560" lvl="3" indent="-259080">
              <a:lnSpc>
                <a:spcPts val="4079"/>
              </a:lnSpc>
              <a:buFont typeface="Arial"/>
              <a:buChar char="•"/>
            </a:pPr>
            <a:r>
              <a:rPr lang="en-US" sz="2400" dirty="0">
                <a:solidFill>
                  <a:srgbClr val="0F4662"/>
                </a:solidFill>
                <a:latin typeface="Quicksand"/>
                <a:ea typeface="Quicksand"/>
                <a:cs typeface="Quicksand"/>
                <a:sym typeface="Quicksand"/>
              </a:rPr>
              <a:t>Coefficient stabilizing</a:t>
            </a:r>
          </a:p>
          <a:p>
            <a:pPr marL="975360" lvl="2" indent="-259080">
              <a:lnSpc>
                <a:spcPts val="4079"/>
              </a:lnSpc>
              <a:buFont typeface="Arial"/>
              <a:buChar char="•"/>
            </a:pPr>
            <a:r>
              <a:rPr lang="en-US" sz="2400" dirty="0">
                <a:solidFill>
                  <a:srgbClr val="0F4662"/>
                </a:solidFill>
                <a:latin typeface="Quicksand"/>
                <a:ea typeface="Quicksand"/>
                <a:cs typeface="Quicksand"/>
                <a:sym typeface="Quicksand"/>
              </a:rPr>
              <a:t>Ridge Regularization penalizes large coefficients from overfitting the training data</a:t>
            </a:r>
          </a:p>
          <a:p>
            <a:pPr marL="518160" lvl="1" indent="-259080" algn="l">
              <a:lnSpc>
                <a:spcPts val="4079"/>
              </a:lnSpc>
              <a:buFont typeface="Arial"/>
              <a:buChar char="•"/>
            </a:pPr>
            <a:r>
              <a:rPr lang="en-US" sz="2400" dirty="0" err="1">
                <a:solidFill>
                  <a:srgbClr val="0F4662"/>
                </a:solidFill>
                <a:latin typeface="Quicksand"/>
                <a:ea typeface="Quicksand"/>
                <a:cs typeface="Quicksand"/>
                <a:sym typeface="Quicksand"/>
              </a:rPr>
              <a:t>Sklearn</a:t>
            </a:r>
            <a:r>
              <a:rPr lang="en-US" sz="2400" dirty="0">
                <a:solidFill>
                  <a:srgbClr val="0F4662"/>
                </a:solidFill>
                <a:latin typeface="Quicksand"/>
                <a:ea typeface="Quicksand"/>
                <a:cs typeface="Quicksand"/>
                <a:sym typeface="Quicksand"/>
              </a:rPr>
              <a:t> Metrics package to import MS Error</a:t>
            </a:r>
          </a:p>
          <a:p>
            <a:pPr marL="975360" lvl="2" indent="-259080">
              <a:lnSpc>
                <a:spcPts val="4079"/>
              </a:lnSpc>
              <a:buFont typeface="Arial"/>
              <a:buChar char="•"/>
            </a:pPr>
            <a:r>
              <a:rPr lang="en-US" sz="2400" dirty="0">
                <a:solidFill>
                  <a:srgbClr val="0F4662"/>
                </a:solidFill>
                <a:latin typeface="Quicksand"/>
                <a:ea typeface="Quicksand"/>
                <a:cs typeface="Quicksand"/>
                <a:sym typeface="Quicksand"/>
              </a:rPr>
              <a:t>Accuracy Score</a:t>
            </a:r>
          </a:p>
          <a:p>
            <a:pPr marL="975360" lvl="2" indent="-259080">
              <a:lnSpc>
                <a:spcPts val="4079"/>
              </a:lnSpc>
              <a:buFont typeface="Arial"/>
              <a:buChar char="•"/>
            </a:pPr>
            <a:r>
              <a:rPr lang="en-US" sz="2400" dirty="0">
                <a:solidFill>
                  <a:srgbClr val="0F4662"/>
                </a:solidFill>
                <a:latin typeface="Quicksand"/>
                <a:ea typeface="Quicksand"/>
                <a:cs typeface="Quicksand"/>
                <a:sym typeface="Quicksand"/>
              </a:rPr>
              <a:t>Precision Score</a:t>
            </a:r>
          </a:p>
          <a:p>
            <a:pPr marL="975360" lvl="2" indent="-259080">
              <a:lnSpc>
                <a:spcPts val="4079"/>
              </a:lnSpc>
              <a:buFont typeface="Arial"/>
              <a:buChar char="•"/>
            </a:pPr>
            <a:r>
              <a:rPr lang="en-US" sz="2400" dirty="0">
                <a:solidFill>
                  <a:srgbClr val="0F4662"/>
                </a:solidFill>
                <a:latin typeface="Quicksand"/>
                <a:ea typeface="Quicksand"/>
                <a:cs typeface="Quicksand"/>
                <a:sym typeface="Quicksand"/>
              </a:rPr>
              <a:t>Confusion Matrix</a:t>
            </a:r>
          </a:p>
        </p:txBody>
      </p:sp>
      <p:sp>
        <p:nvSpPr>
          <p:cNvPr id="21" name="AutoShape 21"/>
          <p:cNvSpPr/>
          <p:nvPr/>
        </p:nvSpPr>
        <p:spPr>
          <a:xfrm>
            <a:off x="10767060" y="990600"/>
            <a:ext cx="6492240" cy="0"/>
          </a:xfrm>
          <a:prstGeom prst="line">
            <a:avLst/>
          </a:prstGeom>
          <a:ln w="76200" cap="flat">
            <a:solidFill>
              <a:srgbClr val="0F4662"/>
            </a:solidFill>
            <a:prstDash val="solid"/>
            <a:headEnd type="none" w="sm" len="sm"/>
            <a:tailEnd type="none" w="sm" len="sm"/>
          </a:ln>
        </p:spPr>
        <p:txBody>
          <a:bodyPr/>
          <a:lstStyle/>
          <a:p>
            <a:endParaRPr lang="en-US"/>
          </a:p>
        </p:txBody>
      </p:sp>
    </p:spTree>
    <p:extLst>
      <p:ext uri="{BB962C8B-B14F-4D97-AF65-F5344CB8AC3E}">
        <p14:creationId xmlns:p14="http://schemas.microsoft.com/office/powerpoint/2010/main" val="2127562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29000" y="1315570"/>
            <a:ext cx="19619440" cy="8076591"/>
            <a:chOff x="0" y="-123825"/>
            <a:chExt cx="1814872" cy="1953771"/>
          </a:xfrm>
        </p:grpSpPr>
        <p:sp>
          <p:nvSpPr>
            <p:cNvPr id="3" name="Freeform 3"/>
            <p:cNvSpPr/>
            <p:nvPr/>
          </p:nvSpPr>
          <p:spPr>
            <a:xfrm>
              <a:off x="396399" y="137327"/>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en-US"/>
            </a:p>
          </p:txBody>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4" name="TextBox 14"/>
          <p:cNvSpPr txBox="1"/>
          <p:nvPr/>
        </p:nvSpPr>
        <p:spPr>
          <a:xfrm>
            <a:off x="1028700" y="599709"/>
            <a:ext cx="8115300" cy="1099019"/>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0F4662"/>
                </a:solidFill>
                <a:latin typeface="Cormorant Garamond Bold Italics"/>
                <a:ea typeface="Cormorant Garamond Bold Italics"/>
                <a:cs typeface="Cormorant Garamond Bold Italics"/>
                <a:sym typeface="Cormorant Garamond Bold Italics"/>
              </a:rPr>
              <a:t>Predictive Phase</a:t>
            </a:r>
          </a:p>
        </p:txBody>
      </p:sp>
      <p:sp>
        <p:nvSpPr>
          <p:cNvPr id="15" name="TextBox 15"/>
          <p:cNvSpPr txBox="1"/>
          <p:nvPr/>
        </p:nvSpPr>
        <p:spPr>
          <a:xfrm>
            <a:off x="1028700" y="3081201"/>
            <a:ext cx="14381118" cy="7303410"/>
          </a:xfrm>
          <a:prstGeom prst="rect">
            <a:avLst/>
          </a:prstGeom>
        </p:spPr>
        <p:txBody>
          <a:bodyPr wrap="square" lIns="0" tIns="0" rIns="0" bIns="0" rtlCol="0" anchor="t">
            <a:spAutoFit/>
          </a:bodyPr>
          <a:lstStyle/>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Ridge Regression Model</a:t>
            </a:r>
          </a:p>
          <a:p>
            <a:pPr marL="518160" lvl="1" indent="-259080" algn="l">
              <a:lnSpc>
                <a:spcPts val="4079"/>
              </a:lnSpc>
              <a:buFont typeface="Arial"/>
              <a:buChar char="•"/>
            </a:pPr>
            <a:endParaRPr lang="en-US" sz="2400" dirty="0">
              <a:solidFill>
                <a:srgbClr val="0F4662"/>
              </a:solidFill>
              <a:latin typeface="Quicksand"/>
              <a:ea typeface="Quicksand"/>
              <a:cs typeface="Quicksand"/>
              <a:sym typeface="Quicksand"/>
            </a:endParaRPr>
          </a:p>
          <a:p>
            <a:pPr marL="518160" lvl="1" indent="-259080" algn="l">
              <a:lnSpc>
                <a:spcPts val="4079"/>
              </a:lnSpc>
              <a:buFont typeface="Arial"/>
              <a:buChar char="•"/>
            </a:pPr>
            <a:endParaRPr lang="en-US" sz="2400" dirty="0">
              <a:solidFill>
                <a:srgbClr val="0F4662"/>
              </a:solidFill>
              <a:latin typeface="Quicksand"/>
              <a:ea typeface="Quicksand"/>
              <a:cs typeface="Quicksand"/>
              <a:sym typeface="Quicksand"/>
            </a:endParaRPr>
          </a:p>
          <a:p>
            <a:pPr marL="518160" lvl="1" indent="-259080" algn="l">
              <a:lnSpc>
                <a:spcPts val="4079"/>
              </a:lnSpc>
              <a:buFont typeface="Arial"/>
              <a:buChar char="•"/>
            </a:pPr>
            <a:endParaRPr lang="en-US" sz="2400" dirty="0">
              <a:solidFill>
                <a:srgbClr val="0F4662"/>
              </a:solidFill>
              <a:latin typeface="Quicksand"/>
              <a:ea typeface="Quicksand"/>
              <a:cs typeface="Quicksand"/>
              <a:sym typeface="Quicksand"/>
            </a:endParaRP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Fitting the Model</a:t>
            </a:r>
          </a:p>
          <a:p>
            <a:pPr marL="518160" lvl="1" indent="-259080" algn="l">
              <a:lnSpc>
                <a:spcPts val="4079"/>
              </a:lnSpc>
              <a:buFont typeface="Arial"/>
              <a:buChar char="•"/>
            </a:pPr>
            <a:endParaRPr lang="en-US" sz="2400" dirty="0">
              <a:solidFill>
                <a:srgbClr val="0F4662"/>
              </a:solidFill>
              <a:latin typeface="Quicksand"/>
              <a:ea typeface="Quicksand"/>
              <a:cs typeface="Quicksand"/>
              <a:sym typeface="Quicksand"/>
            </a:endParaRPr>
          </a:p>
          <a:p>
            <a:pPr marL="518160" lvl="1" indent="-259080" algn="l">
              <a:lnSpc>
                <a:spcPts val="4079"/>
              </a:lnSpc>
              <a:buFont typeface="Arial"/>
              <a:buChar char="•"/>
            </a:pPr>
            <a:endParaRPr lang="en-US" sz="2400" dirty="0">
              <a:solidFill>
                <a:srgbClr val="0F4662"/>
              </a:solidFill>
              <a:latin typeface="Quicksand"/>
              <a:ea typeface="Quicksand"/>
              <a:cs typeface="Quicksand"/>
              <a:sym typeface="Quicksand"/>
            </a:endParaRPr>
          </a:p>
          <a:p>
            <a:pPr marL="518160" lvl="1" indent="-259080" algn="l">
              <a:lnSpc>
                <a:spcPts val="4079"/>
              </a:lnSpc>
              <a:buFont typeface="Arial"/>
              <a:buChar char="•"/>
            </a:pPr>
            <a:endParaRPr lang="en-US" sz="2400" dirty="0">
              <a:solidFill>
                <a:srgbClr val="0F4662"/>
              </a:solidFill>
              <a:latin typeface="Quicksand"/>
              <a:ea typeface="Quicksand"/>
              <a:cs typeface="Quicksand"/>
              <a:sym typeface="Quicksand"/>
            </a:endParaRPr>
          </a:p>
          <a:p>
            <a:pPr marL="518160" lvl="1" indent="-259080" algn="l">
              <a:lnSpc>
                <a:spcPts val="4079"/>
              </a:lnSpc>
              <a:buFont typeface="Arial"/>
              <a:buChar char="•"/>
            </a:pPr>
            <a:r>
              <a:rPr lang="en-US" sz="2400" dirty="0" err="1">
                <a:solidFill>
                  <a:srgbClr val="0F4662"/>
                </a:solidFill>
                <a:latin typeface="Quicksand"/>
                <a:ea typeface="Quicksand"/>
                <a:cs typeface="Quicksand"/>
                <a:sym typeface="Quicksand"/>
              </a:rPr>
              <a:t>Predictations</a:t>
            </a:r>
            <a:endParaRPr lang="en-US" sz="2400" dirty="0">
              <a:solidFill>
                <a:srgbClr val="0F4662"/>
              </a:solidFill>
              <a:latin typeface="Quicksand"/>
              <a:ea typeface="Quicksand"/>
              <a:cs typeface="Quicksand"/>
              <a:sym typeface="Quicksand"/>
            </a:endParaRPr>
          </a:p>
          <a:p>
            <a:pPr marL="518160" lvl="1" indent="-259080" algn="l">
              <a:lnSpc>
                <a:spcPts val="4079"/>
              </a:lnSpc>
              <a:buFont typeface="Arial"/>
              <a:buChar char="•"/>
            </a:pPr>
            <a:endParaRPr lang="en-US" sz="2400" dirty="0">
              <a:solidFill>
                <a:srgbClr val="0F4662"/>
              </a:solidFill>
              <a:latin typeface="Quicksand"/>
              <a:ea typeface="Quicksand"/>
              <a:cs typeface="Quicksand"/>
              <a:sym typeface="Quicksand"/>
            </a:endParaRPr>
          </a:p>
          <a:p>
            <a:pPr marL="518160" lvl="1" indent="-259080" algn="l">
              <a:lnSpc>
                <a:spcPts val="4079"/>
              </a:lnSpc>
              <a:buFont typeface="Arial"/>
              <a:buChar char="•"/>
            </a:pPr>
            <a:endParaRPr lang="en-US" sz="2400" dirty="0">
              <a:solidFill>
                <a:srgbClr val="0F4662"/>
              </a:solidFill>
              <a:latin typeface="Quicksand"/>
              <a:ea typeface="Quicksand"/>
              <a:cs typeface="Quicksand"/>
              <a:sym typeface="Quicksand"/>
            </a:endParaRPr>
          </a:p>
          <a:p>
            <a:pPr marL="518160" lvl="1" indent="-259080" algn="l">
              <a:lnSpc>
                <a:spcPts val="4079"/>
              </a:lnSpc>
              <a:buFont typeface="Arial"/>
              <a:buChar char="•"/>
            </a:pPr>
            <a:endParaRPr lang="en-US" sz="2400" dirty="0">
              <a:solidFill>
                <a:srgbClr val="0F4662"/>
              </a:solidFill>
              <a:latin typeface="Quicksand"/>
              <a:ea typeface="Quicksand"/>
              <a:cs typeface="Quicksand"/>
              <a:sym typeface="Quicksand"/>
            </a:endParaRPr>
          </a:p>
          <a:p>
            <a:pPr marL="518160" lvl="1" indent="-259080" algn="l">
              <a:lnSpc>
                <a:spcPts val="4079"/>
              </a:lnSpc>
              <a:buFont typeface="Arial"/>
              <a:buChar char="•"/>
            </a:pPr>
            <a:endParaRPr lang="en-US" sz="2400" dirty="0">
              <a:solidFill>
                <a:srgbClr val="0F4662"/>
              </a:solidFill>
              <a:latin typeface="Quicksand"/>
              <a:ea typeface="Quicksand"/>
              <a:cs typeface="Quicksand"/>
              <a:sym typeface="Quicksand"/>
            </a:endParaRPr>
          </a:p>
          <a:p>
            <a:pPr marL="518160" lvl="1" indent="-259080" algn="l">
              <a:lnSpc>
                <a:spcPts val="4079"/>
              </a:lnSpc>
              <a:buFont typeface="Arial"/>
              <a:buChar char="•"/>
            </a:pPr>
            <a:endParaRPr lang="en-US" sz="2400" dirty="0">
              <a:solidFill>
                <a:srgbClr val="0F4662"/>
              </a:solidFill>
              <a:latin typeface="Quicksand"/>
              <a:ea typeface="Quicksand"/>
              <a:cs typeface="Quicksand"/>
              <a:sym typeface="Quicksand"/>
            </a:endParaRPr>
          </a:p>
        </p:txBody>
      </p:sp>
      <p:sp>
        <p:nvSpPr>
          <p:cNvPr id="21" name="AutoShape 21"/>
          <p:cNvSpPr/>
          <p:nvPr/>
        </p:nvSpPr>
        <p:spPr>
          <a:xfrm>
            <a:off x="10767060" y="990600"/>
            <a:ext cx="6492240" cy="0"/>
          </a:xfrm>
          <a:prstGeom prst="line">
            <a:avLst/>
          </a:prstGeom>
          <a:ln w="76200" cap="flat">
            <a:solidFill>
              <a:srgbClr val="0F4662"/>
            </a:solidFill>
            <a:prstDash val="solid"/>
            <a:headEnd type="none" w="sm" len="sm"/>
            <a:tailEnd type="none" w="sm" len="sm"/>
          </a:ln>
        </p:spPr>
        <p:txBody>
          <a:bodyPr/>
          <a:lstStyle/>
          <a:p>
            <a:endParaRPr lang="en-US"/>
          </a:p>
        </p:txBody>
      </p:sp>
      <p:pic>
        <p:nvPicPr>
          <p:cNvPr id="6" name="Picture 5">
            <a:extLst>
              <a:ext uri="{FF2B5EF4-FFF2-40B4-BE49-F238E27FC236}">
                <a16:creationId xmlns:a16="http://schemas.microsoft.com/office/drawing/2014/main" id="{5A71D7F3-268E-AFE4-2F98-D5DC0BBC43B2}"/>
              </a:ext>
            </a:extLst>
          </p:cNvPr>
          <p:cNvPicPr>
            <a:picLocks noChangeAspect="1"/>
          </p:cNvPicPr>
          <p:nvPr/>
        </p:nvPicPr>
        <p:blipFill>
          <a:blip r:embed="rId3"/>
          <a:stretch>
            <a:fillRect/>
          </a:stretch>
        </p:blipFill>
        <p:spPr>
          <a:xfrm>
            <a:off x="1600199" y="3701228"/>
            <a:ext cx="9471017" cy="756471"/>
          </a:xfrm>
          <a:prstGeom prst="rect">
            <a:avLst/>
          </a:prstGeom>
        </p:spPr>
      </p:pic>
      <p:pic>
        <p:nvPicPr>
          <p:cNvPr id="8" name="Picture 7">
            <a:extLst>
              <a:ext uri="{FF2B5EF4-FFF2-40B4-BE49-F238E27FC236}">
                <a16:creationId xmlns:a16="http://schemas.microsoft.com/office/drawing/2014/main" id="{27C891D6-453F-DEAF-7DDA-A0DB5F5B270F}"/>
              </a:ext>
            </a:extLst>
          </p:cNvPr>
          <p:cNvPicPr>
            <a:picLocks noChangeAspect="1"/>
          </p:cNvPicPr>
          <p:nvPr/>
        </p:nvPicPr>
        <p:blipFill>
          <a:blip r:embed="rId4"/>
          <a:stretch>
            <a:fillRect/>
          </a:stretch>
        </p:blipFill>
        <p:spPr>
          <a:xfrm>
            <a:off x="1592177" y="5950485"/>
            <a:ext cx="7066121" cy="756470"/>
          </a:xfrm>
          <a:prstGeom prst="rect">
            <a:avLst/>
          </a:prstGeom>
        </p:spPr>
      </p:pic>
      <p:pic>
        <p:nvPicPr>
          <p:cNvPr id="10" name="Picture 9">
            <a:extLst>
              <a:ext uri="{FF2B5EF4-FFF2-40B4-BE49-F238E27FC236}">
                <a16:creationId xmlns:a16="http://schemas.microsoft.com/office/drawing/2014/main" id="{38ADE757-1A49-F314-D88C-4135DA4C2BB1}"/>
              </a:ext>
            </a:extLst>
          </p:cNvPr>
          <p:cNvPicPr>
            <a:picLocks noChangeAspect="1"/>
          </p:cNvPicPr>
          <p:nvPr/>
        </p:nvPicPr>
        <p:blipFill>
          <a:blip r:embed="rId5"/>
          <a:stretch>
            <a:fillRect/>
          </a:stretch>
        </p:blipFill>
        <p:spPr>
          <a:xfrm>
            <a:off x="1592176" y="8111486"/>
            <a:ext cx="7551823" cy="577658"/>
          </a:xfrm>
          <a:prstGeom prst="rect">
            <a:avLst/>
          </a:prstGeom>
        </p:spPr>
      </p:pic>
    </p:spTree>
    <p:extLst>
      <p:ext uri="{BB962C8B-B14F-4D97-AF65-F5344CB8AC3E}">
        <p14:creationId xmlns:p14="http://schemas.microsoft.com/office/powerpoint/2010/main" val="372658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txBody>
            <a:bodyPr/>
            <a:lstStyle/>
            <a:p>
              <a:endParaRPr lang="en-US"/>
            </a:p>
          </p:txBody>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1028700" y="599709"/>
            <a:ext cx="9390243" cy="1099019"/>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0F4662"/>
                </a:solidFill>
                <a:latin typeface="Cormorant Garamond Bold Italics"/>
                <a:ea typeface="Cormorant Garamond Bold Italics"/>
                <a:cs typeface="Cormorant Garamond Bold Italics"/>
                <a:sym typeface="Cormorant Garamond Bold Italics"/>
              </a:rPr>
              <a:t>Dashboarding</a:t>
            </a:r>
          </a:p>
        </p:txBody>
      </p:sp>
      <p:pic>
        <p:nvPicPr>
          <p:cNvPr id="6" name="Picture 5" descr="A screenshot of a computer screen&#10;&#10;Description automatically generated">
            <a:extLst>
              <a:ext uri="{FF2B5EF4-FFF2-40B4-BE49-F238E27FC236}">
                <a16:creationId xmlns:a16="http://schemas.microsoft.com/office/drawing/2014/main" id="{C8508E1B-DBE9-7673-44C5-C8430E93A4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200" y="1685925"/>
            <a:ext cx="9134475" cy="7572375"/>
          </a:xfrm>
          <a:prstGeom prst="rect">
            <a:avLst/>
          </a:prstGeom>
        </p:spPr>
      </p:pic>
      <p:grpSp>
        <p:nvGrpSpPr>
          <p:cNvPr id="5" name="Group 2">
            <a:extLst>
              <a:ext uri="{FF2B5EF4-FFF2-40B4-BE49-F238E27FC236}">
                <a16:creationId xmlns:a16="http://schemas.microsoft.com/office/drawing/2014/main" id="{38F031FD-B0D5-D33E-4D94-7BE32A079C17}"/>
              </a:ext>
            </a:extLst>
          </p:cNvPr>
          <p:cNvGrpSpPr/>
          <p:nvPr/>
        </p:nvGrpSpPr>
        <p:grpSpPr>
          <a:xfrm>
            <a:off x="-1098518" y="723900"/>
            <a:ext cx="8903291" cy="8076591"/>
            <a:chOff x="0" y="-123825"/>
            <a:chExt cx="1814872" cy="1953771"/>
          </a:xfrm>
        </p:grpSpPr>
        <p:sp>
          <p:nvSpPr>
            <p:cNvPr id="9" name="Freeform 3">
              <a:extLst>
                <a:ext uri="{FF2B5EF4-FFF2-40B4-BE49-F238E27FC236}">
                  <a16:creationId xmlns:a16="http://schemas.microsoft.com/office/drawing/2014/main" id="{1384841E-9A38-9C3F-6B8F-B01444037297}"/>
                </a:ext>
              </a:extLst>
            </p:cNvPr>
            <p:cNvSpPr/>
            <p:nvPr/>
          </p:nvSpPr>
          <p:spPr>
            <a:xfrm>
              <a:off x="396399" y="137327"/>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en-US" dirty="0"/>
            </a:p>
          </p:txBody>
        </p:sp>
        <p:sp>
          <p:nvSpPr>
            <p:cNvPr id="11" name="TextBox 4">
              <a:extLst>
                <a:ext uri="{FF2B5EF4-FFF2-40B4-BE49-F238E27FC236}">
                  <a16:creationId xmlns:a16="http://schemas.microsoft.com/office/drawing/2014/main" id="{88B3C916-9302-5572-0EBE-052D6449BD06}"/>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2" name="TextBox 15">
            <a:extLst>
              <a:ext uri="{FF2B5EF4-FFF2-40B4-BE49-F238E27FC236}">
                <a16:creationId xmlns:a16="http://schemas.microsoft.com/office/drawing/2014/main" id="{0ED8C3A5-902F-3767-ED06-195D3A1A9B91}"/>
              </a:ext>
            </a:extLst>
          </p:cNvPr>
          <p:cNvSpPr txBox="1"/>
          <p:nvPr/>
        </p:nvSpPr>
        <p:spPr>
          <a:xfrm>
            <a:off x="1063147" y="2054198"/>
            <a:ext cx="6559216" cy="4674485"/>
          </a:xfrm>
          <a:prstGeom prst="rect">
            <a:avLst/>
          </a:prstGeom>
        </p:spPr>
        <p:txBody>
          <a:bodyPr wrap="square" lIns="0" tIns="0" rIns="0" bIns="0" rtlCol="0" anchor="t">
            <a:spAutoFit/>
          </a:bodyPr>
          <a:lstStyle/>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Parental Education</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Study Time</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Absences</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Parental Support Levels</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Tutoring (Boolean)</a:t>
            </a:r>
          </a:p>
          <a:p>
            <a:pPr marL="518160" lvl="1" indent="-259080">
              <a:lnSpc>
                <a:spcPts val="4079"/>
              </a:lnSpc>
              <a:buFont typeface="Arial"/>
              <a:buChar char="•"/>
            </a:pPr>
            <a:r>
              <a:rPr lang="en-US" sz="2400" dirty="0">
                <a:solidFill>
                  <a:srgbClr val="0F4662"/>
                </a:solidFill>
                <a:latin typeface="Quicksand"/>
                <a:ea typeface="Quicksand"/>
                <a:cs typeface="Quicksand"/>
                <a:sym typeface="Quicksand"/>
              </a:rPr>
              <a:t>Extracurricular (Boolean)</a:t>
            </a:r>
          </a:p>
          <a:p>
            <a:pPr marL="518160" lvl="1" indent="-259080">
              <a:lnSpc>
                <a:spcPts val="4079"/>
              </a:lnSpc>
              <a:buFont typeface="Arial"/>
              <a:buChar char="•"/>
            </a:pPr>
            <a:r>
              <a:rPr lang="en-US" sz="2400" dirty="0">
                <a:solidFill>
                  <a:srgbClr val="0F4662"/>
                </a:solidFill>
                <a:latin typeface="Quicksand"/>
                <a:ea typeface="Quicksand"/>
                <a:cs typeface="Quicksand"/>
                <a:sym typeface="Quicksand"/>
              </a:rPr>
              <a:t>Sports (Boolean)</a:t>
            </a:r>
          </a:p>
          <a:p>
            <a:pPr marL="518160" lvl="1" indent="-259080">
              <a:lnSpc>
                <a:spcPts val="4079"/>
              </a:lnSpc>
              <a:buFont typeface="Arial"/>
              <a:buChar char="•"/>
            </a:pPr>
            <a:r>
              <a:rPr lang="en-US" sz="2400" dirty="0">
                <a:solidFill>
                  <a:srgbClr val="0F4662"/>
                </a:solidFill>
                <a:latin typeface="Quicksand"/>
                <a:ea typeface="Quicksand"/>
                <a:cs typeface="Quicksand"/>
                <a:sym typeface="Quicksand"/>
              </a:rPr>
              <a:t>Music(Boolean)</a:t>
            </a:r>
          </a:p>
          <a:p>
            <a:pPr marL="518160" lvl="1" indent="-259080">
              <a:lnSpc>
                <a:spcPts val="4079"/>
              </a:lnSpc>
              <a:buFont typeface="Arial"/>
              <a:buChar char="•"/>
            </a:pPr>
            <a:r>
              <a:rPr lang="en-US" sz="2400" dirty="0">
                <a:solidFill>
                  <a:srgbClr val="0F4662"/>
                </a:solidFill>
                <a:latin typeface="Quicksand"/>
                <a:ea typeface="Quicksand"/>
                <a:cs typeface="Quicksand"/>
                <a:sym typeface="Quicksand"/>
              </a:rPr>
              <a:t>Volunteering (Boolean)</a:t>
            </a:r>
          </a:p>
        </p:txBody>
      </p:sp>
      <p:sp>
        <p:nvSpPr>
          <p:cNvPr id="13" name="Freeform 7">
            <a:extLst>
              <a:ext uri="{FF2B5EF4-FFF2-40B4-BE49-F238E27FC236}">
                <a16:creationId xmlns:a16="http://schemas.microsoft.com/office/drawing/2014/main" id="{E6B9BE86-13F9-79F8-2486-5AE02345EF27}"/>
              </a:ext>
            </a:extLst>
          </p:cNvPr>
          <p:cNvSpPr/>
          <p:nvPr/>
        </p:nvSpPr>
        <p:spPr>
          <a:xfrm>
            <a:off x="12649200" y="1170459"/>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4" name="Group 4"/>
          <p:cNvGrpSpPr/>
          <p:nvPr/>
        </p:nvGrpSpPr>
        <p:grpSpPr>
          <a:xfrm>
            <a:off x="8449761" y="0"/>
            <a:ext cx="9838239" cy="10287000"/>
            <a:chOff x="0" y="0"/>
            <a:chExt cx="2591141" cy="2709333"/>
          </a:xfrm>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DBE5EA"/>
            </a:solidFill>
          </p:spPr>
          <p:txBody>
            <a:bodyPr/>
            <a:lstStyle/>
            <a:p>
              <a:endParaRPr lang="en-US"/>
            </a:p>
          </p:txBody>
        </p:sp>
        <p:sp>
          <p:nvSpPr>
            <p:cNvPr id="6" name="TextBox 6"/>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599709"/>
            <a:ext cx="9480749" cy="1099019"/>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0F4662"/>
                </a:solidFill>
                <a:latin typeface="Cormorant Garamond Bold Italics"/>
                <a:ea typeface="Cormorant Garamond Bold Italics"/>
                <a:cs typeface="Cormorant Garamond Bold Italics"/>
                <a:sym typeface="Cormorant Garamond Bold Italics"/>
              </a:rPr>
              <a:t>Performance Analysis</a:t>
            </a:r>
          </a:p>
        </p:txBody>
      </p:sp>
      <p:sp>
        <p:nvSpPr>
          <p:cNvPr id="8" name="TextBox 8"/>
          <p:cNvSpPr txBox="1"/>
          <p:nvPr/>
        </p:nvSpPr>
        <p:spPr>
          <a:xfrm>
            <a:off x="8652617" y="2027481"/>
            <a:ext cx="8606683" cy="1519775"/>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A low MSE indicates that the model’s predictions are close to the actual values. The model has a relatively good fit.</a:t>
            </a:r>
          </a:p>
        </p:txBody>
      </p:sp>
      <p:sp>
        <p:nvSpPr>
          <p:cNvPr id="9" name="TextBox 9"/>
          <p:cNvSpPr txBox="1"/>
          <p:nvPr/>
        </p:nvSpPr>
        <p:spPr>
          <a:xfrm>
            <a:off x="8652617" y="7224263"/>
            <a:ext cx="8606683" cy="3097130"/>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These coefficients show the impact of each predictor on the predictive GPA</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Strongest impacts are</a:t>
            </a:r>
          </a:p>
          <a:p>
            <a:pPr marL="975360" lvl="2" indent="-259080">
              <a:lnSpc>
                <a:spcPts val="4079"/>
              </a:lnSpc>
              <a:buFont typeface="Arial"/>
              <a:buChar char="•"/>
            </a:pPr>
            <a:r>
              <a:rPr lang="en-US" sz="2400" dirty="0">
                <a:solidFill>
                  <a:srgbClr val="0F4662"/>
                </a:solidFill>
                <a:latin typeface="Quicksand"/>
                <a:ea typeface="Quicksand"/>
                <a:cs typeface="Quicksand"/>
                <a:sym typeface="Quicksand"/>
              </a:rPr>
              <a:t>Study Time</a:t>
            </a:r>
          </a:p>
          <a:p>
            <a:pPr marL="975360" lvl="2" indent="-259080">
              <a:lnSpc>
                <a:spcPts val="4079"/>
              </a:lnSpc>
              <a:buFont typeface="Arial"/>
              <a:buChar char="•"/>
            </a:pPr>
            <a:r>
              <a:rPr lang="en-US" sz="2400" dirty="0">
                <a:solidFill>
                  <a:srgbClr val="0F4662"/>
                </a:solidFill>
                <a:latin typeface="Quicksand"/>
                <a:ea typeface="Quicksand"/>
                <a:cs typeface="Quicksand"/>
                <a:sym typeface="Quicksand"/>
              </a:rPr>
              <a:t>Parental Support</a:t>
            </a:r>
          </a:p>
          <a:p>
            <a:pPr marL="975360" lvl="2" indent="-259080">
              <a:lnSpc>
                <a:spcPts val="4079"/>
              </a:lnSpc>
              <a:buFont typeface="Arial"/>
              <a:buChar char="•"/>
            </a:pPr>
            <a:r>
              <a:rPr lang="en-US" sz="2400" dirty="0">
                <a:solidFill>
                  <a:srgbClr val="0F4662"/>
                </a:solidFill>
                <a:latin typeface="Quicksand"/>
                <a:ea typeface="Quicksand"/>
                <a:cs typeface="Quicksand"/>
                <a:sym typeface="Quicksand"/>
              </a:rPr>
              <a:t>Log Absences </a:t>
            </a:r>
          </a:p>
        </p:txBody>
      </p:sp>
      <p:sp>
        <p:nvSpPr>
          <p:cNvPr id="10" name="TextBox 10"/>
          <p:cNvSpPr txBox="1"/>
          <p:nvPr/>
        </p:nvSpPr>
        <p:spPr>
          <a:xfrm>
            <a:off x="8652617" y="4613652"/>
            <a:ext cx="8606683" cy="1519775"/>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83.98% of the variance in the target variable is explained by the model. This indicates a strong relationship between the features and the target variables.</a:t>
            </a:r>
          </a:p>
        </p:txBody>
      </p:sp>
      <p:sp>
        <p:nvSpPr>
          <p:cNvPr id="11" name="TextBox 11"/>
          <p:cNvSpPr txBox="1"/>
          <p:nvPr/>
        </p:nvSpPr>
        <p:spPr>
          <a:xfrm>
            <a:off x="8652617" y="1561099"/>
            <a:ext cx="8606683" cy="518255"/>
          </a:xfrm>
          <a:prstGeom prst="rect">
            <a:avLst/>
          </a:prstGeom>
        </p:spPr>
        <p:txBody>
          <a:bodyPr lIns="0" tIns="0" rIns="0" bIns="0" rtlCol="0" anchor="t">
            <a:spAutoFit/>
          </a:bodyPr>
          <a:lstStyle/>
          <a:p>
            <a:pPr marL="0" lvl="0" indent="0" algn="l">
              <a:lnSpc>
                <a:spcPts val="4485"/>
              </a:lnSpc>
            </a:pPr>
            <a:r>
              <a:rPr lang="en-US" sz="2638" dirty="0">
                <a:solidFill>
                  <a:srgbClr val="0F4662"/>
                </a:solidFill>
                <a:latin typeface="Quicksand Bold"/>
                <a:ea typeface="Quicksand Bold"/>
                <a:cs typeface="Quicksand Bold"/>
                <a:sym typeface="Quicksand Bold"/>
              </a:rPr>
              <a:t>Mean Squared Error:</a:t>
            </a:r>
          </a:p>
        </p:txBody>
      </p:sp>
      <p:sp>
        <p:nvSpPr>
          <p:cNvPr id="12" name="TextBox 12"/>
          <p:cNvSpPr txBox="1"/>
          <p:nvPr/>
        </p:nvSpPr>
        <p:spPr>
          <a:xfrm>
            <a:off x="8652617" y="6714391"/>
            <a:ext cx="8606683" cy="565150"/>
          </a:xfrm>
          <a:prstGeom prst="rect">
            <a:avLst/>
          </a:prstGeom>
        </p:spPr>
        <p:txBody>
          <a:bodyPr lIns="0" tIns="0" rIns="0" bIns="0" rtlCol="0" anchor="t">
            <a:spAutoFit/>
          </a:bodyPr>
          <a:lstStyle/>
          <a:p>
            <a:pPr marL="0" lvl="0" indent="0" algn="l">
              <a:lnSpc>
                <a:spcPts val="4759"/>
              </a:lnSpc>
            </a:pPr>
            <a:r>
              <a:rPr lang="en-US" sz="2799" dirty="0">
                <a:solidFill>
                  <a:srgbClr val="0F4662"/>
                </a:solidFill>
                <a:latin typeface="Quicksand Bold"/>
                <a:ea typeface="Quicksand Bold"/>
                <a:cs typeface="Quicksand Bold"/>
                <a:sym typeface="Quicksand Bold"/>
              </a:rPr>
              <a:t>Coefficients:</a:t>
            </a:r>
          </a:p>
        </p:txBody>
      </p:sp>
      <p:sp>
        <p:nvSpPr>
          <p:cNvPr id="13" name="TextBox 13"/>
          <p:cNvSpPr txBox="1"/>
          <p:nvPr/>
        </p:nvSpPr>
        <p:spPr>
          <a:xfrm>
            <a:off x="8652617" y="4147270"/>
            <a:ext cx="8606683" cy="518255"/>
          </a:xfrm>
          <a:prstGeom prst="rect">
            <a:avLst/>
          </a:prstGeom>
        </p:spPr>
        <p:txBody>
          <a:bodyPr lIns="0" tIns="0" rIns="0" bIns="0" rtlCol="0" anchor="t">
            <a:spAutoFit/>
          </a:bodyPr>
          <a:lstStyle/>
          <a:p>
            <a:pPr marL="0" lvl="0" indent="0" algn="l">
              <a:lnSpc>
                <a:spcPts val="4485"/>
              </a:lnSpc>
            </a:pPr>
            <a:r>
              <a:rPr lang="en-US" sz="2638" dirty="0">
                <a:solidFill>
                  <a:srgbClr val="0F4662"/>
                </a:solidFill>
                <a:latin typeface="Quicksand Bold"/>
                <a:ea typeface="Quicksand Bold"/>
                <a:cs typeface="Quicksand Bold"/>
                <a:sym typeface="Quicksand Bold"/>
              </a:rPr>
              <a:t>R - squared:</a:t>
            </a:r>
          </a:p>
        </p:txBody>
      </p:sp>
      <p:sp>
        <p:nvSpPr>
          <p:cNvPr id="14" name="AutoShape 14"/>
          <p:cNvSpPr/>
          <p:nvPr/>
        </p:nvSpPr>
        <p:spPr>
          <a:xfrm>
            <a:off x="1028700" y="974152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15" name="AutoShape 15"/>
          <p:cNvSpPr/>
          <p:nvPr/>
        </p:nvSpPr>
        <p:spPr>
          <a:xfrm>
            <a:off x="10767060" y="1028700"/>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19" name="AutoShape 3">
            <a:extLst>
              <a:ext uri="{FF2B5EF4-FFF2-40B4-BE49-F238E27FC236}">
                <a16:creationId xmlns:a16="http://schemas.microsoft.com/office/drawing/2014/main" id="{D863AC25-2859-CC47-185A-7AF632C396B5}"/>
              </a:ext>
            </a:extLst>
          </p:cNvPr>
          <p:cNvSpPr/>
          <p:nvPr/>
        </p:nvSpPr>
        <p:spPr>
          <a:xfrm>
            <a:off x="2210825" y="8440061"/>
            <a:ext cx="4344915" cy="0"/>
          </a:xfrm>
          <a:prstGeom prst="line">
            <a:avLst/>
          </a:prstGeom>
          <a:ln w="57150" cap="flat">
            <a:solidFill>
              <a:srgbClr val="7994A0"/>
            </a:solidFill>
            <a:prstDash val="solid"/>
            <a:headEnd type="none" w="sm" len="sm"/>
            <a:tailEnd type="none" w="sm" len="sm"/>
          </a:ln>
        </p:spPr>
        <p:txBody>
          <a:bodyPr/>
          <a:lstStyle/>
          <a:p>
            <a:endParaRPr lang="en-US"/>
          </a:p>
        </p:txBody>
      </p:sp>
      <p:sp>
        <p:nvSpPr>
          <p:cNvPr id="20" name="TextBox 7">
            <a:extLst>
              <a:ext uri="{FF2B5EF4-FFF2-40B4-BE49-F238E27FC236}">
                <a16:creationId xmlns:a16="http://schemas.microsoft.com/office/drawing/2014/main" id="{E2E7DC27-3762-5ABA-48F9-076D2551C269}"/>
              </a:ext>
            </a:extLst>
          </p:cNvPr>
          <p:cNvSpPr txBox="1"/>
          <p:nvPr/>
        </p:nvSpPr>
        <p:spPr>
          <a:xfrm>
            <a:off x="1207511" y="4430602"/>
            <a:ext cx="5348229" cy="3889013"/>
          </a:xfrm>
          <a:prstGeom prst="rect">
            <a:avLst/>
          </a:prstGeom>
        </p:spPr>
        <p:txBody>
          <a:bodyPr lIns="0" tIns="0" rIns="0" bIns="0" rtlCol="0" anchor="t">
            <a:spAutoFit/>
          </a:bodyPr>
          <a:lstStyle/>
          <a:p>
            <a:pPr marL="0" lvl="0" indent="0" algn="r">
              <a:lnSpc>
                <a:spcPts val="3359"/>
              </a:lnSpc>
              <a:spcBef>
                <a:spcPct val="0"/>
              </a:spcBef>
            </a:pPr>
            <a:r>
              <a:rPr lang="en-US" sz="2400" dirty="0" err="1">
                <a:solidFill>
                  <a:srgbClr val="0F4662"/>
                </a:solidFill>
                <a:latin typeface="Quicksand"/>
                <a:ea typeface="Quicksand"/>
                <a:cs typeface="Quicksand"/>
                <a:sym typeface="Quicksand"/>
              </a:rPr>
              <a:t>ParentalEducation</a:t>
            </a:r>
            <a:r>
              <a:rPr lang="en-US" sz="2400" dirty="0">
                <a:solidFill>
                  <a:srgbClr val="0F4662"/>
                </a:solidFill>
                <a:latin typeface="Quicksand"/>
                <a:ea typeface="Quicksand"/>
                <a:cs typeface="Quicksand"/>
                <a:sym typeface="Quicksand"/>
              </a:rPr>
              <a:t>		-.004164</a:t>
            </a:r>
          </a:p>
          <a:p>
            <a:pPr marL="0" lvl="0" indent="0" algn="r">
              <a:lnSpc>
                <a:spcPts val="3359"/>
              </a:lnSpc>
              <a:spcBef>
                <a:spcPct val="0"/>
              </a:spcBef>
            </a:pPr>
            <a:r>
              <a:rPr lang="en-US" sz="2400" dirty="0" err="1">
                <a:solidFill>
                  <a:srgbClr val="0F4662"/>
                </a:solidFill>
                <a:latin typeface="Quicksand"/>
                <a:ea typeface="Quicksand"/>
                <a:cs typeface="Quicksand"/>
                <a:sym typeface="Quicksand"/>
              </a:rPr>
              <a:t>StudyTimeWeekly</a:t>
            </a:r>
            <a:r>
              <a:rPr lang="en-US" sz="2400" dirty="0">
                <a:solidFill>
                  <a:srgbClr val="0F4662"/>
                </a:solidFill>
                <a:latin typeface="Quicksand"/>
                <a:ea typeface="Quicksand"/>
                <a:cs typeface="Quicksand"/>
                <a:sym typeface="Quicksand"/>
              </a:rPr>
              <a:t>		 .075879</a:t>
            </a:r>
          </a:p>
          <a:p>
            <a:pPr marL="0" lvl="0" indent="0" algn="r">
              <a:lnSpc>
                <a:spcPts val="3359"/>
              </a:lnSpc>
              <a:spcBef>
                <a:spcPct val="0"/>
              </a:spcBef>
            </a:pPr>
            <a:r>
              <a:rPr lang="en-US" sz="2400" dirty="0">
                <a:solidFill>
                  <a:srgbClr val="0F4662"/>
                </a:solidFill>
                <a:latin typeface="Quicksand"/>
                <a:ea typeface="Quicksand"/>
                <a:cs typeface="Quicksand"/>
                <a:sym typeface="Quicksand"/>
              </a:rPr>
              <a:t>Tutoring		 	  .057121 </a:t>
            </a:r>
          </a:p>
          <a:p>
            <a:pPr marL="0" lvl="0" indent="0" algn="r">
              <a:lnSpc>
                <a:spcPts val="3359"/>
              </a:lnSpc>
              <a:spcBef>
                <a:spcPct val="0"/>
              </a:spcBef>
            </a:pPr>
            <a:r>
              <a:rPr lang="en-US" sz="2400" dirty="0" err="1">
                <a:solidFill>
                  <a:srgbClr val="0F4662"/>
                </a:solidFill>
                <a:latin typeface="Quicksand"/>
                <a:ea typeface="Quicksand"/>
                <a:cs typeface="Quicksand"/>
                <a:sym typeface="Quicksand"/>
              </a:rPr>
              <a:t>ParentalSupport</a:t>
            </a:r>
            <a:r>
              <a:rPr lang="en-US" sz="2400" dirty="0">
                <a:solidFill>
                  <a:srgbClr val="0F4662"/>
                </a:solidFill>
                <a:latin typeface="Quicksand"/>
                <a:ea typeface="Quicksand"/>
                <a:cs typeface="Quicksand"/>
                <a:sym typeface="Quicksand"/>
              </a:rPr>
              <a:t>		 .072350</a:t>
            </a:r>
          </a:p>
          <a:p>
            <a:pPr marL="0" lvl="0" indent="0" algn="r">
              <a:lnSpc>
                <a:spcPts val="3359"/>
              </a:lnSpc>
              <a:spcBef>
                <a:spcPct val="0"/>
              </a:spcBef>
            </a:pPr>
            <a:r>
              <a:rPr lang="en-US" sz="2400" dirty="0">
                <a:solidFill>
                  <a:srgbClr val="0F4662"/>
                </a:solidFill>
                <a:latin typeface="Quicksand"/>
                <a:ea typeface="Quicksand"/>
                <a:cs typeface="Quicksand"/>
                <a:sym typeface="Quicksand"/>
              </a:rPr>
              <a:t>Extracurricular		  .041709</a:t>
            </a:r>
          </a:p>
          <a:p>
            <a:pPr marL="0" lvl="0" indent="0" algn="r">
              <a:lnSpc>
                <a:spcPts val="3359"/>
              </a:lnSpc>
              <a:spcBef>
                <a:spcPct val="0"/>
              </a:spcBef>
            </a:pPr>
            <a:r>
              <a:rPr lang="en-US" sz="2400" dirty="0">
                <a:solidFill>
                  <a:srgbClr val="0F4662"/>
                </a:solidFill>
                <a:latin typeface="Quicksand"/>
                <a:ea typeface="Quicksand"/>
                <a:cs typeface="Quicksand"/>
                <a:sym typeface="Quicksand"/>
              </a:rPr>
              <a:t>Sports				  .046196</a:t>
            </a:r>
          </a:p>
          <a:p>
            <a:pPr marL="0" lvl="0" indent="0" algn="r">
              <a:lnSpc>
                <a:spcPts val="3359"/>
              </a:lnSpc>
              <a:spcBef>
                <a:spcPct val="0"/>
              </a:spcBef>
            </a:pPr>
            <a:r>
              <a:rPr lang="en-US" sz="2400" dirty="0">
                <a:solidFill>
                  <a:srgbClr val="0F4662"/>
                </a:solidFill>
                <a:latin typeface="Quicksand"/>
                <a:ea typeface="Quicksand"/>
                <a:cs typeface="Quicksand"/>
                <a:sym typeface="Quicksand"/>
              </a:rPr>
              <a:t>Music				 .024733</a:t>
            </a:r>
          </a:p>
          <a:p>
            <a:pPr marL="0" lvl="0" indent="0" algn="r">
              <a:lnSpc>
                <a:spcPts val="3359"/>
              </a:lnSpc>
              <a:spcBef>
                <a:spcPct val="0"/>
              </a:spcBef>
            </a:pPr>
            <a:r>
              <a:rPr lang="en-US" sz="2400" dirty="0">
                <a:solidFill>
                  <a:srgbClr val="0F4662"/>
                </a:solidFill>
                <a:latin typeface="Quicksand"/>
                <a:ea typeface="Quicksand"/>
                <a:cs typeface="Quicksand"/>
                <a:sym typeface="Quicksand"/>
              </a:rPr>
              <a:t>Volunteering			-.001423</a:t>
            </a:r>
          </a:p>
          <a:p>
            <a:pPr marL="0" lvl="0" indent="0" algn="r">
              <a:lnSpc>
                <a:spcPts val="3359"/>
              </a:lnSpc>
              <a:spcBef>
                <a:spcPct val="0"/>
              </a:spcBef>
            </a:pPr>
            <a:r>
              <a:rPr lang="en-US" sz="2400" dirty="0" err="1">
                <a:solidFill>
                  <a:srgbClr val="0F4662"/>
                </a:solidFill>
                <a:latin typeface="Quicksand"/>
                <a:ea typeface="Quicksand"/>
                <a:cs typeface="Quicksand"/>
                <a:sym typeface="Quicksand"/>
              </a:rPr>
              <a:t>Log_Absences</a:t>
            </a:r>
            <a:r>
              <a:rPr lang="en-US" sz="2400" dirty="0">
                <a:solidFill>
                  <a:srgbClr val="0F4662"/>
                </a:solidFill>
                <a:latin typeface="Quicksand"/>
                <a:ea typeface="Quicksand"/>
                <a:cs typeface="Quicksand"/>
                <a:sym typeface="Quicksand"/>
              </a:rPr>
              <a:t>		-.413729</a:t>
            </a:r>
          </a:p>
        </p:txBody>
      </p:sp>
      <p:sp>
        <p:nvSpPr>
          <p:cNvPr id="21" name="TextBox 8">
            <a:extLst>
              <a:ext uri="{FF2B5EF4-FFF2-40B4-BE49-F238E27FC236}">
                <a16:creationId xmlns:a16="http://schemas.microsoft.com/office/drawing/2014/main" id="{EA1A13EF-3FA2-84B4-F468-2CCB5DF17603}"/>
              </a:ext>
            </a:extLst>
          </p:cNvPr>
          <p:cNvSpPr txBox="1"/>
          <p:nvPr/>
        </p:nvSpPr>
        <p:spPr>
          <a:xfrm>
            <a:off x="1589249" y="2298437"/>
            <a:ext cx="5348229" cy="1961691"/>
          </a:xfrm>
          <a:prstGeom prst="rect">
            <a:avLst/>
          </a:prstGeom>
        </p:spPr>
        <p:txBody>
          <a:bodyPr lIns="0" tIns="0" rIns="0" bIns="0" rtlCol="0" anchor="t">
            <a:spAutoFit/>
          </a:bodyPr>
          <a:lstStyle/>
          <a:p>
            <a:pPr marL="0" lvl="0" indent="0">
              <a:lnSpc>
                <a:spcPts val="3919"/>
              </a:lnSpc>
              <a:spcBef>
                <a:spcPct val="0"/>
              </a:spcBef>
            </a:pPr>
            <a:r>
              <a:rPr lang="en-US" sz="2799" dirty="0">
                <a:solidFill>
                  <a:srgbClr val="0F4662"/>
                </a:solidFill>
                <a:latin typeface="Quicksand Bold"/>
                <a:ea typeface="Quicksand Bold"/>
                <a:cs typeface="Quicksand Bold"/>
                <a:sym typeface="Quicksand Bold"/>
              </a:rPr>
              <a:t>Ridge Regression ME: .0342137</a:t>
            </a:r>
          </a:p>
          <a:p>
            <a:pPr marL="0" lvl="0" indent="0">
              <a:lnSpc>
                <a:spcPts val="3919"/>
              </a:lnSpc>
              <a:spcBef>
                <a:spcPct val="0"/>
              </a:spcBef>
            </a:pPr>
            <a:r>
              <a:rPr lang="en-US" sz="2799" dirty="0">
                <a:solidFill>
                  <a:srgbClr val="0F4662"/>
                </a:solidFill>
                <a:latin typeface="Quicksand Bold"/>
                <a:ea typeface="Quicksand Bold"/>
                <a:cs typeface="Quicksand Bold"/>
                <a:sym typeface="Quicksand Bold"/>
              </a:rPr>
              <a:t>Ridge Regression R</a:t>
            </a:r>
            <a:r>
              <a:rPr lang="en-US" sz="2799" baseline="30000" dirty="0">
                <a:solidFill>
                  <a:srgbClr val="0F4662"/>
                </a:solidFill>
                <a:latin typeface="Quicksand Bold"/>
                <a:ea typeface="Quicksand Bold"/>
                <a:cs typeface="Quicksand Bold"/>
                <a:sym typeface="Quicksand Bold"/>
              </a:rPr>
              <a:t>2 </a:t>
            </a:r>
            <a:r>
              <a:rPr lang="en-US" sz="2799" dirty="0">
                <a:solidFill>
                  <a:srgbClr val="0F4662"/>
                </a:solidFill>
                <a:latin typeface="Quicksand Bold"/>
                <a:ea typeface="Quicksand Bold"/>
                <a:cs typeface="Quicksand Bold"/>
                <a:sym typeface="Quicksand Bold"/>
              </a:rPr>
              <a:t>: .8397896</a:t>
            </a:r>
            <a:endParaRPr lang="en-US" sz="2799" baseline="30000" dirty="0">
              <a:solidFill>
                <a:srgbClr val="0F4662"/>
              </a:solidFill>
              <a:latin typeface="Quicksand Bold"/>
              <a:ea typeface="Quicksand Bold"/>
              <a:cs typeface="Quicksand Bold"/>
              <a:sym typeface="Quicksand Bold"/>
            </a:endParaRPr>
          </a:p>
          <a:p>
            <a:pPr marL="0" lvl="0" indent="0">
              <a:lnSpc>
                <a:spcPts val="3919"/>
              </a:lnSpc>
              <a:spcBef>
                <a:spcPct val="0"/>
              </a:spcBef>
            </a:pPr>
            <a:r>
              <a:rPr lang="en-US" sz="2799" dirty="0">
                <a:solidFill>
                  <a:srgbClr val="0F4662"/>
                </a:solidFill>
                <a:latin typeface="Quicksand Bold"/>
                <a:ea typeface="Quicksand Bold"/>
                <a:cs typeface="Quicksand Bold"/>
                <a:sym typeface="Quicksand Bold"/>
              </a:rPr>
              <a:t>Ridge Regression Coefficients:</a:t>
            </a:r>
          </a:p>
          <a:p>
            <a:pPr marL="0" lvl="0" indent="0" algn="ctr">
              <a:lnSpc>
                <a:spcPts val="3919"/>
              </a:lnSpc>
              <a:spcBef>
                <a:spcPct val="0"/>
              </a:spcBef>
            </a:pPr>
            <a:r>
              <a:rPr lang="en-US" sz="2799" dirty="0">
                <a:solidFill>
                  <a:srgbClr val="0F4662"/>
                </a:solidFill>
                <a:latin typeface="Quicksand Bold"/>
                <a:ea typeface="Quicksand Bold"/>
                <a:cs typeface="Quicksand Bold"/>
                <a:sym typeface="Quicksand Bold"/>
              </a:rPr>
              <a:t>Coefficient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028700" y="599709"/>
            <a:ext cx="11537525" cy="1099019"/>
          </a:xfrm>
          <a:prstGeom prst="rect">
            <a:avLst/>
          </a:prstGeom>
        </p:spPr>
        <p:txBody>
          <a:bodyPr lIns="0" tIns="0" rIns="0" bIns="0" rtlCol="0" anchor="t">
            <a:spAutoFit/>
          </a:bodyPr>
          <a:lstStyle/>
          <a:p>
            <a:pPr marL="0" lvl="0" indent="0" algn="l">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Data Analysis</a:t>
            </a:r>
            <a:endParaRPr lang="en-US" sz="6399" dirty="0">
              <a:solidFill>
                <a:srgbClr val="0F4662"/>
              </a:solidFill>
              <a:latin typeface="Cormorant Garamond Bold Italics"/>
              <a:ea typeface="Cormorant Garamond Bold Italics"/>
              <a:cs typeface="Cormorant Garamond Bold Italics"/>
              <a:sym typeface="Cormorant Garamond Bold Italics"/>
            </a:endParaRPr>
          </a:p>
        </p:txBody>
      </p:sp>
      <p:pic>
        <p:nvPicPr>
          <p:cNvPr id="3" name="Picture 2" descr="A graph with different colored bars&#10;&#10;Description automatically generated">
            <a:extLst>
              <a:ext uri="{FF2B5EF4-FFF2-40B4-BE49-F238E27FC236}">
                <a16:creationId xmlns:a16="http://schemas.microsoft.com/office/drawing/2014/main" id="{646001AA-8028-620E-5E6A-1DA7EF584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214" y="1671514"/>
            <a:ext cx="15544800" cy="8503920"/>
          </a:xfrm>
          <a:prstGeom prst="rect">
            <a:avLst/>
          </a:prstGeom>
        </p:spPr>
      </p:pic>
    </p:spTree>
    <p:extLst>
      <p:ext uri="{BB962C8B-B14F-4D97-AF65-F5344CB8AC3E}">
        <p14:creationId xmlns:p14="http://schemas.microsoft.com/office/powerpoint/2010/main" val="2464260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2388</TotalTime>
  <Words>1864</Words>
  <Application>Microsoft Office PowerPoint</Application>
  <PresentationFormat>Custom</PresentationFormat>
  <Paragraphs>199</Paragraphs>
  <Slides>18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Cormorant Garamond Bold Italics</vt:lpstr>
      <vt:lpstr>Quicksand</vt:lpstr>
      <vt:lpstr>Arial</vt:lpstr>
      <vt:lpstr>Aptos Display</vt:lpstr>
      <vt:lpstr>Calibri</vt:lpstr>
      <vt:lpstr>Aptos</vt:lpstr>
      <vt:lpstr>Quicksand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Test-Train Model One</vt:lpstr>
      <vt:lpstr>Test-Train Model Two</vt:lpstr>
      <vt:lpstr>Test-Train Model Three</vt:lpstr>
      <vt:lpstr>Test-Train Model Four</vt:lpstr>
      <vt:lpstr>Flask</vt:lpstr>
      <vt:lpstr>HTML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Steve Young</dc:creator>
  <cp:lastModifiedBy>Steve Young</cp:lastModifiedBy>
  <cp:revision>13</cp:revision>
  <dcterms:created xsi:type="dcterms:W3CDTF">2006-08-16T00:00:00Z</dcterms:created>
  <dcterms:modified xsi:type="dcterms:W3CDTF">2024-08-19T23:14:54Z</dcterms:modified>
  <dc:identifier>DAGN3-RMWyY</dc:identifier>
</cp:coreProperties>
</file>