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8" r:id="rId11"/>
    <p:sldId id="277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13"/>
    <p:restoredTop sz="99694" autoAdjust="0"/>
  </p:normalViewPr>
  <p:slideViewPr>
    <p:cSldViewPr snapToGrid="0" snapToObjects="1">
      <p:cViewPr varScale="1">
        <p:scale>
          <a:sx n="154" d="100"/>
          <a:sy n="154" d="100"/>
        </p:scale>
        <p:origin x="216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2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Value.count</a:t>
            </a:r>
            <a:r>
              <a:rPr lang="en-US" dirty="0"/>
              <a:t> by Gender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Pie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98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Fiilter</a:t>
            </a:r>
            <a:r>
              <a:rPr lang="en-US" dirty="0"/>
              <a:t> ‘</a:t>
            </a:r>
            <a:r>
              <a:rPr lang="en-US" dirty="0" err="1"/>
              <a:t>firstplace</a:t>
            </a:r>
            <a:r>
              <a:rPr lang="en-US" dirty="0"/>
              <a:t>’ = place 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4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9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8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4/18/24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4/18/24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4/18/24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4/18/24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122452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4/18/24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926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4/18/24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4/18/24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4/18/24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4/18/24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4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376815"/>
            <a:ext cx="6400800" cy="106118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Powerlifting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2710" y="4538400"/>
            <a:ext cx="5426014" cy="1265172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Aidan Kelley</a:t>
            </a:r>
          </a:p>
          <a:p>
            <a:r>
              <a:rPr lang="en-US" b="1" dirty="0" err="1">
                <a:solidFill>
                  <a:srgbClr val="000000"/>
                </a:solidFill>
              </a:rPr>
              <a:t>Jenalee</a:t>
            </a:r>
            <a:r>
              <a:rPr lang="en-US" b="1" dirty="0">
                <a:solidFill>
                  <a:srgbClr val="000000"/>
                </a:solidFill>
              </a:rPr>
              <a:t> Swain</a:t>
            </a:r>
          </a:p>
          <a:p>
            <a:r>
              <a:rPr lang="en-US" b="1" dirty="0">
                <a:solidFill>
                  <a:srgbClr val="000000"/>
                </a:solidFill>
              </a:rPr>
              <a:t>Sarah (Jung </a:t>
            </a:r>
            <a:r>
              <a:rPr lang="en-US" b="1" dirty="0" err="1">
                <a:solidFill>
                  <a:srgbClr val="000000"/>
                </a:solidFill>
              </a:rPr>
              <a:t>Hee</a:t>
            </a:r>
            <a:r>
              <a:rPr lang="en-US" b="1" dirty="0">
                <a:solidFill>
                  <a:srgbClr val="000000"/>
                </a:solidFill>
              </a:rPr>
              <a:t>) Son </a:t>
            </a:r>
          </a:p>
          <a:p>
            <a:r>
              <a:rPr lang="en-US" b="1" dirty="0">
                <a:solidFill>
                  <a:srgbClr val="000000"/>
                </a:solidFill>
              </a:rPr>
              <a:t>Steve Young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EBE9-5C6A-FE0A-C2B4-76D35E7B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Weight Lifted </a:t>
            </a:r>
            <a:br>
              <a:rPr lang="en-US" dirty="0"/>
            </a:br>
            <a:r>
              <a:rPr lang="en-US" dirty="0"/>
              <a:t>by Female Athletes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C6748-3085-E892-4C3A-CA23BF21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B9DDB1-1459-2574-F0B4-3E60561D9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22" y="1581893"/>
            <a:ext cx="8184156" cy="434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5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EBE9-5C6A-FE0A-C2B4-76D35E7B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8FB26-7A59-DC8C-C8FF-07BDE162A1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0A243-C447-13B7-6B10-AB1FB2D6E0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C6748-3085-E892-4C3A-CA23BF21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07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55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2929CA-1E63-CC0E-AEAB-4AD3F558F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618"/>
            <a:ext cx="8229600" cy="1143000"/>
          </a:xfrm>
        </p:spPr>
        <p:txBody>
          <a:bodyPr/>
          <a:lstStyle/>
          <a:p>
            <a:r>
              <a:rPr lang="en-US" dirty="0"/>
              <a:t>Data Design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15EAA7-B128-F4D0-978A-A8391407BE64}"/>
              </a:ext>
            </a:extLst>
          </p:cNvPr>
          <p:cNvSpPr txBox="1"/>
          <p:nvPr/>
        </p:nvSpPr>
        <p:spPr>
          <a:xfrm>
            <a:off x="621102" y="1413063"/>
            <a:ext cx="671977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Remove columns</a:t>
            </a:r>
          </a:p>
          <a:p>
            <a:r>
              <a:rPr lang="en-US" sz="2000" b="1" dirty="0"/>
              <a:t>2.   Filter Rows based on specified criteria for USPA and USAPL </a:t>
            </a:r>
          </a:p>
          <a:p>
            <a:r>
              <a:rPr lang="en-US" sz="2000" b="1" dirty="0"/>
              <a:t>3.   Covert selected columns to float data type</a:t>
            </a:r>
          </a:p>
          <a:p>
            <a:pPr marL="342900" indent="-342900">
              <a:buAutoNum type="arabicPeriod" startAt="4"/>
            </a:pPr>
            <a:r>
              <a:rPr lang="en-US" sz="2000" b="1" dirty="0"/>
              <a:t>Convert ‘Place’ column to integer</a:t>
            </a:r>
          </a:p>
          <a:p>
            <a:pPr marL="342900" indent="-342900">
              <a:buAutoNum type="arabicPeriod" startAt="4"/>
            </a:pPr>
            <a:r>
              <a:rPr lang="en-US" sz="2000" b="1" dirty="0"/>
              <a:t>Covert ‘Date’ column to date</a:t>
            </a:r>
          </a:p>
          <a:p>
            <a:pPr marL="342900" indent="-342900">
              <a:buAutoNum type="arabicPeriod" startAt="4"/>
            </a:pPr>
            <a:r>
              <a:rPr lang="en-US" sz="2000" b="1" dirty="0"/>
              <a:t>Data Cleaning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Replace </a:t>
            </a:r>
            <a:r>
              <a:rPr lang="en-US" sz="2000" b="1" dirty="0" err="1"/>
              <a:t>NaN</a:t>
            </a:r>
            <a:r>
              <a:rPr lang="en-US" sz="2000" b="1" dirty="0"/>
              <a:t> values with 0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Delete rows where ‘</a:t>
            </a:r>
            <a:r>
              <a:rPr lang="en-US" sz="2000" b="1" dirty="0" err="1"/>
              <a:t>AgeClass</a:t>
            </a:r>
            <a:r>
              <a:rPr lang="en-US" sz="2000" b="1" dirty="0"/>
              <a:t>’ is blank</a:t>
            </a:r>
          </a:p>
          <a:p>
            <a:pPr marL="342900" indent="-342900">
              <a:buAutoNum type="arabicPeriod" startAt="4"/>
            </a:pPr>
            <a:r>
              <a:rPr lang="en-US" sz="2000" b="1" dirty="0"/>
              <a:t>Extract year from ‘Date’ column to a new column ‘Year’</a:t>
            </a:r>
          </a:p>
          <a:p>
            <a:pPr marL="342900" indent="-342900">
              <a:buAutoNum type="arabicPeriod" startAt="4"/>
            </a:pPr>
            <a:r>
              <a:rPr lang="en-US" sz="2000" b="1" dirty="0"/>
              <a:t>Convert kg to </a:t>
            </a:r>
            <a:r>
              <a:rPr lang="en-US" sz="2000" b="1" dirty="0" err="1"/>
              <a:t>lb</a:t>
            </a:r>
            <a:endParaRPr lang="en-US" sz="2000" b="1" dirty="0"/>
          </a:p>
          <a:p>
            <a:pPr marL="342900" indent="-342900">
              <a:buAutoNum type="arabicPeriod" startAt="4"/>
            </a:pPr>
            <a:r>
              <a:rPr lang="en-US" sz="2000" b="1" dirty="0"/>
              <a:t>Export the new </a:t>
            </a:r>
            <a:r>
              <a:rPr lang="en-US" sz="2000" b="1" dirty="0" err="1"/>
              <a:t>dataframe</a:t>
            </a:r>
            <a:r>
              <a:rPr lang="en-US" sz="2000" b="1" dirty="0"/>
              <a:t> as a new CSV file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7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2929CA-1E63-CC0E-AEAB-4AD3F558F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Gender Division of Illinois</a:t>
            </a:r>
            <a:br>
              <a:rPr lang="en-US" dirty="0"/>
            </a:br>
            <a:r>
              <a:rPr lang="en-US" dirty="0"/>
              <a:t>USAPL &amp; USPA Athletes</a:t>
            </a:r>
          </a:p>
        </p:txBody>
      </p:sp>
      <p:pic>
        <p:nvPicPr>
          <p:cNvPr id="3" name="Picture 2" descr="A blue and pink pie chart&#10;&#10;Description automatically generated">
            <a:extLst>
              <a:ext uri="{FF2B5EF4-FFF2-40B4-BE49-F238E27FC236}">
                <a16:creationId xmlns:a16="http://schemas.microsoft.com/office/drawing/2014/main" id="{04DDB13D-7B0C-EF94-A9AB-EDA21EDA5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63" y="1990606"/>
            <a:ext cx="4747740" cy="3537065"/>
          </a:xfrm>
          <a:prstGeom prst="rect">
            <a:avLst/>
          </a:prstGeo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626DEBB-855E-D874-E3CB-37E33ADA1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90606"/>
            <a:ext cx="4038600" cy="4525963"/>
          </a:xfrm>
        </p:spPr>
        <p:txBody>
          <a:bodyPr/>
          <a:lstStyle/>
          <a:p>
            <a:r>
              <a:rPr lang="en-US" dirty="0"/>
              <a:t>2012-2023 timespan</a:t>
            </a:r>
          </a:p>
          <a:p>
            <a:r>
              <a:rPr lang="en-US" dirty="0"/>
              <a:t>USAPL &amp; USPA Federations</a:t>
            </a:r>
          </a:p>
          <a:p>
            <a:r>
              <a:rPr lang="en-US" dirty="0"/>
              <a:t>Male Athletes:</a:t>
            </a:r>
          </a:p>
          <a:p>
            <a:pPr lvl="1"/>
            <a:r>
              <a:rPr lang="en-US" dirty="0"/>
              <a:t>1323</a:t>
            </a:r>
          </a:p>
          <a:p>
            <a:r>
              <a:rPr lang="en-US" dirty="0"/>
              <a:t>Female Athletes:</a:t>
            </a:r>
          </a:p>
          <a:p>
            <a:pPr lvl="1"/>
            <a:r>
              <a:rPr lang="en-US" dirty="0"/>
              <a:t>708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1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2929CA-1E63-CC0E-AEAB-4AD3F558F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Count of First Place Male Athletes by Age Class</a:t>
            </a:r>
          </a:p>
        </p:txBody>
      </p:sp>
      <p:pic>
        <p:nvPicPr>
          <p:cNvPr id="3" name="Picture 2" descr="A graph of a number of people&#10;&#10;Description automatically generated">
            <a:extLst>
              <a:ext uri="{FF2B5EF4-FFF2-40B4-BE49-F238E27FC236}">
                <a16:creationId xmlns:a16="http://schemas.microsoft.com/office/drawing/2014/main" id="{9F2A184B-5724-D7BA-3FA3-E76BAD73A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08" y="1992429"/>
            <a:ext cx="5764375" cy="3429802"/>
          </a:xfrm>
          <a:prstGeom prst="rect">
            <a:avLst/>
          </a:prstGeo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752BC7D-784B-AD0A-2578-DFB909142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5040" y="1850534"/>
            <a:ext cx="3108960" cy="40729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Age Class</a:t>
            </a:r>
          </a:p>
          <a:p>
            <a:pPr lvl="1"/>
            <a:r>
              <a:rPr lang="en-US" dirty="0"/>
              <a:t>24-34</a:t>
            </a:r>
          </a:p>
          <a:p>
            <a:pPr lvl="2"/>
            <a:r>
              <a:rPr lang="en-US" dirty="0"/>
              <a:t>  208</a:t>
            </a:r>
          </a:p>
          <a:p>
            <a:pPr lvl="1"/>
            <a:r>
              <a:rPr lang="en-US" dirty="0"/>
              <a:t>20-23   </a:t>
            </a:r>
          </a:p>
          <a:p>
            <a:pPr lvl="2"/>
            <a:r>
              <a:rPr lang="en-US" dirty="0"/>
              <a:t> 98</a:t>
            </a:r>
          </a:p>
          <a:p>
            <a:pPr lvl="1"/>
            <a:r>
              <a:rPr lang="en-US" dirty="0"/>
              <a:t>35-39   	</a:t>
            </a:r>
          </a:p>
          <a:p>
            <a:pPr lvl="2"/>
            <a:r>
              <a:rPr lang="en-US" dirty="0"/>
              <a:t> 27</a:t>
            </a:r>
          </a:p>
          <a:p>
            <a:pPr lvl="1"/>
            <a:r>
              <a:rPr lang="en-US" dirty="0"/>
              <a:t>18-19    	</a:t>
            </a:r>
          </a:p>
          <a:p>
            <a:pPr lvl="2"/>
            <a:r>
              <a:rPr lang="en-US" dirty="0"/>
              <a:t>16</a:t>
            </a:r>
          </a:p>
          <a:p>
            <a:pPr lvl="1"/>
            <a:r>
              <a:rPr lang="en-US" dirty="0"/>
              <a:t>45-49    	</a:t>
            </a:r>
          </a:p>
          <a:p>
            <a:pPr lvl="2"/>
            <a:r>
              <a:rPr lang="en-US" dirty="0"/>
              <a:t> 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2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10B6-97C0-CF55-68F5-B05B26B4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Count of First Place Female Athletes by Age Class</a:t>
            </a:r>
            <a:endParaRPr lang="en-US" dirty="0"/>
          </a:p>
        </p:txBody>
      </p:sp>
      <p:pic>
        <p:nvPicPr>
          <p:cNvPr id="7" name="Content Placeholder 6" descr="A graph of a number of people&#10;&#10;Description automatically generated">
            <a:extLst>
              <a:ext uri="{FF2B5EF4-FFF2-40B4-BE49-F238E27FC236}">
                <a16:creationId xmlns:a16="http://schemas.microsoft.com/office/drawing/2014/main" id="{A83BE528-BC83-6E15-954F-FDDD07D3E7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065" y="2062480"/>
            <a:ext cx="5735646" cy="341560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5A5BA-7F93-412E-8D7B-251CA4EA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B9E7A6C-52C4-A137-AC88-540026E62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7711" y="1830387"/>
            <a:ext cx="4038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Age Class:</a:t>
            </a:r>
          </a:p>
          <a:p>
            <a:pPr lvl="1"/>
            <a:r>
              <a:rPr lang="en-US" dirty="0"/>
              <a:t>24-34 </a:t>
            </a:r>
          </a:p>
          <a:p>
            <a:pPr lvl="2"/>
            <a:r>
              <a:rPr lang="en-US" dirty="0"/>
              <a:t>187 </a:t>
            </a:r>
          </a:p>
          <a:p>
            <a:pPr lvl="1"/>
            <a:r>
              <a:rPr lang="en-US" dirty="0"/>
              <a:t>20-23 	</a:t>
            </a:r>
          </a:p>
          <a:p>
            <a:pPr lvl="2"/>
            <a:r>
              <a:rPr lang="en-US" dirty="0"/>
              <a:t>36 </a:t>
            </a:r>
          </a:p>
          <a:p>
            <a:pPr lvl="1"/>
            <a:r>
              <a:rPr lang="en-US" dirty="0"/>
              <a:t>35-39 	</a:t>
            </a:r>
          </a:p>
          <a:p>
            <a:pPr lvl="2"/>
            <a:r>
              <a:rPr lang="en-US" dirty="0"/>
              <a:t>17 </a:t>
            </a:r>
          </a:p>
          <a:p>
            <a:pPr lvl="1"/>
            <a:r>
              <a:rPr lang="en-US" dirty="0"/>
              <a:t>18-19 	</a:t>
            </a:r>
          </a:p>
          <a:p>
            <a:pPr lvl="2"/>
            <a:r>
              <a:rPr lang="en-US" dirty="0"/>
              <a:t>13 	</a:t>
            </a:r>
          </a:p>
          <a:p>
            <a:pPr lvl="1"/>
            <a:r>
              <a:rPr lang="en-US" dirty="0"/>
              <a:t>16-17 </a:t>
            </a:r>
          </a:p>
          <a:p>
            <a:pPr lvl="2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6640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5107-8B0C-D29F-8529-33CC4612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Squat Attempt </a:t>
            </a:r>
            <a:br>
              <a:rPr lang="en-US" dirty="0"/>
            </a:br>
            <a:r>
              <a:rPr lang="en-US" dirty="0"/>
              <a:t>Male vs Female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FA54A0-F015-53C4-6E00-B783582CFE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1171" y="1803862"/>
            <a:ext cx="8162418" cy="403998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49EB2-CBDB-8D5C-D84C-266FAD52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8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D774-13DC-D409-D18C-50F4502B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Bench Attempt</a:t>
            </a:r>
            <a:br>
              <a:rPr lang="en-US" dirty="0"/>
            </a:br>
            <a:r>
              <a:rPr lang="en-US" dirty="0"/>
              <a:t>Male vs Female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97025-7475-C9D2-38CD-174AB2040F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68B8-E5C5-E062-8046-B218CE19CE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E0BCC-0607-7ECF-DF09-624564C2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539A37-3F6C-BADB-BECA-5CBD39F1C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22" y="1716896"/>
            <a:ext cx="8382156" cy="414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3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3F44-A02B-1579-78C8-01DCE19C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Deadlift Attempt </a:t>
            </a:r>
            <a:br>
              <a:rPr lang="en-US" dirty="0"/>
            </a:br>
            <a:r>
              <a:rPr lang="en-US" dirty="0"/>
              <a:t>Male vs Female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C2E57-E039-2F23-8EC3-55C0312D45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AEFF7-FC9D-A8FC-C62B-80AB6C5078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35CA2-F444-CC41-5C1F-693F17C4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00BA07-613A-3B9E-4626-EEC34A585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64" y="1647825"/>
            <a:ext cx="8667672" cy="429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86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EBE9-5C6A-FE0A-C2B4-76D35E7B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Weight Lifted </a:t>
            </a:r>
            <a:br>
              <a:rPr lang="en-US" dirty="0"/>
            </a:br>
            <a:r>
              <a:rPr lang="en-US" dirty="0"/>
              <a:t>by Male Athletes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C6748-3085-E892-4C3A-CA23BF21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F8A497-DCA3-EFBA-EFB1-A89FCE196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5139"/>
            <a:ext cx="7946127" cy="421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6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236</Words>
  <Application>Microsoft Macintosh PowerPoint</Application>
  <PresentationFormat>On-screen Show (4:3)</PresentationFormat>
  <Paragraphs>71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Office Theme</vt:lpstr>
      <vt:lpstr>Powerlifting</vt:lpstr>
      <vt:lpstr>Data Design </vt:lpstr>
      <vt:lpstr>Gender Division of Illinois USAPL &amp; USPA Athletes</vt:lpstr>
      <vt:lpstr>Count of First Place Male Athletes by Age Class</vt:lpstr>
      <vt:lpstr>Count of First Place Female Athletes by Age Class</vt:lpstr>
      <vt:lpstr>Best Squat Attempt  Male vs Female</vt:lpstr>
      <vt:lpstr>Best Bench Attempt Male vs Female</vt:lpstr>
      <vt:lpstr>Best Deadlift Attempt  Male vs Female</vt:lpstr>
      <vt:lpstr>Average Weight Lifted  by Male Athletes</vt:lpstr>
      <vt:lpstr>Average Weight Lifted  by Female Athletes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jenalee swain</cp:lastModifiedBy>
  <cp:revision>41</cp:revision>
  <dcterms:created xsi:type="dcterms:W3CDTF">2015-07-21T16:44:10Z</dcterms:created>
  <dcterms:modified xsi:type="dcterms:W3CDTF">2024-04-18T23:28:55Z</dcterms:modified>
</cp:coreProperties>
</file>