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4" r:id="rId3"/>
    <p:sldId id="291" r:id="rId4"/>
    <p:sldId id="293" r:id="rId5"/>
    <p:sldId id="290" r:id="rId6"/>
    <p:sldId id="269" r:id="rId7"/>
    <p:sldId id="289" r:id="rId8"/>
    <p:sldId id="270" r:id="rId9"/>
    <p:sldId id="279" r:id="rId10"/>
    <p:sldId id="288" r:id="rId11"/>
    <p:sldId id="271" r:id="rId12"/>
    <p:sldId id="272" r:id="rId13"/>
    <p:sldId id="287" r:id="rId14"/>
    <p:sldId id="281" r:id="rId15"/>
    <p:sldId id="282" r:id="rId16"/>
    <p:sldId id="286" r:id="rId17"/>
    <p:sldId id="273" r:id="rId18"/>
    <p:sldId id="274" r:id="rId19"/>
    <p:sldId id="275" r:id="rId20"/>
    <p:sldId id="285" r:id="rId21"/>
    <p:sldId id="276" r:id="rId22"/>
    <p:sldId id="278" r:id="rId23"/>
    <p:sldId id="284" r:id="rId24"/>
    <p:sldId id="277" r:id="rId25"/>
    <p:sldId id="263" r:id="rId26"/>
    <p:sldId id="280" r:id="rId27"/>
    <p:sldId id="283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4"/>
    <p:restoredTop sz="99694" autoAdjust="0"/>
  </p:normalViewPr>
  <p:slideViewPr>
    <p:cSldViewPr snapToGrid="0" snapToObjects="1">
      <p:cViewPr varScale="1">
        <p:scale>
          <a:sx n="154" d="100"/>
          <a:sy n="154" d="100"/>
        </p:scale>
        <p:origin x="14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97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01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6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73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Value.count</a:t>
            </a:r>
            <a:r>
              <a:rPr lang="en-US" dirty="0"/>
              <a:t> by Gender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Pie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9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Fiilter</a:t>
            </a:r>
            <a:r>
              <a:rPr lang="en-US" dirty="0"/>
              <a:t> ‘</a:t>
            </a:r>
            <a:r>
              <a:rPr lang="en-US" dirty="0" err="1"/>
              <a:t>firstplace</a:t>
            </a:r>
            <a:r>
              <a:rPr lang="en-US" dirty="0"/>
              <a:t>’ = place 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Fiilter</a:t>
            </a:r>
            <a:r>
              <a:rPr lang="en-US" dirty="0"/>
              <a:t> ‘</a:t>
            </a:r>
            <a:r>
              <a:rPr lang="en-US" dirty="0" err="1"/>
              <a:t>firstplace</a:t>
            </a:r>
            <a:r>
              <a:rPr lang="en-US" dirty="0"/>
              <a:t>’ = place 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4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5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4/18/24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2245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26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376815"/>
            <a:ext cx="6400800" cy="106118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Project Powerlifting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2710" y="4538400"/>
            <a:ext cx="5426014" cy="126517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Aidan Kelley</a:t>
            </a:r>
          </a:p>
          <a:p>
            <a:r>
              <a:rPr lang="en-US" b="1" dirty="0" err="1">
                <a:solidFill>
                  <a:srgbClr val="000000"/>
                </a:solidFill>
              </a:rPr>
              <a:t>Jenalee</a:t>
            </a:r>
            <a:r>
              <a:rPr lang="en-US" b="1" dirty="0">
                <a:solidFill>
                  <a:srgbClr val="000000"/>
                </a:solidFill>
              </a:rPr>
              <a:t> Swain</a:t>
            </a:r>
          </a:p>
          <a:p>
            <a:r>
              <a:rPr lang="en-US" b="1" dirty="0">
                <a:solidFill>
                  <a:srgbClr val="000000"/>
                </a:solidFill>
              </a:rPr>
              <a:t>Sarah (Jung </a:t>
            </a:r>
            <a:r>
              <a:rPr lang="en-US" b="1" dirty="0" err="1">
                <a:solidFill>
                  <a:srgbClr val="000000"/>
                </a:solidFill>
              </a:rPr>
              <a:t>Hee</a:t>
            </a:r>
            <a:r>
              <a:rPr lang="en-US" b="1" dirty="0">
                <a:solidFill>
                  <a:srgbClr val="000000"/>
                </a:solidFill>
              </a:rPr>
              <a:t>) Son </a:t>
            </a:r>
          </a:p>
          <a:p>
            <a:r>
              <a:rPr lang="en-US" b="1" dirty="0">
                <a:solidFill>
                  <a:srgbClr val="000000"/>
                </a:solidFill>
              </a:rPr>
              <a:t>Steve Young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Place </a:t>
            </a:r>
            <a:br>
              <a:rPr lang="en-US" dirty="0"/>
            </a:br>
            <a:r>
              <a:rPr lang="en-US" dirty="0"/>
              <a:t>by Age Class and Gender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30998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2929CA-1E63-CC0E-AEAB-4AD3F558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Count of First Place Male Athletes by Age Class</a:t>
            </a:r>
          </a:p>
        </p:txBody>
      </p:sp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9F2A184B-5724-D7BA-3FA3-E76BAD73A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8" y="1992429"/>
            <a:ext cx="5764375" cy="3429802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752BC7D-784B-AD0A-2578-DFB909142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5040" y="1850534"/>
            <a:ext cx="3108960" cy="4072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Age Class</a:t>
            </a:r>
          </a:p>
          <a:p>
            <a:pPr lvl="1"/>
            <a:r>
              <a:rPr lang="en-US" dirty="0"/>
              <a:t>24-34</a:t>
            </a:r>
          </a:p>
          <a:p>
            <a:pPr lvl="2"/>
            <a:r>
              <a:rPr lang="en-US" dirty="0"/>
              <a:t>  208</a:t>
            </a:r>
          </a:p>
          <a:p>
            <a:pPr lvl="1"/>
            <a:r>
              <a:rPr lang="en-US" dirty="0"/>
              <a:t>20-23   </a:t>
            </a:r>
          </a:p>
          <a:p>
            <a:pPr lvl="2"/>
            <a:r>
              <a:rPr lang="en-US" dirty="0"/>
              <a:t> 98</a:t>
            </a:r>
          </a:p>
          <a:p>
            <a:pPr lvl="1"/>
            <a:r>
              <a:rPr lang="en-US" dirty="0"/>
              <a:t>35-39   	</a:t>
            </a:r>
          </a:p>
          <a:p>
            <a:pPr lvl="2"/>
            <a:r>
              <a:rPr lang="en-US" dirty="0"/>
              <a:t> 27</a:t>
            </a:r>
          </a:p>
          <a:p>
            <a:pPr lvl="1"/>
            <a:r>
              <a:rPr lang="en-US" dirty="0"/>
              <a:t>18-19    	</a:t>
            </a:r>
          </a:p>
          <a:p>
            <a:pPr lvl="2"/>
            <a:r>
              <a:rPr lang="en-US" dirty="0"/>
              <a:t>16</a:t>
            </a:r>
          </a:p>
          <a:p>
            <a:pPr lvl="1"/>
            <a:r>
              <a:rPr lang="en-US" dirty="0"/>
              <a:t>45-49    	</a:t>
            </a:r>
          </a:p>
          <a:p>
            <a:pPr lvl="2"/>
            <a:r>
              <a:rPr lang="en-US" dirty="0"/>
              <a:t> 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10B6-97C0-CF55-68F5-B05B26B4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Count of First Place Female Athletes by Age Class</a:t>
            </a:r>
            <a:endParaRPr lang="en-US" dirty="0"/>
          </a:p>
        </p:txBody>
      </p:sp>
      <p:pic>
        <p:nvPicPr>
          <p:cNvPr id="7" name="Content Placeholder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83BE528-BC83-6E15-954F-FDDD07D3E7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065" y="2062480"/>
            <a:ext cx="5735646" cy="34156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5A5BA-7F93-412E-8D7B-251CA4EA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B9E7A6C-52C4-A137-AC88-540026E62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7711" y="1830387"/>
            <a:ext cx="4038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Age Class:</a:t>
            </a:r>
          </a:p>
          <a:p>
            <a:pPr lvl="1"/>
            <a:r>
              <a:rPr lang="en-US" dirty="0"/>
              <a:t>24-34 </a:t>
            </a:r>
          </a:p>
          <a:p>
            <a:pPr lvl="2"/>
            <a:r>
              <a:rPr lang="en-US" dirty="0"/>
              <a:t>187 </a:t>
            </a:r>
          </a:p>
          <a:p>
            <a:pPr lvl="1"/>
            <a:r>
              <a:rPr lang="en-US" dirty="0"/>
              <a:t>20-23 	</a:t>
            </a:r>
          </a:p>
          <a:p>
            <a:pPr lvl="2"/>
            <a:r>
              <a:rPr lang="en-US" dirty="0"/>
              <a:t>36 </a:t>
            </a:r>
          </a:p>
          <a:p>
            <a:pPr lvl="1"/>
            <a:r>
              <a:rPr lang="en-US" dirty="0"/>
              <a:t>35-39 	</a:t>
            </a:r>
          </a:p>
          <a:p>
            <a:pPr lvl="2"/>
            <a:r>
              <a:rPr lang="en-US" dirty="0"/>
              <a:t>17 </a:t>
            </a:r>
          </a:p>
          <a:p>
            <a:pPr lvl="1"/>
            <a:r>
              <a:rPr lang="en-US" dirty="0"/>
              <a:t>18-19 	</a:t>
            </a:r>
          </a:p>
          <a:p>
            <a:pPr lvl="2"/>
            <a:r>
              <a:rPr lang="en-US" dirty="0"/>
              <a:t>13 	</a:t>
            </a:r>
          </a:p>
          <a:p>
            <a:pPr lvl="1"/>
            <a:r>
              <a:rPr lang="en-US" dirty="0"/>
              <a:t>16-17 </a:t>
            </a:r>
          </a:p>
          <a:p>
            <a:pPr lvl="2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6640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Body Mineral Density </a:t>
            </a:r>
            <a:br>
              <a:rPr lang="en-US" dirty="0"/>
            </a:br>
            <a:r>
              <a:rPr lang="en-US" dirty="0"/>
              <a:t>by Gender &amp; Age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06396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C08D-D96B-9F3F-A57B-B740D6D4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Body Mineral Density</a:t>
            </a:r>
            <a:br>
              <a:rPr lang="en-US" dirty="0"/>
            </a:br>
            <a:r>
              <a:rPr lang="en-US" dirty="0"/>
              <a:t>Male Athletes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9C400-9F0C-ADD0-5D3B-1D7A370C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DF244-E61E-A8EA-D008-1C14249B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6" y="1647825"/>
            <a:ext cx="7653505" cy="457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2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C08D-D96B-9F3F-A57B-B740D6D4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Body Mineral Density</a:t>
            </a:r>
            <a:br>
              <a:rPr lang="en-US" dirty="0"/>
            </a:br>
            <a:r>
              <a:rPr lang="en-US" dirty="0"/>
              <a:t>Female Athletes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9C400-9F0C-ADD0-5D3B-1D7A370C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DF244-E61E-A8EA-D008-1C14249B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6" y="1647825"/>
            <a:ext cx="7653505" cy="45704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09587D-83A0-08BF-41F1-EBF0F36F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45" y="1647824"/>
            <a:ext cx="7653505" cy="457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19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Attempt of Each Lift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06151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5107-8B0C-D29F-8529-33CC4612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Squat Attempt </a:t>
            </a:r>
            <a:br>
              <a:rPr lang="en-US" dirty="0"/>
            </a:br>
            <a:r>
              <a:rPr lang="en-US" dirty="0"/>
              <a:t>Male vs Female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FA54A0-F015-53C4-6E00-B783582CFE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1171" y="1803862"/>
            <a:ext cx="8162418" cy="403998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49EB2-CBDB-8D5C-D84C-266FAD52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84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D774-13DC-D409-D18C-50F4502B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Bench Attempt</a:t>
            </a:r>
            <a:br>
              <a:rPr lang="en-US" dirty="0"/>
            </a:br>
            <a:r>
              <a:rPr lang="en-US" dirty="0"/>
              <a:t>Male vs Female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7025-7475-C9D2-38CD-174AB2040F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68B8-E5C5-E062-8046-B218CE19CE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E0BCC-0607-7ECF-DF09-624564C2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39A37-3F6C-BADB-BECA-5CBD39F1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22" y="1716896"/>
            <a:ext cx="8382156" cy="41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3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3F44-A02B-1579-78C8-01DCE19C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Deadlift Attempt </a:t>
            </a:r>
            <a:br>
              <a:rPr lang="en-US" dirty="0"/>
            </a:br>
            <a:r>
              <a:rPr lang="en-US" dirty="0"/>
              <a:t>Male vs Female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2E57-E039-2F23-8EC3-55C0312D4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AEFF7-FC9D-A8FC-C62B-80AB6C5078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35CA2-F444-CC41-5C1F-693F17C4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0BA07-613A-3B9E-4626-EEC34A58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4" y="1647825"/>
            <a:ext cx="8667672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8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&amp; Proposal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049256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Weight Lifted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53637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EBE9-5C6A-FE0A-C2B4-76D35E7B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Weight Lifted </a:t>
            </a:r>
            <a:br>
              <a:rPr lang="en-US" dirty="0"/>
            </a:br>
            <a:r>
              <a:rPr lang="en-US" dirty="0"/>
              <a:t>by Male Athletes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C6748-3085-E892-4C3A-CA23BF21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8A497-DCA3-EFBA-EFB1-A89FCE19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5139"/>
            <a:ext cx="7946127" cy="42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63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EBE9-5C6A-FE0A-C2B4-76D35E7B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Weight Lifted </a:t>
            </a:r>
            <a:br>
              <a:rPr lang="en-US" dirty="0"/>
            </a:br>
            <a:r>
              <a:rPr lang="en-US" dirty="0"/>
              <a:t>by Female Athletes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C6748-3085-E892-4C3A-CA23BF21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9DDB1-1459-2574-F0B4-3E60561D9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2" y="1581893"/>
            <a:ext cx="8184156" cy="43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DOTS</a:t>
            </a:r>
            <a:br>
              <a:rPr lang="en-US" dirty="0"/>
            </a:br>
            <a:r>
              <a:rPr lang="en-US" sz="2700" dirty="0"/>
              <a:t>Dynamic Objective Total Score is a calculation of the amount lifted as a ratio to the body weight of the athlete.</a:t>
            </a:r>
          </a:p>
        </p:txBody>
      </p:sp>
    </p:spTree>
    <p:extLst>
      <p:ext uri="{BB962C8B-B14F-4D97-AF65-F5344CB8AC3E}">
        <p14:creationId xmlns:p14="http://schemas.microsoft.com/office/powerpoint/2010/main" val="1207063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EBE9-5C6A-FE0A-C2B4-76D35E7B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DOTS Scores </a:t>
            </a:r>
            <a:br>
              <a:rPr lang="en-US" dirty="0"/>
            </a:br>
            <a:r>
              <a:rPr lang="en-US" dirty="0"/>
              <a:t>by Athletes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C6748-3085-E892-4C3A-CA23BF21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DB24A-DD40-3A2F-C487-D1478263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86" y="1567072"/>
            <a:ext cx="6973827" cy="46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07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943155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9986-88C2-B4BE-B436-11F8C432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107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Correlation between Male Athlete bodyweight (</a:t>
            </a:r>
            <a:r>
              <a:rPr lang="en-US" sz="3600" dirty="0" err="1"/>
              <a:t>lb</a:t>
            </a:r>
            <a:r>
              <a:rPr lang="en-US" sz="3600" dirty="0"/>
              <a:t>) and the </a:t>
            </a:r>
            <a:br>
              <a:rPr lang="en-US" sz="3600" dirty="0"/>
            </a:br>
            <a:r>
              <a:rPr lang="en-US" sz="3600" dirty="0"/>
              <a:t>average Total (</a:t>
            </a:r>
            <a:r>
              <a:rPr lang="en-US" sz="3600" dirty="0" err="1"/>
              <a:t>lb</a:t>
            </a:r>
            <a:r>
              <a:rPr lang="en-US" sz="3600" dirty="0"/>
              <a:t>) is 0.74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659F7-A622-51A0-3AA3-45D6DFA122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E1CF0-F705-4404-1FBF-42E4ADA7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85508-AEE2-5D41-F5C5-B252A6B9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09" y="1699714"/>
            <a:ext cx="7409584" cy="45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70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9986-88C2-B4BE-B436-11F8C432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107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Correlation between Female Athlete bodyweight (</a:t>
            </a:r>
            <a:r>
              <a:rPr lang="en-US" sz="3600" dirty="0" err="1"/>
              <a:t>lb</a:t>
            </a:r>
            <a:r>
              <a:rPr lang="en-US" sz="3600" dirty="0"/>
              <a:t>) and the </a:t>
            </a:r>
            <a:br>
              <a:rPr lang="en-US" sz="3600" dirty="0"/>
            </a:br>
            <a:r>
              <a:rPr lang="en-US" sz="3600" dirty="0"/>
              <a:t>average Total (</a:t>
            </a:r>
            <a:r>
              <a:rPr lang="en-US" sz="3600" dirty="0" err="1"/>
              <a:t>lb</a:t>
            </a:r>
            <a:r>
              <a:rPr lang="en-US" sz="3600" dirty="0"/>
              <a:t>) is 0.43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659F7-A622-51A0-3AA3-45D6DFA122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E1CF0-F705-4404-1FBF-42E4ADA7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85508-AEE2-5D41-F5C5-B252A6B9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09" y="1699714"/>
            <a:ext cx="7409584" cy="4525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25AAF1-7893-B8C3-E10A-8BC47FBEE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08" y="1756638"/>
            <a:ext cx="7409584" cy="45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48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Conclusive Thoughts</a:t>
            </a:r>
          </a:p>
        </p:txBody>
      </p:sp>
    </p:spTree>
    <p:extLst>
      <p:ext uri="{BB962C8B-B14F-4D97-AF65-F5344CB8AC3E}">
        <p14:creationId xmlns:p14="http://schemas.microsoft.com/office/powerpoint/2010/main" val="38668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4CBD5F-352C-23CC-042B-BD618EEC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Powerlifting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AEB41-BDDF-7C54-ABEC-B8B1CB66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4577"/>
            <a:ext cx="8229600" cy="1325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Powerlifting is a sport that consists of three lifts: </a:t>
            </a:r>
          </a:p>
          <a:p>
            <a:pPr marL="0" indent="0" algn="ctr">
              <a:buNone/>
            </a:pPr>
            <a:r>
              <a:rPr lang="en-US" sz="2000" dirty="0"/>
              <a:t>squat, bench press, and deadlift. </a:t>
            </a:r>
          </a:p>
          <a:p>
            <a:pPr marL="0" indent="0" algn="ctr">
              <a:buNone/>
            </a:pPr>
            <a:r>
              <a:rPr lang="en-US" sz="2000" dirty="0"/>
              <a:t>Data was pulled from </a:t>
            </a:r>
            <a:r>
              <a:rPr lang="en-US" sz="2000" dirty="0" err="1"/>
              <a:t>Openpowerlifting.org</a:t>
            </a:r>
            <a:r>
              <a:rPr lang="en-US" sz="2000" dirty="0"/>
              <a:t>.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C115F-6793-1DE1-6EEB-E0E4B1C1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group of people lifting weights&#10;&#10;Description automatically generated">
            <a:extLst>
              <a:ext uri="{FF2B5EF4-FFF2-40B4-BE49-F238E27FC236}">
                <a16:creationId xmlns:a16="http://schemas.microsoft.com/office/drawing/2014/main" id="{0E3B3CEC-86F3-F55F-3636-7CC7E1C2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529" y="2597825"/>
            <a:ext cx="2430942" cy="3649603"/>
          </a:xfrm>
          <a:prstGeom prst="rect">
            <a:avLst/>
          </a:prstGeom>
        </p:spPr>
      </p:pic>
      <p:pic>
        <p:nvPicPr>
          <p:cNvPr id="13" name="Picture 12" descr="A person lifting a weight&#10;&#10;Description automatically generated">
            <a:extLst>
              <a:ext uri="{FF2B5EF4-FFF2-40B4-BE49-F238E27FC236}">
                <a16:creationId xmlns:a16="http://schemas.microsoft.com/office/drawing/2014/main" id="{0705EC34-0487-C80B-B015-7A5FE8A29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21" y="2597825"/>
            <a:ext cx="2430942" cy="3649604"/>
          </a:xfrm>
          <a:prstGeom prst="rect">
            <a:avLst/>
          </a:prstGeom>
        </p:spPr>
      </p:pic>
      <p:pic>
        <p:nvPicPr>
          <p:cNvPr id="15" name="Picture 14" descr="A person lifting weights in a gym&#10;&#10;Description automatically generated">
            <a:extLst>
              <a:ext uri="{FF2B5EF4-FFF2-40B4-BE49-F238E27FC236}">
                <a16:creationId xmlns:a16="http://schemas.microsoft.com/office/drawing/2014/main" id="{CAD2899E-E668-907C-F092-97D6557A2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137" y="2597825"/>
            <a:ext cx="2430942" cy="364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1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4CBD5F-352C-23CC-042B-BD618EEC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AEB41-BDDF-7C54-ABEC-B8B1CB66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Does age have a correlation with performance in powerlifting competitions?</a:t>
            </a:r>
          </a:p>
          <a:p>
            <a:pPr algn="l"/>
            <a:r>
              <a:rPr lang="en-US" sz="3600" dirty="0"/>
              <a:t>How each gender performs across</a:t>
            </a:r>
            <a:br>
              <a:rPr lang="en-US" sz="3600" dirty="0"/>
            </a:br>
            <a:r>
              <a:rPr lang="en-US" sz="3600" dirty="0"/>
              <a:t>different age and weight ranges?</a:t>
            </a:r>
          </a:p>
          <a:p>
            <a:pPr algn="l"/>
            <a:r>
              <a:rPr lang="en-US" sz="3600" dirty="0"/>
              <a:t>Will higher body weight affect how much weight an athlete lifts overall?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C115F-6793-1DE1-6EEB-E0E4B1C1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5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Design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7569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2929CA-1E63-CC0E-AEAB-4AD3F558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618"/>
            <a:ext cx="8229600" cy="1143000"/>
          </a:xfrm>
        </p:spPr>
        <p:txBody>
          <a:bodyPr/>
          <a:lstStyle/>
          <a:p>
            <a:r>
              <a:rPr lang="en-US" dirty="0"/>
              <a:t>Data Design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5EAA7-B128-F4D0-978A-A8391407BE64}"/>
              </a:ext>
            </a:extLst>
          </p:cNvPr>
          <p:cNvSpPr txBox="1"/>
          <p:nvPr/>
        </p:nvSpPr>
        <p:spPr>
          <a:xfrm>
            <a:off x="621102" y="1413063"/>
            <a:ext cx="67197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Remove columns</a:t>
            </a:r>
          </a:p>
          <a:p>
            <a:r>
              <a:rPr lang="en-US" sz="2000" b="1" dirty="0"/>
              <a:t>2.   Filter Rows based on specified criteria for USPA and USAPL </a:t>
            </a:r>
          </a:p>
          <a:p>
            <a:r>
              <a:rPr lang="en-US" sz="2000" b="1" dirty="0"/>
              <a:t>3.   Convert selected columns to float data type</a:t>
            </a:r>
          </a:p>
          <a:p>
            <a:pPr marL="342900" indent="-342900">
              <a:buAutoNum type="arabicPeriod" startAt="4"/>
            </a:pPr>
            <a:r>
              <a:rPr lang="en-US" sz="2000" b="1" dirty="0"/>
              <a:t>Convert ‘Place’ column to integer</a:t>
            </a:r>
          </a:p>
          <a:p>
            <a:pPr marL="342900" indent="-342900">
              <a:buAutoNum type="arabicPeriod" startAt="4"/>
            </a:pPr>
            <a:r>
              <a:rPr lang="en-US" sz="2000" b="1" dirty="0"/>
              <a:t>Covert ‘Date’ column to date</a:t>
            </a:r>
          </a:p>
          <a:p>
            <a:pPr marL="342900" indent="-342900">
              <a:buAutoNum type="arabicPeriod" startAt="4"/>
            </a:pPr>
            <a:r>
              <a:rPr lang="en-US" sz="2000" b="1" dirty="0"/>
              <a:t>Data Cleaning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Replace </a:t>
            </a:r>
            <a:r>
              <a:rPr lang="en-US" sz="2000" b="1" dirty="0" err="1"/>
              <a:t>NaN</a:t>
            </a:r>
            <a:r>
              <a:rPr lang="en-US" sz="2000" b="1" dirty="0"/>
              <a:t> values with 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Delete rows where ‘</a:t>
            </a:r>
            <a:r>
              <a:rPr lang="en-US" sz="2000" b="1" dirty="0" err="1"/>
              <a:t>AgeClass</a:t>
            </a:r>
            <a:r>
              <a:rPr lang="en-US" sz="2000" b="1" dirty="0"/>
              <a:t>’ is blank</a:t>
            </a:r>
          </a:p>
          <a:p>
            <a:pPr marL="342900" indent="-342900">
              <a:buAutoNum type="arabicPeriod" startAt="4"/>
            </a:pPr>
            <a:r>
              <a:rPr lang="en-US" sz="2000" b="1" dirty="0"/>
              <a:t>Extract year from ‘Date’ column to a new column ‘Year’</a:t>
            </a:r>
          </a:p>
          <a:p>
            <a:pPr marL="342900" indent="-342900">
              <a:buAutoNum type="arabicPeriod" startAt="4"/>
            </a:pPr>
            <a:r>
              <a:rPr lang="en-US" sz="2000" b="1" dirty="0"/>
              <a:t>Convert kg to </a:t>
            </a:r>
            <a:r>
              <a:rPr lang="en-US" sz="2000" b="1" dirty="0" err="1"/>
              <a:t>lb</a:t>
            </a:r>
            <a:endParaRPr lang="en-US" sz="2000" b="1" dirty="0"/>
          </a:p>
          <a:p>
            <a:pPr marL="342900" indent="-342900">
              <a:buAutoNum type="arabicPeriod" startAt="4"/>
            </a:pPr>
            <a:r>
              <a:rPr lang="en-US" sz="2000" b="1" dirty="0"/>
              <a:t>Export the new </a:t>
            </a:r>
            <a:r>
              <a:rPr lang="en-US" sz="2000" b="1" dirty="0" err="1"/>
              <a:t>dataframe</a:t>
            </a:r>
            <a:r>
              <a:rPr lang="en-US" sz="2000" b="1" dirty="0"/>
              <a:t> as a new CSV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7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 Split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57204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2929CA-1E63-CC0E-AEAB-4AD3F558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Gender Division of Illinois</a:t>
            </a:r>
            <a:br>
              <a:rPr lang="en-US" dirty="0"/>
            </a:br>
            <a:r>
              <a:rPr lang="en-US" dirty="0"/>
              <a:t>USAPL &amp; USPA Athletes</a:t>
            </a:r>
          </a:p>
        </p:txBody>
      </p:sp>
      <p:pic>
        <p:nvPicPr>
          <p:cNvPr id="3" name="Picture 2" descr="A blue and pink pie chart&#10;&#10;Description automatically generated">
            <a:extLst>
              <a:ext uri="{FF2B5EF4-FFF2-40B4-BE49-F238E27FC236}">
                <a16:creationId xmlns:a16="http://schemas.microsoft.com/office/drawing/2014/main" id="{04DDB13D-7B0C-EF94-A9AB-EDA21EDA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63" y="1990606"/>
            <a:ext cx="4747740" cy="3537065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626DEBB-855E-D874-E3CB-37E33ADA1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90606"/>
            <a:ext cx="4038600" cy="4525963"/>
          </a:xfrm>
        </p:spPr>
        <p:txBody>
          <a:bodyPr/>
          <a:lstStyle/>
          <a:p>
            <a:r>
              <a:rPr lang="en-US" dirty="0"/>
              <a:t>2012-2023 timespan</a:t>
            </a:r>
          </a:p>
          <a:p>
            <a:r>
              <a:rPr lang="en-US" dirty="0"/>
              <a:t>USAPL &amp; USPA Federations</a:t>
            </a:r>
          </a:p>
          <a:p>
            <a:r>
              <a:rPr lang="en-US" dirty="0"/>
              <a:t>Male Athletes:</a:t>
            </a:r>
          </a:p>
          <a:p>
            <a:pPr lvl="1"/>
            <a:r>
              <a:rPr lang="en-US" dirty="0"/>
              <a:t>1323</a:t>
            </a:r>
          </a:p>
          <a:p>
            <a:r>
              <a:rPr lang="en-US" dirty="0"/>
              <a:t>Female Athletes:</a:t>
            </a:r>
          </a:p>
          <a:p>
            <a:pPr lvl="1"/>
            <a:r>
              <a:rPr lang="en-US" dirty="0"/>
              <a:t>708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1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2929CA-1E63-CC0E-AEAB-4AD3F558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6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Athletes per Year by Gender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976870-5366-1625-5351-9C9A0B53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3" y="1256592"/>
            <a:ext cx="8548577" cy="50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5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446</Words>
  <Application>Microsoft Macintosh PowerPoint</Application>
  <PresentationFormat>On-screen Show (4:3)</PresentationFormat>
  <Paragraphs>112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Office Theme</vt:lpstr>
      <vt:lpstr>Project Powerlifting</vt:lpstr>
      <vt:lpstr>Introduction &amp; Proposal</vt:lpstr>
      <vt:lpstr>Introduction to Powerlifting</vt:lpstr>
      <vt:lpstr>Proposal Questions</vt:lpstr>
      <vt:lpstr>Data Design</vt:lpstr>
      <vt:lpstr>Data Design </vt:lpstr>
      <vt:lpstr>Gender Split</vt:lpstr>
      <vt:lpstr>Gender Division of Illinois USAPL &amp; USPA Athletes</vt:lpstr>
      <vt:lpstr>Number of Athletes per Year by Gender</vt:lpstr>
      <vt:lpstr>First Place  by Age Class and Gender</vt:lpstr>
      <vt:lpstr>Count of First Place Male Athletes by Age Class</vt:lpstr>
      <vt:lpstr>Count of First Place Female Athletes by Age Class</vt:lpstr>
      <vt:lpstr>Body Mineral Density  by Gender &amp; Age</vt:lpstr>
      <vt:lpstr>Body Mineral Density Male Athletes</vt:lpstr>
      <vt:lpstr>Body Mineral Density Female Athletes</vt:lpstr>
      <vt:lpstr>Best Attempt of Each Lift</vt:lpstr>
      <vt:lpstr>Best Squat Attempt  Male vs Female</vt:lpstr>
      <vt:lpstr>Best Bench Attempt Male vs Female</vt:lpstr>
      <vt:lpstr>Best Deadlift Attempt  Male vs Female</vt:lpstr>
      <vt:lpstr>Average Weight Lifted</vt:lpstr>
      <vt:lpstr>Average Weight Lifted  by Male Athletes</vt:lpstr>
      <vt:lpstr>Average Weight Lifted  by Female Athletes</vt:lpstr>
      <vt:lpstr>DOTS Dynamic Objective Total Score is a calculation of the amount lifted as a ratio to the body weight of the athlete.</vt:lpstr>
      <vt:lpstr>DOTS Scores  by Athletes</vt:lpstr>
      <vt:lpstr>Correlation</vt:lpstr>
      <vt:lpstr>Correlation between Male Athlete bodyweight (lb) and the  average Total (lb) is 0.74</vt:lpstr>
      <vt:lpstr>Correlation between Female Athlete bodyweight (lb) and the  average Total (lb) is 0.43</vt:lpstr>
      <vt:lpstr>Conclusive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jenalee swain</cp:lastModifiedBy>
  <cp:revision>46</cp:revision>
  <dcterms:created xsi:type="dcterms:W3CDTF">2015-07-21T16:44:10Z</dcterms:created>
  <dcterms:modified xsi:type="dcterms:W3CDTF">2024-04-19T01:14:01Z</dcterms:modified>
</cp:coreProperties>
</file>