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 id="214748365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jf96zQNz4Syt72LJpnOeQh91XbR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한원희"/>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7BAC36-BF8B-4574-8734-9877CC2D02C3}">
  <a:tblStyle styleId="{7F7BAC36-BF8B-4574-8734-9877CC2D02C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38" Type="http://customschemas.google.com/relationships/presentationmetadata" Target="metadata"/><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0T11:20:10.765">
    <p:pos x="6000" y="0"/>
    <p:text>좌표정보 추가</p:text>
    <p:extLst>
      <p:ext uri="{C676402C-5697-4E1C-873F-D02D1690AC5C}">
        <p15:threadingInfo timeZoneBias="0"/>
      </p:ext>
      <p:ext uri="http://customooxmlschemas.google.com/">
        <go:slidesCustomData xmlns:go="http://customooxmlschemas.google.com/" commentPostId="AAAA0e-2C7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7479ae169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47479ae169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7479ae169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47479ae169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7479ae169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47479ae169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cede799e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22ecede799e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f1afb97d4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22f1afb97d4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7479ae169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247479ae16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7479ae169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247479ae169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883bd3bfa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25883bd3bfa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8693fe2dc_3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g258693fe2dc_3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67e8459483_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g267e8459483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58693fe2dc_3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258693fe2dc_3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Malgun Gothic"/>
              <a:buNone/>
            </a:pPr>
            <a:fld id="{00000000-1234-1234-1234-123412341234}" type="slidenum">
              <a:rPr b="0" i="0" lang="en-US" sz="1200" u="none" cap="none" strike="noStrike">
                <a:solidFill>
                  <a:srgbClr val="000000"/>
                </a:solidFill>
                <a:latin typeface="Malgun Gothic"/>
                <a:ea typeface="Malgun Gothic"/>
                <a:cs typeface="Malgun Gothic"/>
                <a:sym typeface="Malgun Gothic"/>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7479ae169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47479ae169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8693fe2dc_4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58693fe2dc_4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f1afb97d4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2f1afb97d4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72" name="Shape 72"/>
        <p:cNvGrpSpPr/>
        <p:nvPr/>
      </p:nvGrpSpPr>
      <p:grpSpPr>
        <a:xfrm>
          <a:off x="0" y="0"/>
          <a:ext cx="0" cy="0"/>
          <a:chOff x="0" y="0"/>
          <a:chExt cx="0" cy="0"/>
        </a:xfrm>
      </p:grpSpPr>
      <p:sp>
        <p:nvSpPr>
          <p:cNvPr id="73" name="Google Shape;73;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Malgun Gothic"/>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5" name="Google Shape;7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84" name="Shape 84"/>
        <p:cNvGrpSpPr/>
        <p:nvPr/>
      </p:nvGrpSpPr>
      <p:grpSpPr>
        <a:xfrm>
          <a:off x="0" y="0"/>
          <a:ext cx="0" cy="0"/>
          <a:chOff x="0" y="0"/>
          <a:chExt cx="0" cy="0"/>
        </a:xfrm>
      </p:grpSpPr>
      <p:sp>
        <p:nvSpPr>
          <p:cNvPr id="85" name="Google Shape;85;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7" name="Google Shape;8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idx="12" type="sldNum"/>
          </p:nvPr>
        </p:nvSpPr>
        <p:spPr>
          <a:xfrm>
            <a:off x="6553200" y="6616700"/>
            <a:ext cx="2133600" cy="1968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21" name="Shape 21"/>
        <p:cNvGrpSpPr/>
        <p:nvPr/>
      </p:nvGrpSpPr>
      <p:grpSpPr>
        <a:xfrm>
          <a:off x="0" y="0"/>
          <a:ext cx="0" cy="0"/>
          <a:chOff x="0" y="0"/>
          <a:chExt cx="0" cy="0"/>
        </a:xfrm>
      </p:grpSpPr>
      <p:sp>
        <p:nvSpPr>
          <p:cNvPr id="22" name="Google Shape;22;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27" name="Shape 27"/>
        <p:cNvGrpSpPr/>
        <p:nvPr/>
      </p:nvGrpSpPr>
      <p:grpSpPr>
        <a:xfrm>
          <a:off x="0" y="0"/>
          <a:ext cx="0" cy="0"/>
          <a:chOff x="0" y="0"/>
          <a:chExt cx="0" cy="0"/>
        </a:xfrm>
      </p:grpSpPr>
      <p:sp>
        <p:nvSpPr>
          <p:cNvPr id="28" name="Google Shape;2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33" name="Shape 33"/>
        <p:cNvGrpSpPr/>
        <p:nvPr/>
      </p:nvGrpSpPr>
      <p:grpSpPr>
        <a:xfrm>
          <a:off x="0" y="0"/>
          <a:ext cx="0" cy="0"/>
          <a:chOff x="0" y="0"/>
          <a:chExt cx="0" cy="0"/>
        </a:xfrm>
      </p:grpSpPr>
      <p:sp>
        <p:nvSpPr>
          <p:cNvPr id="34" name="Google Shape;34;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Malgun Gothic"/>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1"/>
          <p:cNvSpPr/>
          <p:nvPr>
            <p:ph idx="2" type="pic"/>
          </p:nvPr>
        </p:nvSpPr>
        <p:spPr>
          <a:xfrm>
            <a:off x="1792288" y="612775"/>
            <a:ext cx="5486400" cy="4114800"/>
          </a:xfrm>
          <a:prstGeom prst="rect">
            <a:avLst/>
          </a:prstGeom>
          <a:noFill/>
          <a:ln>
            <a:noFill/>
          </a:ln>
        </p:spPr>
      </p:sp>
      <p:sp>
        <p:nvSpPr>
          <p:cNvPr id="36" name="Google Shape;36;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7" name="Google Shape;37;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40" name="Shape 40"/>
        <p:cNvGrpSpPr/>
        <p:nvPr/>
      </p:nvGrpSpPr>
      <p:grpSpPr>
        <a:xfrm>
          <a:off x="0" y="0"/>
          <a:ext cx="0" cy="0"/>
          <a:chOff x="0" y="0"/>
          <a:chExt cx="0" cy="0"/>
        </a:xfrm>
      </p:grpSpPr>
      <p:sp>
        <p:nvSpPr>
          <p:cNvPr id="41" name="Google Shape;41;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Malgun Gothic"/>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47" name="Shape 47"/>
        <p:cNvGrpSpPr/>
        <p:nvPr/>
      </p:nvGrpSpPr>
      <p:grpSpPr>
        <a:xfrm>
          <a:off x="0" y="0"/>
          <a:ext cx="0" cy="0"/>
          <a:chOff x="0" y="0"/>
          <a:chExt cx="0" cy="0"/>
        </a:xfrm>
      </p:grpSpPr>
      <p:sp>
        <p:nvSpPr>
          <p:cNvPr id="48" name="Google Shape;4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1" name="Shape 51"/>
        <p:cNvGrpSpPr/>
        <p:nvPr/>
      </p:nvGrpSpPr>
      <p:grpSpPr>
        <a:xfrm>
          <a:off x="0" y="0"/>
          <a:ext cx="0" cy="0"/>
          <a:chOff x="0" y="0"/>
          <a:chExt cx="0" cy="0"/>
        </a:xfrm>
      </p:grpSpPr>
      <p:sp>
        <p:nvSpPr>
          <p:cNvPr id="52" name="Google Shape;52;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6" name="Shape 56"/>
        <p:cNvGrpSpPr/>
        <p:nvPr/>
      </p:nvGrpSpPr>
      <p:grpSpPr>
        <a:xfrm>
          <a:off x="0" y="0"/>
          <a:ext cx="0" cy="0"/>
          <a:chOff x="0" y="0"/>
          <a:chExt cx="0" cy="0"/>
        </a:xfrm>
      </p:grpSpPr>
      <p:sp>
        <p:nvSpPr>
          <p:cNvPr id="57" name="Google Shape;5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Malgu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9" name="Google Shape;59;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0" name="Google Shape;60;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65" name="Shape 65"/>
        <p:cNvGrpSpPr/>
        <p:nvPr/>
      </p:nvGrpSpPr>
      <p:grpSpPr>
        <a:xfrm>
          <a:off x="0" y="0"/>
          <a:ext cx="0" cy="0"/>
          <a:chOff x="0" y="0"/>
          <a:chExt cx="0" cy="0"/>
        </a:xfrm>
      </p:grpSpPr>
      <p:sp>
        <p:nvSpPr>
          <p:cNvPr id="66" name="Google Shape;66;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8" name="Google Shape;68;p4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9" name="Google Shape;69;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2" name="Google Shape;1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81" name="Google Shape;8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2" name="Google Shape;8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3" name="Google Shape;83;p37"/>
          <p:cNvSpPr txBox="1"/>
          <p:nvPr>
            <p:ph idx="12" type="sldNum"/>
          </p:nvPr>
        </p:nvSpPr>
        <p:spPr>
          <a:xfrm>
            <a:off x="6553200" y="6616700"/>
            <a:ext cx="2133600" cy="1968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898989"/>
              </a:buClr>
              <a:buSzPts val="1200"/>
              <a:buFont typeface="Malgun Gothic"/>
              <a:buNone/>
              <a:defRPr b="0" i="0" sz="1200" u="none" cap="none" strike="noStrike">
                <a:solidFill>
                  <a:srgbClr val="898989"/>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7.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8.png"/><Relationship Id="rId6"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3.png"/><Relationship Id="rId6"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0" y="4508500"/>
            <a:ext cx="9144000" cy="2349500"/>
          </a:xfrm>
          <a:prstGeom prst="rect">
            <a:avLst/>
          </a:prstGeom>
          <a:solidFill>
            <a:srgbClr val="E2E6E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95" name="Google Shape;95;p1"/>
          <p:cNvPicPr preferRelativeResize="0"/>
          <p:nvPr/>
        </p:nvPicPr>
        <p:blipFill rotWithShape="1">
          <a:blip r:embed="rId3">
            <a:alphaModFix/>
          </a:blip>
          <a:srcRect b="0" l="1036" r="0" t="0"/>
          <a:stretch/>
        </p:blipFill>
        <p:spPr>
          <a:xfrm>
            <a:off x="0" y="765175"/>
            <a:ext cx="4716462" cy="3524250"/>
          </a:xfrm>
          <a:prstGeom prst="rect">
            <a:avLst/>
          </a:prstGeom>
          <a:noFill/>
          <a:ln>
            <a:noFill/>
          </a:ln>
        </p:spPr>
      </p:pic>
      <p:sp>
        <p:nvSpPr>
          <p:cNvPr id="96" name="Google Shape;96;p1"/>
          <p:cNvSpPr txBox="1"/>
          <p:nvPr/>
        </p:nvSpPr>
        <p:spPr>
          <a:xfrm>
            <a:off x="1116012" y="1916112"/>
            <a:ext cx="7081837" cy="862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53735"/>
              </a:buClr>
              <a:buSzPts val="5000"/>
              <a:buFont typeface="Malgun Gothic"/>
              <a:buNone/>
            </a:pPr>
            <a:r>
              <a:rPr b="1" i="0" lang="en-US" sz="5000" u="none" cap="none" strike="noStrike">
                <a:solidFill>
                  <a:srgbClr val="953735"/>
                </a:solidFill>
                <a:latin typeface="Malgun Gothic"/>
                <a:ea typeface="Malgun Gothic"/>
                <a:cs typeface="Malgun Gothic"/>
                <a:sym typeface="Malgun Gothic"/>
              </a:rPr>
              <a:t>SW개발/HW제작 설계서</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1763712" y="3933825"/>
            <a:ext cx="63897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7787B"/>
              </a:buClr>
              <a:buSzPts val="2400"/>
              <a:buFont typeface="Malgun Gothic"/>
              <a:buNone/>
            </a:pPr>
            <a:r>
              <a:rPr b="1" i="0" lang="en-US" sz="1500" u="none" cap="none" strike="noStrike">
                <a:solidFill>
                  <a:srgbClr val="77787B"/>
                </a:solidFill>
                <a:latin typeface="Malgun Gothic"/>
                <a:ea typeface="Malgun Gothic"/>
                <a:cs typeface="Malgun Gothic"/>
                <a:sym typeface="Malgun Gothic"/>
              </a:rPr>
              <a:t>프로젝트 명 : 사용자 이용패턴을 분석기반으로 은행 ATM기기에서 보이스피싱 방지 개발</a:t>
            </a:r>
            <a:endParaRPr b="0" i="0" sz="1500" u="none" cap="none" strike="noStrike">
              <a:solidFill>
                <a:srgbClr val="000000"/>
              </a:solidFill>
              <a:latin typeface="Arial"/>
              <a:ea typeface="Arial"/>
              <a:cs typeface="Arial"/>
              <a:sym typeface="Arial"/>
            </a:endParaRPr>
          </a:p>
        </p:txBody>
      </p:sp>
      <p:sp>
        <p:nvSpPr>
          <p:cNvPr id="98" name="Google Shape;98;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pSp>
        <p:nvGrpSpPr>
          <p:cNvPr id="99" name="Google Shape;99;p1"/>
          <p:cNvGrpSpPr/>
          <p:nvPr/>
        </p:nvGrpSpPr>
        <p:grpSpPr>
          <a:xfrm>
            <a:off x="76200" y="166687"/>
            <a:ext cx="2192337" cy="600075"/>
            <a:chOff x="75729" y="166947"/>
            <a:chExt cx="2192015" cy="600145"/>
          </a:xfrm>
        </p:grpSpPr>
        <p:grpSp>
          <p:nvGrpSpPr>
            <p:cNvPr id="100" name="Google Shape;100;p1"/>
            <p:cNvGrpSpPr/>
            <p:nvPr/>
          </p:nvGrpSpPr>
          <p:grpSpPr>
            <a:xfrm>
              <a:off x="683568" y="199273"/>
              <a:ext cx="1584176" cy="461665"/>
              <a:chOff x="683568" y="199273"/>
              <a:chExt cx="1584176" cy="461665"/>
            </a:xfrm>
          </p:grpSpPr>
          <p:cxnSp>
            <p:nvCxnSpPr>
              <p:cNvPr id="101" name="Google Shape;101;p1"/>
              <p:cNvCxnSpPr/>
              <p:nvPr/>
            </p:nvCxnSpPr>
            <p:spPr>
              <a:xfrm>
                <a:off x="728966" y="206489"/>
                <a:ext cx="1538778" cy="0"/>
              </a:xfrm>
              <a:prstGeom prst="straightConnector1">
                <a:avLst/>
              </a:prstGeom>
              <a:noFill/>
              <a:ln cap="flat" cmpd="sng" w="38100">
                <a:solidFill>
                  <a:srgbClr val="3B5AA8"/>
                </a:solidFill>
                <a:prstDash val="solid"/>
                <a:miter lim="800000"/>
                <a:headEnd len="sm" w="sm" type="none"/>
                <a:tailEnd len="sm" w="sm" type="none"/>
              </a:ln>
            </p:spPr>
          </p:cxnSp>
          <p:sp>
            <p:nvSpPr>
              <p:cNvPr id="102" name="Google Shape;102;p1"/>
              <p:cNvSpPr txBox="1"/>
              <p:nvPr/>
            </p:nvSpPr>
            <p:spPr>
              <a:xfrm>
                <a:off x="683568" y="199273"/>
                <a:ext cx="14526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B5AA8"/>
                  </a:buClr>
                  <a:buSzPts val="1200"/>
                  <a:buFont typeface="Malgun Gothic"/>
                  <a:buNone/>
                </a:pPr>
                <a:r>
                  <a:rPr b="1" i="0" lang="en-US" sz="1200" u="none" cap="none" strike="noStrike">
                    <a:solidFill>
                      <a:srgbClr val="3B5AA8"/>
                    </a:solidFill>
                    <a:latin typeface="Malgun Gothic"/>
                    <a:ea typeface="Malgun Gothic"/>
                    <a:cs typeface="Malgun Gothic"/>
                    <a:sym typeface="Malgun Gothic"/>
                  </a:rPr>
                  <a:t>내가 기획한 ICT가</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B5AA8"/>
                  </a:buClr>
                  <a:buSzPts val="1200"/>
                  <a:buFont typeface="Malgun Gothic"/>
                  <a:buNone/>
                </a:pPr>
                <a:r>
                  <a:rPr b="1" i="0" lang="en-US" sz="1200" u="none" cap="none" strike="noStrike">
                    <a:solidFill>
                      <a:srgbClr val="3B5AA8"/>
                    </a:solidFill>
                    <a:latin typeface="Malgun Gothic"/>
                    <a:ea typeface="Malgun Gothic"/>
                    <a:cs typeface="Malgun Gothic"/>
                    <a:sym typeface="Malgun Gothic"/>
                  </a:rPr>
                  <a:t>세상을 바꾼다면?</a:t>
                </a:r>
                <a:endParaRPr b="0" i="0" sz="1400" u="none" cap="none" strike="noStrike">
                  <a:solidFill>
                    <a:srgbClr val="000000"/>
                  </a:solidFill>
                  <a:latin typeface="Arial"/>
                  <a:ea typeface="Arial"/>
                  <a:cs typeface="Arial"/>
                  <a:sym typeface="Arial"/>
                </a:endParaRPr>
              </a:p>
            </p:txBody>
          </p:sp>
        </p:grpSp>
        <p:pic>
          <p:nvPicPr>
            <p:cNvPr id="103" name="Google Shape;103;p1"/>
            <p:cNvPicPr preferRelativeResize="0"/>
            <p:nvPr/>
          </p:nvPicPr>
          <p:blipFill rotWithShape="1">
            <a:blip r:embed="rId4">
              <a:alphaModFix/>
            </a:blip>
            <a:srcRect b="0" l="0" r="0" t="0"/>
            <a:stretch/>
          </p:blipFill>
          <p:spPr>
            <a:xfrm>
              <a:off x="75729" y="166947"/>
              <a:ext cx="607839" cy="600145"/>
            </a:xfrm>
            <a:prstGeom prst="rect">
              <a:avLst/>
            </a:prstGeom>
            <a:noFill/>
            <a:ln>
              <a:noFill/>
            </a:ln>
          </p:spPr>
        </p:pic>
      </p:grpSp>
      <p:sp>
        <p:nvSpPr>
          <p:cNvPr id="104" name="Google Shape;104;p1"/>
          <p:cNvSpPr txBox="1"/>
          <p:nvPr/>
        </p:nvSpPr>
        <p:spPr>
          <a:xfrm>
            <a:off x="808037" y="4754562"/>
            <a:ext cx="7527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404040"/>
              </a:buClr>
              <a:buSzPts val="1600"/>
              <a:buFont typeface="Malgun Gothic"/>
              <a:buNone/>
            </a:pPr>
            <a:r>
              <a:rPr b="0" i="0" lang="en-US" sz="1600" u="none" cap="none" strike="noStrike">
                <a:solidFill>
                  <a:srgbClr val="404040"/>
                </a:solidFill>
                <a:latin typeface="Malgun Gothic"/>
                <a:ea typeface="Malgun Gothic"/>
                <a:cs typeface="Malgun Gothic"/>
                <a:sym typeface="Malgun Gothic"/>
              </a:rPr>
              <a:t>2023. 08. </a:t>
            </a:r>
            <a:r>
              <a:rPr lang="en-US" sz="1600">
                <a:solidFill>
                  <a:srgbClr val="404040"/>
                </a:solidFill>
                <a:latin typeface="Malgun Gothic"/>
                <a:ea typeface="Malgun Gothic"/>
                <a:cs typeface="Malgun Gothic"/>
                <a:sym typeface="Malgun Gothic"/>
              </a:rPr>
              <a:t>23</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404040"/>
              </a:buClr>
              <a:buSzPts val="1600"/>
              <a:buFont typeface="Malgun Gothic"/>
              <a:buNone/>
            </a:pPr>
            <a:r>
              <a:rPr b="0" i="0" lang="en-US" sz="1600" u="none" cap="none" strike="noStrike">
                <a:solidFill>
                  <a:srgbClr val="404040"/>
                </a:solidFill>
                <a:latin typeface="Malgun Gothic"/>
                <a:ea typeface="Malgun Gothic"/>
                <a:cs typeface="Malgun Gothic"/>
                <a:sym typeface="Malgun Gothic"/>
              </a:rPr>
              <a:t>(AiTM Security )</a:t>
            </a:r>
            <a:endParaRPr b="0" i="0" sz="1400" u="none" cap="none" strike="noStrike">
              <a:solidFill>
                <a:srgbClr val="000000"/>
              </a:solidFill>
              <a:latin typeface="Arial"/>
              <a:ea typeface="Arial"/>
              <a:cs typeface="Arial"/>
              <a:sym typeface="Arial"/>
            </a:endParaRPr>
          </a:p>
        </p:txBody>
      </p:sp>
      <p:pic>
        <p:nvPicPr>
          <p:cNvPr id="105" name="Google Shape;105;p1"/>
          <p:cNvPicPr preferRelativeResize="0"/>
          <p:nvPr/>
        </p:nvPicPr>
        <p:blipFill rotWithShape="1">
          <a:blip r:embed="rId5">
            <a:alphaModFix/>
          </a:blip>
          <a:srcRect b="0" l="0" r="0" t="0"/>
          <a:stretch/>
        </p:blipFill>
        <p:spPr>
          <a:xfrm>
            <a:off x="8115300" y="290512"/>
            <a:ext cx="868362" cy="27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47479ae169_0_39"/>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42" name="Google Shape;242;g247479ae169_0_39"/>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43" name="Google Shape;243;g247479ae169_0_39"/>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244" name="Google Shape;244;g247479ae169_0_39"/>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245" name="Google Shape;245;g247479ae169_0_39"/>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246" name="Google Shape;246;g247479ae169_0_39"/>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247" name="Google Shape;247;g247479ae169_0_39"/>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248" name="Google Shape;248;g247479ae169_0_39"/>
          <p:cNvGraphicFramePr/>
          <p:nvPr/>
        </p:nvGraphicFramePr>
        <p:xfrm>
          <a:off x="539750" y="1341437"/>
          <a:ext cx="3000000" cy="3000000"/>
        </p:xfrm>
        <a:graphic>
          <a:graphicData uri="http://schemas.openxmlformats.org/drawingml/2006/table">
            <a:tbl>
              <a:tblPr>
                <a:noFill/>
                <a:tableStyleId>{7F7BAC36-BF8B-4574-8734-9877CC2D02C3}</a:tableStyleId>
              </a:tblPr>
              <a:tblGrid>
                <a:gridCol w="2736850"/>
                <a:gridCol w="890775"/>
                <a:gridCol w="4365400"/>
              </a:tblGrid>
              <a:tr h="255575">
                <a:tc rowSpan="5">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번호</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chemeClr val="dk1"/>
                        </a:buClr>
                        <a:buSzPts val="1000"/>
                        <a:buFont typeface="Malgun Gothic"/>
                        <a:buNone/>
                      </a:pPr>
                      <a:r>
                        <a:rPr lang="en-US" sz="1400" u="none" cap="none" strike="noStrike">
                          <a:solidFill>
                            <a:schemeClr val="dk1"/>
                          </a:solidFill>
                        </a:rPr>
                        <a:t>I-01</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a:latin typeface="Malgun Gothic"/>
                          <a:ea typeface="Malgun Gothic"/>
                          <a:cs typeface="Malgun Gothic"/>
                          <a:sym typeface="Malgun Gothic"/>
                        </a:rPr>
                        <a:t>로그인 화면</a:t>
                      </a:r>
                      <a:endParaRPr sz="14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937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기능설명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000">
                          <a:latin typeface="Malgun Gothic"/>
                          <a:ea typeface="Malgun Gothic"/>
                          <a:cs typeface="Malgun Gothic"/>
                          <a:sym typeface="Malgun Gothic"/>
                        </a:rPr>
                        <a:t>서비스를 사용하기 위해 로그인을 할 수 있다.</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처리내용</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a:t>
                      </a:r>
                      <a:r>
                        <a:rPr lang="en-US" sz="1000">
                          <a:latin typeface="Malgun Gothic"/>
                          <a:ea typeface="Malgun Gothic"/>
                          <a:cs typeface="Malgun Gothic"/>
                          <a:sym typeface="Malgun Gothic"/>
                        </a:rPr>
                        <a:t>계정 및 비밀번호를 받아 서버와 비교하여 로그인 성공여부를 판단한다.</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225">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요구사항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a:latin typeface="Malgun Gothic"/>
                          <a:ea typeface="Malgun Gothic"/>
                          <a:cs typeface="Malgun Gothic"/>
                          <a:sym typeface="Malgun Gothic"/>
                        </a:rPr>
                        <a:t>R-001 로그인</a:t>
                      </a:r>
                      <a:endParaRPr sz="14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49" name="Google Shape;249;g247479ae169_0_39"/>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250" name="Google Shape;250;g247479ae169_0_39"/>
          <p:cNvPicPr preferRelativeResize="0"/>
          <p:nvPr/>
        </p:nvPicPr>
        <p:blipFill>
          <a:blip r:embed="rId5">
            <a:alphaModFix/>
          </a:blip>
          <a:stretch>
            <a:fillRect/>
          </a:stretch>
        </p:blipFill>
        <p:spPr>
          <a:xfrm>
            <a:off x="539750" y="1341425"/>
            <a:ext cx="2789880" cy="49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47479ae169_0_53"/>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56" name="Google Shape;256;g247479ae169_0_53"/>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57" name="Google Shape;257;g247479ae169_0_53"/>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258" name="Google Shape;258;g247479ae169_0_53"/>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259" name="Google Shape;259;g247479ae169_0_53"/>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260" name="Google Shape;260;g247479ae169_0_53"/>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261" name="Google Shape;261;g247479ae169_0_53"/>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262" name="Google Shape;262;g247479ae169_0_53"/>
          <p:cNvGraphicFramePr/>
          <p:nvPr/>
        </p:nvGraphicFramePr>
        <p:xfrm>
          <a:off x="539750" y="1341437"/>
          <a:ext cx="3000000" cy="3000000"/>
        </p:xfrm>
        <a:graphic>
          <a:graphicData uri="http://schemas.openxmlformats.org/drawingml/2006/table">
            <a:tbl>
              <a:tblPr>
                <a:noFill/>
                <a:tableStyleId>{7F7BAC36-BF8B-4574-8734-9877CC2D02C3}</a:tableStyleId>
              </a:tblPr>
              <a:tblGrid>
                <a:gridCol w="2736850"/>
                <a:gridCol w="890775"/>
                <a:gridCol w="4365400"/>
              </a:tblGrid>
              <a:tr h="255575">
                <a:tc rowSpan="5">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번호</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chemeClr val="dk1"/>
                        </a:buClr>
                        <a:buSzPts val="1000"/>
                        <a:buFont typeface="Malgun Gothic"/>
                        <a:buNone/>
                      </a:pPr>
                      <a:r>
                        <a:rPr lang="en-US" sz="1400" u="none" cap="none" strike="noStrike">
                          <a:solidFill>
                            <a:schemeClr val="dk1"/>
                          </a:solidFill>
                        </a:rPr>
                        <a:t>I-0</a:t>
                      </a:r>
                      <a:r>
                        <a:rPr lang="en-US">
                          <a:solidFill>
                            <a:schemeClr val="dk1"/>
                          </a:solidFill>
                        </a:rPr>
                        <a:t>2</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a:latin typeface="Malgun Gothic"/>
                          <a:ea typeface="Malgun Gothic"/>
                          <a:cs typeface="Malgun Gothic"/>
                          <a:sym typeface="Malgun Gothic"/>
                        </a:rPr>
                        <a:t>회원가입 화면</a:t>
                      </a:r>
                      <a:endParaRPr sz="14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937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기능설명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000">
                          <a:latin typeface="Malgun Gothic"/>
                          <a:ea typeface="Malgun Gothic"/>
                          <a:cs typeface="Malgun Gothic"/>
                          <a:sym typeface="Malgun Gothic"/>
                        </a:rPr>
                        <a:t>어플의 서비스를 활용하기 위한 계정을 만들 수 있다.</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처리내용</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a:t>
                      </a:r>
                      <a:r>
                        <a:rPr lang="en-US" sz="1000">
                          <a:latin typeface="Malgun Gothic"/>
                          <a:ea typeface="Malgun Gothic"/>
                          <a:cs typeface="Malgun Gothic"/>
                          <a:sym typeface="Malgun Gothic"/>
                        </a:rPr>
                        <a:t>이름, 아이디, 비밀번호를 입력받아 서버로 전송하여 계정을 생성한다.</a:t>
                      </a:r>
                      <a:endParaRPr sz="1000">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∎비밀번호, 비밀번호 확인 을 대조하여 동일한지 확인한다.</a:t>
                      </a:r>
                      <a:endParaRPr sz="1000">
                        <a:solidFill>
                          <a:schemeClr val="dk1"/>
                        </a:solidFill>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∎이미 있는 아이디인지 서버와 대조하여 확인한다.</a:t>
                      </a:r>
                      <a:endParaRPr sz="1000">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225">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요구사항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rtl="0" algn="l">
                        <a:lnSpc>
                          <a:spcPct val="160000"/>
                        </a:lnSpc>
                        <a:spcBef>
                          <a:spcPts val="0"/>
                        </a:spcBef>
                        <a:spcAft>
                          <a:spcPts val="0"/>
                        </a:spcAft>
                        <a:buClr>
                          <a:schemeClr val="dk1"/>
                        </a:buClr>
                        <a:buSzPts val="1000"/>
                        <a:buFont typeface="Malgun Gothic"/>
                        <a:buNone/>
                      </a:pPr>
                      <a:r>
                        <a:rPr lang="en-US">
                          <a:solidFill>
                            <a:schemeClr val="dk1"/>
                          </a:solidFill>
                          <a:latin typeface="Malgun Gothic"/>
                          <a:ea typeface="Malgun Gothic"/>
                          <a:cs typeface="Malgun Gothic"/>
                          <a:sym typeface="Malgun Gothic"/>
                        </a:rPr>
                        <a:t>R-002 회원가입</a:t>
                      </a:r>
                      <a:endParaRPr>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63" name="Google Shape;263;g247479ae169_0_53"/>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264" name="Google Shape;264;g247479ae169_0_53"/>
          <p:cNvPicPr preferRelativeResize="0"/>
          <p:nvPr/>
        </p:nvPicPr>
        <p:blipFill>
          <a:blip r:embed="rId5">
            <a:alphaModFix/>
          </a:blip>
          <a:stretch>
            <a:fillRect/>
          </a:stretch>
        </p:blipFill>
        <p:spPr>
          <a:xfrm>
            <a:off x="423850" y="1341425"/>
            <a:ext cx="2852750" cy="495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47479ae169_0_69"/>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70" name="Google Shape;270;g247479ae169_0_69"/>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71" name="Google Shape;271;g247479ae169_0_69"/>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272" name="Google Shape;272;g247479ae169_0_69"/>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273" name="Google Shape;273;g247479ae169_0_69"/>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274" name="Google Shape;274;g247479ae169_0_69"/>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275" name="Google Shape;275;g247479ae169_0_69"/>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276" name="Google Shape;276;g247479ae169_0_69"/>
          <p:cNvGraphicFramePr/>
          <p:nvPr/>
        </p:nvGraphicFramePr>
        <p:xfrm>
          <a:off x="539750" y="1341437"/>
          <a:ext cx="3000000" cy="3000000"/>
        </p:xfrm>
        <a:graphic>
          <a:graphicData uri="http://schemas.openxmlformats.org/drawingml/2006/table">
            <a:tbl>
              <a:tblPr>
                <a:noFill/>
                <a:tableStyleId>{7F7BAC36-BF8B-4574-8734-9877CC2D02C3}</a:tableStyleId>
              </a:tblPr>
              <a:tblGrid>
                <a:gridCol w="2736850"/>
                <a:gridCol w="890775"/>
                <a:gridCol w="4365400"/>
              </a:tblGrid>
              <a:tr h="255575">
                <a:tc rowSpan="5">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번호</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chemeClr val="dk1"/>
                        </a:buClr>
                        <a:buSzPts val="1000"/>
                        <a:buFont typeface="Malgun Gothic"/>
                        <a:buNone/>
                      </a:pPr>
                      <a:r>
                        <a:rPr lang="en-US" sz="1400" u="none" cap="none" strike="noStrike">
                          <a:solidFill>
                            <a:schemeClr val="dk1"/>
                          </a:solidFill>
                        </a:rPr>
                        <a:t>I-0</a:t>
                      </a:r>
                      <a:r>
                        <a:rPr lang="en-US">
                          <a:solidFill>
                            <a:schemeClr val="dk1"/>
                          </a:solidFill>
                        </a:rPr>
                        <a:t>3</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a:latin typeface="Malgun Gothic"/>
                          <a:ea typeface="Malgun Gothic"/>
                          <a:cs typeface="Malgun Gothic"/>
                          <a:sym typeface="Malgun Gothic"/>
                        </a:rPr>
                        <a:t>비/활성화 화면</a:t>
                      </a:r>
                      <a:endParaRPr sz="14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937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기능설명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000">
                          <a:latin typeface="Malgun Gothic"/>
                          <a:ea typeface="Malgun Gothic"/>
                          <a:cs typeface="Malgun Gothic"/>
                          <a:sym typeface="Malgun Gothic"/>
                        </a:rPr>
                        <a:t>어플의 서비스를 활용하기 위해 서비스의 비/활성화 여부를 설정한다.</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처리내용</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a:t>
                      </a:r>
                      <a:r>
                        <a:rPr lang="en-US" sz="1000">
                          <a:latin typeface="Malgun Gothic"/>
                          <a:ea typeface="Malgun Gothic"/>
                          <a:cs typeface="Malgun Gothic"/>
                          <a:sym typeface="Malgun Gothic"/>
                        </a:rPr>
                        <a:t>활성화 버튼을 누를시 서비스를 활성화 시키고 업로드 버튼을 활성화 시킨다.</a:t>
                      </a:r>
                      <a:endParaRPr sz="1000">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rPr lang="en-US" sz="1000">
                          <a:solidFill>
                            <a:schemeClr val="dk1"/>
                          </a:solidFill>
                          <a:latin typeface="Malgun Gothic"/>
                          <a:ea typeface="Malgun Gothic"/>
                          <a:cs typeface="Malgun Gothic"/>
                          <a:sym typeface="Malgun Gothic"/>
                        </a:rPr>
                        <a:t>∎비활성화 버튼을 누를시 서비스를 비활성화 시키고 업로드 버튼을 비활성화 시킨다.</a:t>
                      </a:r>
                      <a:endParaRPr sz="1000">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225">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요구사항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rtl="0" algn="l">
                        <a:lnSpc>
                          <a:spcPct val="160000"/>
                        </a:lnSpc>
                        <a:spcBef>
                          <a:spcPts val="0"/>
                        </a:spcBef>
                        <a:spcAft>
                          <a:spcPts val="0"/>
                        </a:spcAft>
                        <a:buClr>
                          <a:schemeClr val="dk1"/>
                        </a:buClr>
                        <a:buSzPts val="1000"/>
                        <a:buFont typeface="Malgun Gothic"/>
                        <a:buNone/>
                      </a:pPr>
                      <a:r>
                        <a:t/>
                      </a:r>
                      <a:endParaRPr>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77" name="Google Shape;277;g247479ae169_0_69"/>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278" name="Google Shape;278;g247479ae169_0_69"/>
          <p:cNvPicPr preferRelativeResize="0"/>
          <p:nvPr/>
        </p:nvPicPr>
        <p:blipFill>
          <a:blip r:embed="rId5">
            <a:alphaModFix/>
          </a:blip>
          <a:stretch>
            <a:fillRect/>
          </a:stretch>
        </p:blipFill>
        <p:spPr>
          <a:xfrm>
            <a:off x="548572" y="1341425"/>
            <a:ext cx="2782629" cy="4952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2ecede799e_2_6"/>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84" name="Google Shape;284;g22ecede799e_2_6"/>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85" name="Google Shape;285;g22ecede799e_2_6"/>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286" name="Google Shape;286;g22ecede799e_2_6"/>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287" name="Google Shape;287;g22ecede799e_2_6"/>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288" name="Google Shape;288;g22ecede799e_2_6"/>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289" name="Google Shape;289;g22ecede799e_2_6"/>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290" name="Google Shape;290;g22ecede799e_2_6"/>
          <p:cNvGraphicFramePr/>
          <p:nvPr/>
        </p:nvGraphicFramePr>
        <p:xfrm>
          <a:off x="539750" y="1341437"/>
          <a:ext cx="3000000" cy="3000000"/>
        </p:xfrm>
        <a:graphic>
          <a:graphicData uri="http://schemas.openxmlformats.org/drawingml/2006/table">
            <a:tbl>
              <a:tblPr>
                <a:noFill/>
                <a:tableStyleId>{7F7BAC36-BF8B-4574-8734-9877CC2D02C3}</a:tableStyleId>
              </a:tblPr>
              <a:tblGrid>
                <a:gridCol w="2736850"/>
                <a:gridCol w="890775"/>
                <a:gridCol w="4365400"/>
              </a:tblGrid>
              <a:tr h="255575">
                <a:tc rowSpan="5">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번호</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chemeClr val="dk1"/>
                        </a:buClr>
                        <a:buSzPts val="1000"/>
                        <a:buFont typeface="Malgun Gothic"/>
                        <a:buNone/>
                      </a:pPr>
                      <a:r>
                        <a:rPr lang="en-US" sz="1400" u="none" cap="none" strike="noStrike">
                          <a:solidFill>
                            <a:schemeClr val="dk1"/>
                          </a:solidFill>
                        </a:rPr>
                        <a:t>I-0</a:t>
                      </a:r>
                      <a:r>
                        <a:rPr lang="en-US">
                          <a:solidFill>
                            <a:schemeClr val="dk1"/>
                          </a:solidFill>
                        </a:rPr>
                        <a:t>4</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400" u="none" cap="none" strike="noStrike">
                          <a:latin typeface="Malgun Gothic"/>
                          <a:ea typeface="Malgun Gothic"/>
                          <a:cs typeface="Malgun Gothic"/>
                          <a:sym typeface="Malgun Gothic"/>
                        </a:rPr>
                        <a:t>음성</a:t>
                      </a:r>
                      <a:r>
                        <a:rPr lang="en-US">
                          <a:latin typeface="Malgun Gothic"/>
                          <a:ea typeface="Malgun Gothic"/>
                          <a:cs typeface="Malgun Gothic"/>
                          <a:sym typeface="Malgun Gothic"/>
                        </a:rPr>
                        <a:t>업로드 화면</a:t>
                      </a:r>
                      <a:endParaRPr sz="14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937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기능설명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000" u="none" cap="none" strike="noStrike">
                          <a:latin typeface="Malgun Gothic"/>
                          <a:ea typeface="Malgun Gothic"/>
                          <a:cs typeface="Malgun Gothic"/>
                          <a:sym typeface="Malgun Gothic"/>
                        </a:rPr>
                        <a:t>안드로이드 핸드폰에서 자동으로 녹음된 파일을 앱에 업로드를 한다.</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처리내용</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∎파일선택을 누를시 핸드폰에 저장되어 있는 파일을 업로드 할 수 있다.</a:t>
                      </a:r>
                      <a:endParaRPr sz="1000">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a:t>
                      </a:r>
                      <a:r>
                        <a:rPr lang="en-US" sz="1000">
                          <a:latin typeface="Malgun Gothic"/>
                          <a:ea typeface="Malgun Gothic"/>
                          <a:cs typeface="Malgun Gothic"/>
                          <a:sym typeface="Malgun Gothic"/>
                        </a:rPr>
                        <a:t>업로드 버튼을 누를시 </a:t>
                      </a:r>
                      <a:r>
                        <a:rPr lang="en-US" sz="1000" u="none" cap="none" strike="noStrike">
                          <a:latin typeface="Malgun Gothic"/>
                          <a:ea typeface="Malgun Gothic"/>
                          <a:cs typeface="Malgun Gothic"/>
                          <a:sym typeface="Malgun Gothic"/>
                        </a:rPr>
                        <a:t>통화를 녹음</a:t>
                      </a:r>
                      <a:r>
                        <a:rPr lang="en-US" sz="1000">
                          <a:latin typeface="Malgun Gothic"/>
                          <a:ea typeface="Malgun Gothic"/>
                          <a:cs typeface="Malgun Gothic"/>
                          <a:sym typeface="Malgun Gothic"/>
                        </a:rPr>
                        <a:t>파일을</a:t>
                      </a:r>
                      <a:r>
                        <a:rPr lang="en-US" sz="1000" u="none" cap="none" strike="noStrike">
                          <a:latin typeface="Malgun Gothic"/>
                          <a:ea typeface="Malgun Gothic"/>
                          <a:cs typeface="Malgun Gothic"/>
                          <a:sym typeface="Malgun Gothic"/>
                        </a:rPr>
                        <a:t> 서버로 전송하여 학습된 모델로 보이스피싱 의심여부를 판단한다.</a:t>
                      </a:r>
                      <a:endParaRPr sz="1000">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rPr lang="en-US" sz="1000">
                          <a:latin typeface="Malgun Gothic"/>
                          <a:ea typeface="Malgun Gothic"/>
                          <a:cs typeface="Malgun Gothic"/>
                          <a:sym typeface="Malgun Gothic"/>
                        </a:rPr>
                        <a:t>판단된 결과에 따라 화면이 전환된다</a:t>
                      </a:r>
                      <a:endParaRPr sz="1000">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∎홈버튼을 누를시 메인페이지로 돌아간다.</a:t>
                      </a:r>
                      <a:endParaRPr sz="1000">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225">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요구사항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400" u="none" cap="none" strike="noStrike">
                          <a:latin typeface="Malgun Gothic"/>
                          <a:ea typeface="Malgun Gothic"/>
                          <a:cs typeface="Malgun Gothic"/>
                          <a:sym typeface="Malgun Gothic"/>
                        </a:rPr>
                        <a:t>R-00</a:t>
                      </a:r>
                      <a:r>
                        <a:rPr lang="en-US">
                          <a:latin typeface="Malgun Gothic"/>
                          <a:ea typeface="Malgun Gothic"/>
                          <a:cs typeface="Malgun Gothic"/>
                          <a:sym typeface="Malgun Gothic"/>
                        </a:rPr>
                        <a:t>4 음성업로드</a:t>
                      </a:r>
                      <a:endParaRPr sz="14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91" name="Google Shape;291;g22ecede799e_2_6"/>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292" name="Google Shape;292;g22ecede799e_2_6"/>
          <p:cNvPicPr preferRelativeResize="0"/>
          <p:nvPr/>
        </p:nvPicPr>
        <p:blipFill>
          <a:blip r:embed="rId5">
            <a:alphaModFix/>
          </a:blip>
          <a:stretch>
            <a:fillRect/>
          </a:stretch>
        </p:blipFill>
        <p:spPr>
          <a:xfrm>
            <a:off x="539750" y="1341425"/>
            <a:ext cx="2736850" cy="48504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2f1afb97d4_0_48"/>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98" name="Google Shape;298;g22f1afb97d4_0_48"/>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99" name="Google Shape;299;g22f1afb97d4_0_48"/>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300" name="Google Shape;300;g22f1afb97d4_0_48"/>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301" name="Google Shape;301;g22f1afb97d4_0_48"/>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302" name="Google Shape;302;g22f1afb97d4_0_48"/>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03" name="Google Shape;303;g22f1afb97d4_0_48"/>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304" name="Google Shape;304;g22f1afb97d4_0_48"/>
          <p:cNvGraphicFramePr/>
          <p:nvPr/>
        </p:nvGraphicFramePr>
        <p:xfrm>
          <a:off x="539750" y="1341437"/>
          <a:ext cx="3000000" cy="3000000"/>
        </p:xfrm>
        <a:graphic>
          <a:graphicData uri="http://schemas.openxmlformats.org/drawingml/2006/table">
            <a:tbl>
              <a:tblPr>
                <a:noFill/>
                <a:tableStyleId>{7F7BAC36-BF8B-4574-8734-9877CC2D02C3}</a:tableStyleId>
              </a:tblPr>
              <a:tblGrid>
                <a:gridCol w="2736850"/>
                <a:gridCol w="890775"/>
                <a:gridCol w="4365400"/>
              </a:tblGrid>
              <a:tr h="255575">
                <a:tc rowSpan="5">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번호</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400" u="none" cap="none" strike="noStrike"/>
                        <a:t>I-0</a:t>
                      </a:r>
                      <a:r>
                        <a:rPr lang="en-US"/>
                        <a:t>5</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400" u="none" cap="none" strike="noStrike"/>
                        <a:t>보이스피싱 의심 경고</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937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기능설명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000" u="none" cap="none" strike="noStrike">
                          <a:latin typeface="Malgun Gothic"/>
                          <a:ea typeface="Malgun Gothic"/>
                          <a:cs typeface="Malgun Gothic"/>
                          <a:sym typeface="Malgun Gothic"/>
                        </a:rPr>
                        <a:t>보이스피싱 의심 경고 화면, </a:t>
                      </a:r>
                      <a:endParaRPr sz="1000" u="none" cap="none" strike="noStrike">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rPr lang="en-US" sz="1000" u="none" cap="none" strike="noStrike">
                          <a:latin typeface="Malgun Gothic"/>
                          <a:ea typeface="Malgun Gothic"/>
                          <a:cs typeface="Malgun Gothic"/>
                          <a:sym typeface="Malgun Gothic"/>
                        </a:rPr>
                        <a:t>통화중 보이스피싱 의심이 된다면 진동과 함게 스마트폰 화면으로 위험을 알린다. 사용자는 이것을 보고 112신고 버튼을 통해 빠른 대처를 할수있다.</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처리내용</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a:t>
                      </a:r>
                      <a:r>
                        <a:rPr lang="en-US" sz="1000" u="none" cap="none" strike="noStrike">
                          <a:latin typeface="Malgun Gothic"/>
                          <a:ea typeface="Malgun Gothic"/>
                          <a:cs typeface="Malgun Gothic"/>
                          <a:sym typeface="Malgun Gothic"/>
                        </a:rPr>
                        <a:t>보이스피싱 의심여부 전달</a:t>
                      </a:r>
                      <a:endParaRPr sz="1000" u="none" cap="none" strike="noStrike">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latin typeface="Malgun Gothic"/>
                          <a:ea typeface="Malgun Gothic"/>
                          <a:cs typeface="Malgun Gothic"/>
                          <a:sym typeface="Malgun Gothic"/>
                        </a:rPr>
                        <a:t>업로드된 파일이 보이스피싱이 의심된다고 판단됬을시</a:t>
                      </a:r>
                      <a:endParaRPr sz="1000">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이 화면으로 전환되며, 핸드폰 진동및 알림소리로 경고를 보낸다.</a:t>
                      </a:r>
                      <a:endParaRPr sz="1000">
                        <a:solidFill>
                          <a:schemeClr val="dk1"/>
                        </a:solidFill>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∎112신고 버튼을 누를시 자동으로 받는이: 112 , 문자내용: 보이스피싱이 의심됩니다. 로 설정되어 핸드폰 자체의 문자 전송 화면으로 전환된다.</a:t>
                      </a:r>
                      <a:endParaRPr sz="1000">
                        <a:solidFill>
                          <a:schemeClr val="dk1"/>
                        </a:solidFill>
                        <a:latin typeface="Malgun Gothic"/>
                        <a:ea typeface="Malgun Gothic"/>
                        <a:cs typeface="Malgun Gothic"/>
                        <a:sym typeface="Malgun Gothic"/>
                      </a:endParaRPr>
                    </a:p>
                    <a:p>
                      <a:pPr indent="0" lvl="0" marL="0" rtl="0" algn="l">
                        <a:lnSpc>
                          <a:spcPct val="16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∎홈버튼을 누를시 메인페이지로 돌아간다.</a:t>
                      </a:r>
                      <a:endParaRPr sz="1000">
                        <a:solidFill>
                          <a:schemeClr val="dk1"/>
                        </a:solidFill>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t/>
                      </a:r>
                      <a:endParaRPr sz="1000">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t/>
                      </a:r>
                      <a:endParaRPr sz="1000">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225">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요구사항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400" u="none" cap="none" strike="noStrike"/>
                        <a:t>R-00</a:t>
                      </a:r>
                      <a:r>
                        <a:rPr lang="en-US"/>
                        <a:t>8</a:t>
                      </a:r>
                      <a:r>
                        <a:rPr lang="en-US" sz="1400" u="none" cap="none" strike="noStrike"/>
                        <a:t>신고기능 /  R-00</a:t>
                      </a:r>
                      <a:r>
                        <a:rPr lang="en-US"/>
                        <a:t>7</a:t>
                      </a:r>
                      <a:r>
                        <a:rPr lang="en-US" sz="1400" u="none" cap="none" strike="noStrike"/>
                        <a:t>알람</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05" name="Google Shape;305;g22f1afb97d4_0_48"/>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306" name="Google Shape;306;g22f1afb97d4_0_48"/>
          <p:cNvPicPr preferRelativeResize="0"/>
          <p:nvPr/>
        </p:nvPicPr>
        <p:blipFill>
          <a:blip r:embed="rId5">
            <a:alphaModFix/>
          </a:blip>
          <a:stretch>
            <a:fillRect/>
          </a:stretch>
        </p:blipFill>
        <p:spPr>
          <a:xfrm>
            <a:off x="539748" y="1341425"/>
            <a:ext cx="2773776" cy="49171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47479ae169_0_6"/>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312" name="Google Shape;312;g247479ae169_0_6"/>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313" name="Google Shape;313;g247479ae169_0_6"/>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314" name="Google Shape;314;g247479ae169_0_6"/>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315" name="Google Shape;315;g247479ae169_0_6"/>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316" name="Google Shape;316;g247479ae169_0_6"/>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17" name="Google Shape;317;g247479ae169_0_6"/>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318" name="Google Shape;318;g247479ae169_0_6"/>
          <p:cNvGraphicFramePr/>
          <p:nvPr/>
        </p:nvGraphicFramePr>
        <p:xfrm>
          <a:off x="539750" y="1341437"/>
          <a:ext cx="3000000" cy="3000000"/>
        </p:xfrm>
        <a:graphic>
          <a:graphicData uri="http://schemas.openxmlformats.org/drawingml/2006/table">
            <a:tbl>
              <a:tblPr>
                <a:noFill/>
                <a:tableStyleId>{7F7BAC36-BF8B-4574-8734-9877CC2D02C3}</a:tableStyleId>
              </a:tblPr>
              <a:tblGrid>
                <a:gridCol w="2736850"/>
                <a:gridCol w="890775"/>
                <a:gridCol w="4365400"/>
              </a:tblGrid>
              <a:tr h="255575">
                <a:tc rowSpan="5">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번호</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400" u="none" cap="none" strike="noStrike"/>
                        <a:t>I-0</a:t>
                      </a:r>
                      <a:r>
                        <a:rPr lang="en-US"/>
                        <a:t>6</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a:t>보이스피싱 안전판단 화면</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937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기능설명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000" u="none" cap="none" strike="noStrike">
                          <a:latin typeface="Malgun Gothic"/>
                          <a:ea typeface="Malgun Gothic"/>
                          <a:cs typeface="Malgun Gothic"/>
                          <a:sym typeface="Malgun Gothic"/>
                        </a:rPr>
                        <a:t>보이스피싱 의심 </a:t>
                      </a:r>
                      <a:r>
                        <a:rPr lang="en-US" sz="1000">
                          <a:latin typeface="Malgun Gothic"/>
                          <a:ea typeface="Malgun Gothic"/>
                          <a:cs typeface="Malgun Gothic"/>
                          <a:sym typeface="Malgun Gothic"/>
                        </a:rPr>
                        <a:t>안전판단</a:t>
                      </a:r>
                      <a:r>
                        <a:rPr lang="en-US" sz="1000" u="none" cap="none" strike="noStrike">
                          <a:latin typeface="Malgun Gothic"/>
                          <a:ea typeface="Malgun Gothic"/>
                          <a:cs typeface="Malgun Gothic"/>
                          <a:sym typeface="Malgun Gothic"/>
                        </a:rPr>
                        <a:t> 화면, </a:t>
                      </a:r>
                      <a:endParaRPr sz="1000" u="none" cap="none" strike="noStrike">
                        <a:latin typeface="Malgun Gothic"/>
                        <a:ea typeface="Malgun Gothic"/>
                        <a:cs typeface="Malgun Gothic"/>
                        <a:sym typeface="Malgun Gothic"/>
                      </a:endParaRPr>
                    </a:p>
                    <a:p>
                      <a:pPr indent="0" lvl="0" marL="0" marR="0" rtl="0" algn="l">
                        <a:lnSpc>
                          <a:spcPct val="160000"/>
                        </a:lnSpc>
                        <a:spcBef>
                          <a:spcPts val="0"/>
                        </a:spcBef>
                        <a:spcAft>
                          <a:spcPts val="0"/>
                        </a:spcAft>
                        <a:buClr>
                          <a:srgbClr val="000000"/>
                        </a:buClr>
                        <a:buSzPts val="1000"/>
                        <a:buFont typeface="Malgun Gothic"/>
                        <a:buNone/>
                      </a:pPr>
                      <a:r>
                        <a:rPr lang="en-US" sz="1000" u="none" cap="none" strike="noStrike">
                          <a:latin typeface="Malgun Gothic"/>
                          <a:ea typeface="Malgun Gothic"/>
                          <a:cs typeface="Malgun Gothic"/>
                          <a:sym typeface="Malgun Gothic"/>
                        </a:rPr>
                        <a:t>보이스피싱 의심이 </a:t>
                      </a:r>
                      <a:r>
                        <a:rPr lang="en-US" sz="1000">
                          <a:latin typeface="Malgun Gothic"/>
                          <a:ea typeface="Malgun Gothic"/>
                          <a:cs typeface="Malgun Gothic"/>
                          <a:sym typeface="Malgun Gothic"/>
                        </a:rPr>
                        <a:t>없다고 판단되면 나오는 화면</a:t>
                      </a:r>
                      <a:endParaRPr sz="1000" u="none" cap="none" strike="noStrike">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3450">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처리내용</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a:t>
                      </a:r>
                      <a:r>
                        <a:rPr lang="en-US" sz="1000">
                          <a:latin typeface="Malgun Gothic"/>
                          <a:ea typeface="Malgun Gothic"/>
                          <a:cs typeface="Malgun Gothic"/>
                          <a:sym typeface="Malgun Gothic"/>
                        </a:rPr>
                        <a:t>홈 버튼을 누르면 메인페이지로 돌아간다.</a:t>
                      </a:r>
                      <a:endParaRPr sz="1000">
                        <a:latin typeface="Malgun Gothic"/>
                        <a:ea typeface="Malgun Gothic"/>
                        <a:cs typeface="Malgun Gothic"/>
                        <a:sym typeface="Malgun Gothic"/>
                      </a:endParaRPr>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8225">
                <a:tc vMerge="1"/>
                <a:tc>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000" u="none" cap="none" strike="noStrike">
                          <a:solidFill>
                            <a:srgbClr val="000000"/>
                          </a:solidFill>
                          <a:latin typeface="Malgun Gothic"/>
                          <a:ea typeface="Malgun Gothic"/>
                          <a:cs typeface="Malgun Gothic"/>
                          <a:sym typeface="Malgun Gothic"/>
                        </a:rPr>
                        <a:t>요구사항 명</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3D7DD"/>
                    </a:solidFill>
                  </a:tcPr>
                </a:tc>
                <a:tc>
                  <a:txBody>
                    <a:bodyPr/>
                    <a:lstStyle/>
                    <a:p>
                      <a:pPr indent="0" lvl="0" marL="0" marR="0" rtl="0" algn="l">
                        <a:lnSpc>
                          <a:spcPct val="160000"/>
                        </a:lnSpc>
                        <a:spcBef>
                          <a:spcPts val="0"/>
                        </a:spcBef>
                        <a:spcAft>
                          <a:spcPts val="0"/>
                        </a:spcAft>
                        <a:buClr>
                          <a:srgbClr val="000000"/>
                        </a:buClr>
                        <a:buSzPts val="1000"/>
                        <a:buFont typeface="Malgun Gothic"/>
                        <a:buNone/>
                      </a:pPr>
                      <a:r>
                        <a:t/>
                      </a:r>
                      <a:endParaRPr sz="1400" u="none" cap="none" strike="noStrike"/>
                    </a:p>
                  </a:txBody>
                  <a:tcPr marT="17525" marB="17525" marR="63375" marL="633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19" name="Google Shape;319;g247479ae169_0_6"/>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320" name="Google Shape;320;g247479ae169_0_6"/>
          <p:cNvPicPr preferRelativeResize="0"/>
          <p:nvPr/>
        </p:nvPicPr>
        <p:blipFill>
          <a:blip r:embed="rId5">
            <a:alphaModFix/>
          </a:blip>
          <a:stretch>
            <a:fillRect/>
          </a:stretch>
        </p:blipFill>
        <p:spPr>
          <a:xfrm>
            <a:off x="539747" y="1341425"/>
            <a:ext cx="2782629" cy="4952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326" name="Google Shape;326;p18"/>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327" name="Google Shape;327;p18"/>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328" name="Google Shape;328;p18"/>
          <p:cNvSpPr txBox="1"/>
          <p:nvPr/>
        </p:nvSpPr>
        <p:spPr>
          <a:xfrm>
            <a:off x="323850" y="692150"/>
            <a:ext cx="2952750" cy="273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화면설계서 - </a:t>
            </a:r>
            <a:r>
              <a:rPr b="1" i="0" lang="en-US" sz="1000" u="none" cap="none" strike="noStrike">
                <a:solidFill>
                  <a:schemeClr val="lt1"/>
                </a:solidFill>
                <a:latin typeface="Malgun Gothic"/>
                <a:ea typeface="Malgun Gothic"/>
                <a:cs typeface="Malgun Gothic"/>
                <a:sym typeface="Malgun Gothic"/>
              </a:rPr>
              <a:t>사용자 인터페이스(sw)</a:t>
            </a:r>
            <a:endParaRPr b="0" i="0" sz="1400" u="none" cap="none" strike="noStrike">
              <a:solidFill>
                <a:srgbClr val="000000"/>
              </a:solidFill>
              <a:latin typeface="Arial"/>
              <a:ea typeface="Arial"/>
              <a:cs typeface="Arial"/>
              <a:sym typeface="Arial"/>
            </a:endParaRPr>
          </a:p>
        </p:txBody>
      </p:sp>
      <p:pic>
        <p:nvPicPr>
          <p:cNvPr id="329" name="Google Shape;329;p18"/>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330" name="Google Shape;330;p18"/>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31" name="Google Shape;331;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332" name="Google Shape;332;p18"/>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
        <p:nvSpPr>
          <p:cNvPr id="333" name="Google Shape;333;p18"/>
          <p:cNvSpPr txBox="1"/>
          <p:nvPr/>
        </p:nvSpPr>
        <p:spPr>
          <a:xfrm>
            <a:off x="664115" y="5656063"/>
            <a:ext cx="198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서비스 비/활성화 버튼</a:t>
            </a:r>
            <a:endParaRPr b="0" i="0" sz="1400" u="none" cap="none" strike="noStrike">
              <a:solidFill>
                <a:srgbClr val="000000"/>
              </a:solidFill>
              <a:latin typeface="Malgun Gothic"/>
              <a:ea typeface="Malgun Gothic"/>
              <a:cs typeface="Malgun Gothic"/>
              <a:sym typeface="Malgun Gothic"/>
            </a:endParaRPr>
          </a:p>
        </p:txBody>
      </p:sp>
      <p:pic>
        <p:nvPicPr>
          <p:cNvPr id="334" name="Google Shape;334;p18"/>
          <p:cNvPicPr preferRelativeResize="0"/>
          <p:nvPr/>
        </p:nvPicPr>
        <p:blipFill>
          <a:blip r:embed="rId5">
            <a:alphaModFix/>
          </a:blip>
          <a:stretch>
            <a:fillRect/>
          </a:stretch>
        </p:blipFill>
        <p:spPr>
          <a:xfrm>
            <a:off x="2491000" y="1471125"/>
            <a:ext cx="2067150" cy="3679023"/>
          </a:xfrm>
          <a:prstGeom prst="rect">
            <a:avLst/>
          </a:prstGeom>
          <a:noFill/>
          <a:ln>
            <a:noFill/>
          </a:ln>
        </p:spPr>
      </p:pic>
      <p:pic>
        <p:nvPicPr>
          <p:cNvPr id="335" name="Google Shape;335;p18"/>
          <p:cNvPicPr preferRelativeResize="0"/>
          <p:nvPr/>
        </p:nvPicPr>
        <p:blipFill>
          <a:blip r:embed="rId6">
            <a:alphaModFix/>
          </a:blip>
          <a:stretch>
            <a:fillRect/>
          </a:stretch>
        </p:blipFill>
        <p:spPr>
          <a:xfrm>
            <a:off x="423850" y="1479513"/>
            <a:ext cx="2067150" cy="3662273"/>
          </a:xfrm>
          <a:prstGeom prst="rect">
            <a:avLst/>
          </a:prstGeom>
          <a:noFill/>
          <a:ln>
            <a:noFill/>
          </a:ln>
        </p:spPr>
      </p:pic>
      <p:cxnSp>
        <p:nvCxnSpPr>
          <p:cNvPr id="336" name="Google Shape;336;p18"/>
          <p:cNvCxnSpPr>
            <a:endCxn id="333" idx="0"/>
          </p:cNvCxnSpPr>
          <p:nvPr/>
        </p:nvCxnSpPr>
        <p:spPr>
          <a:xfrm flipH="1">
            <a:off x="1655764" y="4213963"/>
            <a:ext cx="1848600" cy="1442100"/>
          </a:xfrm>
          <a:prstGeom prst="straightConnector1">
            <a:avLst/>
          </a:prstGeom>
          <a:noFill/>
          <a:ln cap="flat" cmpd="sng" w="9525">
            <a:solidFill>
              <a:schemeClr val="dk2"/>
            </a:solidFill>
            <a:prstDash val="solid"/>
            <a:round/>
            <a:headEnd len="sm" w="sm" type="none"/>
            <a:tailEnd len="sm" w="sm" type="none"/>
          </a:ln>
        </p:spPr>
      </p:cxnSp>
      <p:cxnSp>
        <p:nvCxnSpPr>
          <p:cNvPr id="337" name="Google Shape;337;p18"/>
          <p:cNvCxnSpPr>
            <a:endCxn id="333" idx="0"/>
          </p:cNvCxnSpPr>
          <p:nvPr/>
        </p:nvCxnSpPr>
        <p:spPr>
          <a:xfrm>
            <a:off x="1416365" y="4090663"/>
            <a:ext cx="239400" cy="1565400"/>
          </a:xfrm>
          <a:prstGeom prst="straightConnector1">
            <a:avLst/>
          </a:prstGeom>
          <a:noFill/>
          <a:ln cap="flat" cmpd="sng" w="9525">
            <a:solidFill>
              <a:schemeClr val="dk2"/>
            </a:solidFill>
            <a:prstDash val="solid"/>
            <a:round/>
            <a:headEnd len="sm" w="sm" type="none"/>
            <a:tailEnd len="sm" w="sm" type="none"/>
          </a:ln>
        </p:spPr>
      </p:cxnSp>
      <p:cxnSp>
        <p:nvCxnSpPr>
          <p:cNvPr id="338" name="Google Shape;338;p18"/>
          <p:cNvCxnSpPr>
            <a:endCxn id="339" idx="0"/>
          </p:cNvCxnSpPr>
          <p:nvPr/>
        </p:nvCxnSpPr>
        <p:spPr>
          <a:xfrm flipH="1">
            <a:off x="3524564" y="4542538"/>
            <a:ext cx="35100" cy="1413600"/>
          </a:xfrm>
          <a:prstGeom prst="straightConnector1">
            <a:avLst/>
          </a:prstGeom>
          <a:noFill/>
          <a:ln cap="flat" cmpd="sng" w="9525">
            <a:solidFill>
              <a:schemeClr val="dk2"/>
            </a:solidFill>
            <a:prstDash val="solid"/>
            <a:round/>
            <a:headEnd len="sm" w="sm" type="none"/>
            <a:tailEnd len="sm" w="sm" type="none"/>
          </a:ln>
        </p:spPr>
      </p:cxnSp>
      <p:sp>
        <p:nvSpPr>
          <p:cNvPr id="339" name="Google Shape;339;p18"/>
          <p:cNvSpPr txBox="1"/>
          <p:nvPr/>
        </p:nvSpPr>
        <p:spPr>
          <a:xfrm>
            <a:off x="2532915" y="5956138"/>
            <a:ext cx="198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음성파일 업로드 버튼</a:t>
            </a:r>
            <a:endParaRPr b="0" i="0" sz="1400" u="none" cap="none" strike="noStrike">
              <a:solidFill>
                <a:srgbClr val="000000"/>
              </a:solidFill>
              <a:latin typeface="Malgun Gothic"/>
              <a:ea typeface="Malgun Gothic"/>
              <a:cs typeface="Malgun Gothic"/>
              <a:sym typeface="Malgun Gothic"/>
            </a:endParaRPr>
          </a:p>
        </p:txBody>
      </p:sp>
      <p:pic>
        <p:nvPicPr>
          <p:cNvPr id="340" name="Google Shape;340;p18"/>
          <p:cNvPicPr preferRelativeResize="0"/>
          <p:nvPr/>
        </p:nvPicPr>
        <p:blipFill>
          <a:blip r:embed="rId7">
            <a:alphaModFix/>
          </a:blip>
          <a:stretch>
            <a:fillRect/>
          </a:stretch>
        </p:blipFill>
        <p:spPr>
          <a:xfrm>
            <a:off x="4558150" y="1471125"/>
            <a:ext cx="2067151" cy="3663582"/>
          </a:xfrm>
          <a:prstGeom prst="rect">
            <a:avLst/>
          </a:prstGeom>
          <a:noFill/>
          <a:ln>
            <a:noFill/>
          </a:ln>
        </p:spPr>
      </p:pic>
      <p:cxnSp>
        <p:nvCxnSpPr>
          <p:cNvPr id="341" name="Google Shape;341;p18"/>
          <p:cNvCxnSpPr/>
          <p:nvPr/>
        </p:nvCxnSpPr>
        <p:spPr>
          <a:xfrm flipH="1" rot="10800000">
            <a:off x="5801190" y="3869763"/>
            <a:ext cx="1268400" cy="5400"/>
          </a:xfrm>
          <a:prstGeom prst="straightConnector1">
            <a:avLst/>
          </a:prstGeom>
          <a:noFill/>
          <a:ln cap="flat" cmpd="sng" w="9525">
            <a:solidFill>
              <a:schemeClr val="dk2"/>
            </a:solidFill>
            <a:prstDash val="solid"/>
            <a:round/>
            <a:headEnd len="sm" w="sm" type="none"/>
            <a:tailEnd len="sm" w="sm" type="none"/>
          </a:ln>
        </p:spPr>
      </p:cxnSp>
      <p:sp>
        <p:nvSpPr>
          <p:cNvPr id="342" name="Google Shape;342;p18"/>
          <p:cNvSpPr txBox="1"/>
          <p:nvPr/>
        </p:nvSpPr>
        <p:spPr>
          <a:xfrm>
            <a:off x="7069596" y="3672375"/>
            <a:ext cx="131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업로드할 파일 선택 버튼</a:t>
            </a:r>
            <a:endParaRPr b="0" i="0" sz="1400" u="none" cap="none" strike="noStrike">
              <a:solidFill>
                <a:srgbClr val="000000"/>
              </a:solidFill>
              <a:latin typeface="Malgun Gothic"/>
              <a:ea typeface="Malgun Gothic"/>
              <a:cs typeface="Malgun Gothic"/>
              <a:sym typeface="Malgun Gothic"/>
            </a:endParaRPr>
          </a:p>
        </p:txBody>
      </p:sp>
      <p:cxnSp>
        <p:nvCxnSpPr>
          <p:cNvPr id="343" name="Google Shape;343;p18"/>
          <p:cNvCxnSpPr/>
          <p:nvPr/>
        </p:nvCxnSpPr>
        <p:spPr>
          <a:xfrm>
            <a:off x="5371215" y="4503563"/>
            <a:ext cx="441000" cy="1058700"/>
          </a:xfrm>
          <a:prstGeom prst="straightConnector1">
            <a:avLst/>
          </a:prstGeom>
          <a:noFill/>
          <a:ln cap="flat" cmpd="sng" w="9525">
            <a:solidFill>
              <a:schemeClr val="dk2"/>
            </a:solidFill>
            <a:prstDash val="solid"/>
            <a:round/>
            <a:headEnd len="sm" w="sm" type="none"/>
            <a:tailEnd len="sm" w="sm" type="none"/>
          </a:ln>
        </p:spPr>
      </p:cxnSp>
      <p:sp>
        <p:nvSpPr>
          <p:cNvPr id="344" name="Google Shape;344;p18"/>
          <p:cNvSpPr txBox="1"/>
          <p:nvPr/>
        </p:nvSpPr>
        <p:spPr>
          <a:xfrm>
            <a:off x="5176946" y="5562275"/>
            <a:ext cx="131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선택된 파일 업로드 버튼</a:t>
            </a:r>
            <a:endParaRPr b="0" i="0" sz="1400" u="none" cap="none" strike="noStrike">
              <a:solidFill>
                <a:srgbClr val="000000"/>
              </a:solidFill>
              <a:latin typeface="Malgun Gothic"/>
              <a:ea typeface="Malgun Gothic"/>
              <a:cs typeface="Malgun Gothic"/>
              <a:sym typeface="Malgun Gothic"/>
            </a:endParaRPr>
          </a:p>
        </p:txBody>
      </p:sp>
      <p:cxnSp>
        <p:nvCxnSpPr>
          <p:cNvPr id="345" name="Google Shape;345;p18"/>
          <p:cNvCxnSpPr/>
          <p:nvPr/>
        </p:nvCxnSpPr>
        <p:spPr>
          <a:xfrm>
            <a:off x="5812215" y="4508963"/>
            <a:ext cx="1134000" cy="991500"/>
          </a:xfrm>
          <a:prstGeom prst="straightConnector1">
            <a:avLst/>
          </a:prstGeom>
          <a:noFill/>
          <a:ln cap="flat" cmpd="sng" w="9525">
            <a:solidFill>
              <a:schemeClr val="dk2"/>
            </a:solidFill>
            <a:prstDash val="solid"/>
            <a:round/>
            <a:headEnd len="sm" w="sm" type="none"/>
            <a:tailEnd len="sm" w="sm" type="none"/>
          </a:ln>
        </p:spPr>
      </p:cxnSp>
      <p:sp>
        <p:nvSpPr>
          <p:cNvPr id="346" name="Google Shape;346;p18"/>
          <p:cNvSpPr txBox="1"/>
          <p:nvPr/>
        </p:nvSpPr>
        <p:spPr>
          <a:xfrm>
            <a:off x="6490346" y="5454425"/>
            <a:ext cx="1313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메인페이지로 돌아가는 홈버튼</a:t>
            </a:r>
            <a:endParaRPr b="0" i="0" sz="14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47479ae169_0_96"/>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352" name="Google Shape;352;g247479ae169_0_96"/>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353" name="Google Shape;353;g247479ae169_0_96"/>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354" name="Google Shape;354;g247479ae169_0_96"/>
          <p:cNvSpPr txBox="1"/>
          <p:nvPr/>
        </p:nvSpPr>
        <p:spPr>
          <a:xfrm>
            <a:off x="323850" y="692150"/>
            <a:ext cx="2952900" cy="27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화면설계서 - </a:t>
            </a:r>
            <a:r>
              <a:rPr b="1" i="0" lang="en-US" sz="1000" u="none" cap="none" strike="noStrike">
                <a:solidFill>
                  <a:schemeClr val="lt1"/>
                </a:solidFill>
                <a:latin typeface="Malgun Gothic"/>
                <a:ea typeface="Malgun Gothic"/>
                <a:cs typeface="Malgun Gothic"/>
                <a:sym typeface="Malgun Gothic"/>
              </a:rPr>
              <a:t>사용자 인터페이스(sw)</a:t>
            </a:r>
            <a:endParaRPr b="0" i="0" sz="1400" u="none" cap="none" strike="noStrike">
              <a:solidFill>
                <a:srgbClr val="000000"/>
              </a:solidFill>
              <a:latin typeface="Arial"/>
              <a:ea typeface="Arial"/>
              <a:cs typeface="Arial"/>
              <a:sym typeface="Arial"/>
            </a:endParaRPr>
          </a:p>
        </p:txBody>
      </p:sp>
      <p:pic>
        <p:nvPicPr>
          <p:cNvPr id="355" name="Google Shape;355;g247479ae169_0_96"/>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356" name="Google Shape;356;g247479ae169_0_96"/>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57" name="Google Shape;357;g247479ae169_0_96"/>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358" name="Google Shape;358;g247479ae169_0_96"/>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sp>
        <p:nvSpPr>
          <p:cNvPr id="359" name="Google Shape;359;g247479ae169_0_96"/>
          <p:cNvSpPr txBox="1"/>
          <p:nvPr/>
        </p:nvSpPr>
        <p:spPr>
          <a:xfrm>
            <a:off x="7755946" y="3858925"/>
            <a:ext cx="1313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메인페이지로 돌아가는 홈버튼</a:t>
            </a:r>
            <a:endParaRPr b="0" i="0" sz="1400" u="none" cap="none" strike="noStrike">
              <a:solidFill>
                <a:srgbClr val="000000"/>
              </a:solidFill>
              <a:latin typeface="Malgun Gothic"/>
              <a:ea typeface="Malgun Gothic"/>
              <a:cs typeface="Malgun Gothic"/>
              <a:sym typeface="Malgun Gothic"/>
            </a:endParaRPr>
          </a:p>
        </p:txBody>
      </p:sp>
      <p:pic>
        <p:nvPicPr>
          <p:cNvPr id="360" name="Google Shape;360;g247479ae169_0_96"/>
          <p:cNvPicPr preferRelativeResize="0"/>
          <p:nvPr/>
        </p:nvPicPr>
        <p:blipFill>
          <a:blip r:embed="rId5">
            <a:alphaModFix/>
          </a:blip>
          <a:stretch>
            <a:fillRect/>
          </a:stretch>
        </p:blipFill>
        <p:spPr>
          <a:xfrm>
            <a:off x="323850" y="1395300"/>
            <a:ext cx="2205170" cy="3909164"/>
          </a:xfrm>
          <a:prstGeom prst="rect">
            <a:avLst/>
          </a:prstGeom>
          <a:noFill/>
          <a:ln>
            <a:noFill/>
          </a:ln>
        </p:spPr>
      </p:pic>
      <p:pic>
        <p:nvPicPr>
          <p:cNvPr id="361" name="Google Shape;361;g247479ae169_0_96"/>
          <p:cNvPicPr preferRelativeResize="0"/>
          <p:nvPr/>
        </p:nvPicPr>
        <p:blipFill>
          <a:blip r:embed="rId6">
            <a:alphaModFix/>
          </a:blip>
          <a:stretch>
            <a:fillRect/>
          </a:stretch>
        </p:blipFill>
        <p:spPr>
          <a:xfrm>
            <a:off x="4555226" y="1395300"/>
            <a:ext cx="2205175" cy="3924684"/>
          </a:xfrm>
          <a:prstGeom prst="rect">
            <a:avLst/>
          </a:prstGeom>
          <a:noFill/>
          <a:ln>
            <a:noFill/>
          </a:ln>
        </p:spPr>
      </p:pic>
      <p:cxnSp>
        <p:nvCxnSpPr>
          <p:cNvPr id="362" name="Google Shape;362;g247479ae169_0_96"/>
          <p:cNvCxnSpPr>
            <a:endCxn id="359" idx="1"/>
          </p:cNvCxnSpPr>
          <p:nvPr/>
        </p:nvCxnSpPr>
        <p:spPr>
          <a:xfrm>
            <a:off x="6621946" y="4213975"/>
            <a:ext cx="1134000" cy="60600"/>
          </a:xfrm>
          <a:prstGeom prst="straightConnector1">
            <a:avLst/>
          </a:prstGeom>
          <a:noFill/>
          <a:ln cap="flat" cmpd="sng" w="9525">
            <a:solidFill>
              <a:schemeClr val="dk2"/>
            </a:solidFill>
            <a:prstDash val="solid"/>
            <a:round/>
            <a:headEnd len="sm" w="sm" type="none"/>
            <a:tailEnd len="sm" w="sm" type="none"/>
          </a:ln>
        </p:spPr>
      </p:cxnSp>
      <p:sp>
        <p:nvSpPr>
          <p:cNvPr id="363" name="Google Shape;363;g247479ae169_0_96"/>
          <p:cNvSpPr txBox="1"/>
          <p:nvPr/>
        </p:nvSpPr>
        <p:spPr>
          <a:xfrm>
            <a:off x="323846" y="5734625"/>
            <a:ext cx="1240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신고문자 전송 버튼</a:t>
            </a:r>
            <a:endParaRPr b="0" i="0" sz="1400" u="none" cap="none" strike="noStrike">
              <a:solidFill>
                <a:srgbClr val="000000"/>
              </a:solidFill>
              <a:latin typeface="Malgun Gothic"/>
              <a:ea typeface="Malgun Gothic"/>
              <a:cs typeface="Malgun Gothic"/>
              <a:sym typeface="Malgun Gothic"/>
            </a:endParaRPr>
          </a:p>
        </p:txBody>
      </p:sp>
      <p:cxnSp>
        <p:nvCxnSpPr>
          <p:cNvPr id="364" name="Google Shape;364;g247479ae169_0_96"/>
          <p:cNvCxnSpPr>
            <a:endCxn id="363" idx="0"/>
          </p:cNvCxnSpPr>
          <p:nvPr/>
        </p:nvCxnSpPr>
        <p:spPr>
          <a:xfrm>
            <a:off x="898646" y="4628525"/>
            <a:ext cx="45600" cy="1106100"/>
          </a:xfrm>
          <a:prstGeom prst="straightConnector1">
            <a:avLst/>
          </a:prstGeom>
          <a:noFill/>
          <a:ln cap="flat" cmpd="sng" w="9525">
            <a:solidFill>
              <a:schemeClr val="dk2"/>
            </a:solidFill>
            <a:prstDash val="solid"/>
            <a:round/>
            <a:headEnd len="sm" w="sm" type="none"/>
            <a:tailEnd len="sm" w="sm" type="none"/>
          </a:ln>
        </p:spPr>
      </p:cxnSp>
      <p:sp>
        <p:nvSpPr>
          <p:cNvPr id="365" name="Google Shape;365;g247479ae169_0_96"/>
          <p:cNvSpPr txBox="1"/>
          <p:nvPr/>
        </p:nvSpPr>
        <p:spPr>
          <a:xfrm>
            <a:off x="2848596" y="4125900"/>
            <a:ext cx="1313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메인페이지로 돌아가는 홈버튼</a:t>
            </a:r>
            <a:endParaRPr b="0" i="0" sz="1400" u="none" cap="none" strike="noStrike">
              <a:solidFill>
                <a:srgbClr val="000000"/>
              </a:solidFill>
              <a:latin typeface="Malgun Gothic"/>
              <a:ea typeface="Malgun Gothic"/>
              <a:cs typeface="Malgun Gothic"/>
              <a:sym typeface="Malgun Gothic"/>
            </a:endParaRPr>
          </a:p>
        </p:txBody>
      </p:sp>
      <p:cxnSp>
        <p:nvCxnSpPr>
          <p:cNvPr id="366" name="Google Shape;366;g247479ae169_0_96"/>
          <p:cNvCxnSpPr>
            <a:endCxn id="365" idx="1"/>
          </p:cNvCxnSpPr>
          <p:nvPr/>
        </p:nvCxnSpPr>
        <p:spPr>
          <a:xfrm>
            <a:off x="2455296" y="4427850"/>
            <a:ext cx="393300" cy="1137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372" name="Google Shape;372;p20"/>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373" name="Google Shape;373;p20"/>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374" name="Google Shape;374;p20"/>
          <p:cNvSpPr txBox="1"/>
          <p:nvPr/>
        </p:nvSpPr>
        <p:spPr>
          <a:xfrm>
            <a:off x="323850" y="692150"/>
            <a:ext cx="2879725"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엔티티관계도 - ERD</a:t>
            </a:r>
            <a:endParaRPr b="0" i="0" sz="1400" u="none" cap="none" strike="noStrike">
              <a:solidFill>
                <a:srgbClr val="000000"/>
              </a:solidFill>
              <a:latin typeface="Arial"/>
              <a:ea typeface="Arial"/>
              <a:cs typeface="Arial"/>
              <a:sym typeface="Arial"/>
            </a:endParaRPr>
          </a:p>
        </p:txBody>
      </p:sp>
      <p:pic>
        <p:nvPicPr>
          <p:cNvPr id="375" name="Google Shape;375;p20"/>
          <p:cNvPicPr preferRelativeResize="0"/>
          <p:nvPr/>
        </p:nvPicPr>
        <p:blipFill rotWithShape="1">
          <a:blip r:embed="rId4">
            <a:alphaModFix/>
          </a:blip>
          <a:srcRect b="0" l="0" r="0" t="0"/>
          <a:stretch/>
        </p:blipFill>
        <p:spPr>
          <a:xfrm>
            <a:off x="8675687" y="476250"/>
            <a:ext cx="455612" cy="158750"/>
          </a:xfrm>
          <a:prstGeom prst="rect">
            <a:avLst/>
          </a:prstGeom>
          <a:noFill/>
          <a:ln>
            <a:noFill/>
          </a:ln>
        </p:spPr>
      </p:pic>
      <p:sp>
        <p:nvSpPr>
          <p:cNvPr id="376" name="Google Shape;376;p20"/>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77" name="Google Shape;377;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378" name="Google Shape;378;p20"/>
          <p:cNvSpPr txBox="1"/>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379" name="Google Shape;379;p20"/>
          <p:cNvPicPr preferRelativeResize="0"/>
          <p:nvPr/>
        </p:nvPicPr>
        <p:blipFill rotWithShape="1">
          <a:blip r:embed="rId5">
            <a:alphaModFix/>
          </a:blip>
          <a:srcRect b="0" l="0" r="0" t="0"/>
          <a:stretch/>
        </p:blipFill>
        <p:spPr>
          <a:xfrm>
            <a:off x="8115300" y="125412"/>
            <a:ext cx="868362" cy="279400"/>
          </a:xfrm>
          <a:prstGeom prst="rect">
            <a:avLst/>
          </a:prstGeom>
          <a:noFill/>
          <a:ln>
            <a:noFill/>
          </a:ln>
        </p:spPr>
      </p:pic>
      <p:pic>
        <p:nvPicPr>
          <p:cNvPr id="380" name="Google Shape;380;p20"/>
          <p:cNvPicPr preferRelativeResize="0"/>
          <p:nvPr/>
        </p:nvPicPr>
        <p:blipFill>
          <a:blip r:embed="rId6">
            <a:alphaModFix/>
          </a:blip>
          <a:stretch>
            <a:fillRect/>
          </a:stretch>
        </p:blipFill>
        <p:spPr>
          <a:xfrm>
            <a:off x="291075" y="1209663"/>
            <a:ext cx="8313175" cy="492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1"/>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386" name="Google Shape;386;p21"/>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387" name="Google Shape;387;p21"/>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388" name="Google Shape;388;p21"/>
          <p:cNvSpPr txBox="1"/>
          <p:nvPr/>
        </p:nvSpPr>
        <p:spPr>
          <a:xfrm>
            <a:off x="323850" y="692150"/>
            <a:ext cx="2808287"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기능 처리도(기능 흐름도)</a:t>
            </a:r>
            <a:endParaRPr b="0" i="0" sz="1400" u="none" cap="none" strike="noStrike">
              <a:solidFill>
                <a:srgbClr val="000000"/>
              </a:solidFill>
              <a:latin typeface="Arial"/>
              <a:ea typeface="Arial"/>
              <a:cs typeface="Arial"/>
              <a:sym typeface="Arial"/>
            </a:endParaRPr>
          </a:p>
        </p:txBody>
      </p:sp>
      <p:pic>
        <p:nvPicPr>
          <p:cNvPr id="389" name="Google Shape;389;p21"/>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390" name="Google Shape;390;p21"/>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91" name="Google Shape;391;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392" name="Google Shape;392;p21"/>
          <p:cNvGraphicFramePr/>
          <p:nvPr/>
        </p:nvGraphicFramePr>
        <p:xfrm>
          <a:off x="168275" y="2133600"/>
          <a:ext cx="3000000" cy="3000000"/>
        </p:xfrm>
        <a:graphic>
          <a:graphicData uri="http://schemas.openxmlformats.org/drawingml/2006/table">
            <a:tbl>
              <a:tblPr>
                <a:noFill/>
                <a:tableStyleId>{7F7BAC36-BF8B-4574-8734-9877CC2D02C3}</a:tableStyleId>
              </a:tblPr>
              <a:tblGrid>
                <a:gridCol w="8848725"/>
              </a:tblGrid>
              <a:tr h="287325">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기능 흐름도</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BFBFBF"/>
                      </a:solidFill>
                      <a:prstDash val="solid"/>
                      <a:round/>
                      <a:headEnd len="sm" w="sm" type="none"/>
                      <a:tailEnd len="sm" w="sm" type="none"/>
                    </a:lnB>
                    <a:solidFill>
                      <a:srgbClr val="B9CDE5">
                        <a:alpha val="49411"/>
                      </a:srgbClr>
                    </a:solidFill>
                  </a:tcPr>
                </a:tc>
              </a:tr>
              <a:tr h="4054475">
                <a:tc>
                  <a:txBody>
                    <a:bodyPr/>
                    <a:lstStyle/>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chemeClr val="dk1"/>
                        </a:buClr>
                        <a:buSzPts val="1000"/>
                        <a:buFont typeface="Malgun Gothic"/>
                        <a:buNone/>
                      </a:pPr>
                      <a:r>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900"/>
                        <a:buFont typeface="Malgun Gothic"/>
                        <a:buNone/>
                      </a:pPr>
                      <a:r>
                        <a:t/>
                      </a:r>
                      <a:endParaRPr b="0" i="0" sz="9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600"/>
                        <a:buFont typeface="Malgun Gothic"/>
                        <a:buNone/>
                      </a:pPr>
                      <a:r>
                        <a:t/>
                      </a:r>
                      <a:endParaRPr b="0" i="0" sz="16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Malgun Gothic"/>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77787B"/>
                      </a:solidFill>
                      <a:prstDash val="solid"/>
                      <a:round/>
                      <a:headEnd len="sm" w="sm" type="none"/>
                      <a:tailEnd len="sm" w="sm" type="none"/>
                    </a:lnB>
                  </a:tcPr>
                </a:tc>
              </a:tr>
            </a:tbl>
          </a:graphicData>
        </a:graphic>
      </p:graphicFrame>
      <p:sp>
        <p:nvSpPr>
          <p:cNvPr id="393" name="Google Shape;393;p21"/>
          <p:cNvSpPr txBox="1"/>
          <p:nvPr/>
        </p:nvSpPr>
        <p:spPr>
          <a:xfrm>
            <a:off x="3276599" y="2416038"/>
            <a:ext cx="49689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404040"/>
              </a:buClr>
              <a:buSzPts val="1000"/>
              <a:buFont typeface="Malgun Gothic"/>
              <a:buNone/>
            </a:pPr>
            <a:r>
              <a:rPr b="1" i="0" lang="en-US" sz="1000" u="none" cap="none" strike="noStrike">
                <a:solidFill>
                  <a:srgbClr val="404040"/>
                </a:solidFill>
                <a:latin typeface="Malgun Gothic"/>
                <a:ea typeface="Malgun Gothic"/>
                <a:cs typeface="Malgun Gothic"/>
                <a:sym typeface="Malgun Gothic"/>
              </a:rPr>
              <a:t>&lt;보이스피싱 탐지 어플리케이션 기능 처리도&gt;</a:t>
            </a:r>
            <a:endParaRPr b="0" i="0" sz="1400" u="none" cap="none" strike="noStrike">
              <a:solidFill>
                <a:srgbClr val="000000"/>
              </a:solidFill>
              <a:latin typeface="Arial"/>
              <a:ea typeface="Arial"/>
              <a:cs typeface="Arial"/>
              <a:sym typeface="Arial"/>
            </a:endParaRPr>
          </a:p>
        </p:txBody>
      </p:sp>
      <p:sp>
        <p:nvSpPr>
          <p:cNvPr id="394" name="Google Shape;394;p21"/>
          <p:cNvSpPr txBox="1"/>
          <p:nvPr/>
        </p:nvSpPr>
        <p:spPr>
          <a:xfrm>
            <a:off x="1501775" y="3130550"/>
            <a:ext cx="1439862" cy="309562"/>
          </a:xfrm>
          <a:prstGeom prst="rect">
            <a:avLst/>
          </a:prstGeom>
          <a:noFill/>
          <a:ln cap="flat" cmpd="sng" w="9525">
            <a:solidFill>
              <a:srgbClr val="00264C"/>
            </a:solidFill>
            <a:prstDash val="solid"/>
            <a:miter lim="800000"/>
            <a:headEnd len="sm" w="sm" type="none"/>
            <a:tailEnd len="sm" w="sm" type="none"/>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프로그램 실행</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a:off x="1477888" y="4563275"/>
            <a:ext cx="1440000" cy="539700"/>
          </a:xfrm>
          <a:prstGeom prst="can">
            <a:avLst>
              <a:gd fmla="val 25000" name="adj"/>
            </a:avLst>
          </a:prstGeom>
          <a:solidFill>
            <a:srgbClr val="EAEAEA"/>
          </a:solidFill>
          <a:ln cap="flat" cmpd="sng" w="9525">
            <a:solidFill>
              <a:srgbClr val="00264C"/>
            </a:solidFill>
            <a:prstDash val="solid"/>
            <a:miter lim="800000"/>
            <a:headEnd len="sm" w="sm" type="none"/>
            <a:tailEnd len="sm" w="sm" type="none"/>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녹음된 음성 서버 전달</a:t>
            </a:r>
            <a:endParaRPr b="0" i="0" sz="1400" u="none" cap="none" strike="noStrike">
              <a:solidFill>
                <a:srgbClr val="000000"/>
              </a:solidFill>
              <a:latin typeface="Arial"/>
              <a:ea typeface="Arial"/>
              <a:cs typeface="Arial"/>
              <a:sym typeface="Arial"/>
            </a:endParaRPr>
          </a:p>
        </p:txBody>
      </p:sp>
      <p:sp>
        <p:nvSpPr>
          <p:cNvPr id="396" name="Google Shape;396;p21"/>
          <p:cNvSpPr/>
          <p:nvPr/>
        </p:nvSpPr>
        <p:spPr>
          <a:xfrm>
            <a:off x="1477962" y="3808412"/>
            <a:ext cx="1428750" cy="357187"/>
          </a:xfrm>
          <a:prstGeom prst="flowChartDecision">
            <a:avLst/>
          </a:prstGeom>
          <a:solidFill>
            <a:srgbClr val="FFFFE9"/>
          </a:solidFill>
          <a:ln cap="flat" cmpd="sng" w="9525">
            <a:solidFill>
              <a:srgbClr val="0026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음성녹음</a:t>
            </a:r>
            <a:endParaRPr b="0" i="0" sz="10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chemeClr val="dk1"/>
              </a:buClr>
              <a:buSzPts val="1000"/>
              <a:buFont typeface="Malgun Gothic"/>
              <a:buNone/>
            </a:pPr>
            <a:r>
              <a:rPr lang="en-US" sz="1000">
                <a:solidFill>
                  <a:schemeClr val="dk1"/>
                </a:solidFill>
                <a:latin typeface="Malgun Gothic"/>
                <a:ea typeface="Malgun Gothic"/>
                <a:cs typeface="Malgun Gothic"/>
                <a:sym typeface="Malgun Gothic"/>
              </a:rPr>
              <a:t>업로드</a:t>
            </a:r>
            <a:endParaRPr sz="1000">
              <a:solidFill>
                <a:schemeClr val="dk1"/>
              </a:solidFill>
              <a:latin typeface="Malgun Gothic"/>
              <a:ea typeface="Malgun Gothic"/>
              <a:cs typeface="Malgun Gothic"/>
              <a:sym typeface="Malgun Gothic"/>
            </a:endParaRPr>
          </a:p>
        </p:txBody>
      </p:sp>
      <p:cxnSp>
        <p:nvCxnSpPr>
          <p:cNvPr id="397" name="Google Shape;397;p21"/>
          <p:cNvCxnSpPr/>
          <p:nvPr/>
        </p:nvCxnSpPr>
        <p:spPr>
          <a:xfrm rot="5400000">
            <a:off x="2008187" y="3627437"/>
            <a:ext cx="360362" cy="1587"/>
          </a:xfrm>
          <a:prstGeom prst="straightConnector1">
            <a:avLst/>
          </a:prstGeom>
          <a:noFill/>
          <a:ln cap="flat" cmpd="sng" w="9525">
            <a:solidFill>
              <a:srgbClr val="00264C"/>
            </a:solidFill>
            <a:prstDash val="solid"/>
            <a:miter lim="800000"/>
            <a:headEnd len="sm" w="sm" type="none"/>
            <a:tailEnd len="med" w="med" type="triangle"/>
          </a:ln>
        </p:spPr>
      </p:cxnSp>
      <p:cxnSp>
        <p:nvCxnSpPr>
          <p:cNvPr id="398" name="Google Shape;398;p21"/>
          <p:cNvCxnSpPr/>
          <p:nvPr/>
        </p:nvCxnSpPr>
        <p:spPr>
          <a:xfrm rot="5400000">
            <a:off x="2018506" y="4347368"/>
            <a:ext cx="358775" cy="1587"/>
          </a:xfrm>
          <a:prstGeom prst="straightConnector1">
            <a:avLst/>
          </a:prstGeom>
          <a:noFill/>
          <a:ln cap="flat" cmpd="sng" w="9525">
            <a:solidFill>
              <a:srgbClr val="00264C"/>
            </a:solidFill>
            <a:prstDash val="solid"/>
            <a:miter lim="800000"/>
            <a:headEnd len="sm" w="sm" type="none"/>
            <a:tailEnd len="med" w="med" type="triangle"/>
          </a:ln>
        </p:spPr>
      </p:cxnSp>
      <p:cxnSp>
        <p:nvCxnSpPr>
          <p:cNvPr id="399" name="Google Shape;399;p21"/>
          <p:cNvCxnSpPr/>
          <p:nvPr/>
        </p:nvCxnSpPr>
        <p:spPr>
          <a:xfrm rot="-5400000">
            <a:off x="2683550" y="2995675"/>
            <a:ext cx="700200" cy="34800"/>
          </a:xfrm>
          <a:prstGeom prst="bentConnector3">
            <a:avLst>
              <a:gd fmla="val -1510" name="adj1"/>
            </a:avLst>
          </a:prstGeom>
          <a:noFill/>
          <a:ln cap="flat" cmpd="sng" w="9525">
            <a:solidFill>
              <a:srgbClr val="00264C"/>
            </a:solidFill>
            <a:prstDash val="solid"/>
            <a:miter lim="800000"/>
            <a:headEnd len="sm" w="sm" type="none"/>
            <a:tailEnd len="med" w="med" type="triangle"/>
          </a:ln>
        </p:spPr>
      </p:cxnSp>
      <p:sp>
        <p:nvSpPr>
          <p:cNvPr id="400" name="Google Shape;400;p21"/>
          <p:cNvSpPr txBox="1"/>
          <p:nvPr/>
        </p:nvSpPr>
        <p:spPr>
          <a:xfrm>
            <a:off x="1930400" y="2854725"/>
            <a:ext cx="2571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Y</a:t>
            </a:r>
            <a:endParaRPr b="0" i="0" sz="1400" u="none" cap="none" strike="noStrike">
              <a:solidFill>
                <a:srgbClr val="000000"/>
              </a:solidFill>
              <a:latin typeface="Arial"/>
              <a:ea typeface="Arial"/>
              <a:cs typeface="Arial"/>
              <a:sym typeface="Arial"/>
            </a:endParaRPr>
          </a:p>
        </p:txBody>
      </p:sp>
      <p:sp>
        <p:nvSpPr>
          <p:cNvPr id="401" name="Google Shape;401;p21"/>
          <p:cNvSpPr txBox="1"/>
          <p:nvPr/>
        </p:nvSpPr>
        <p:spPr>
          <a:xfrm>
            <a:off x="2679575" y="2805125"/>
            <a:ext cx="2811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N</a:t>
            </a:r>
            <a:endParaRPr b="0" i="0" sz="1400" u="none" cap="none" strike="noStrike">
              <a:solidFill>
                <a:srgbClr val="000000"/>
              </a:solidFill>
              <a:latin typeface="Arial"/>
              <a:ea typeface="Arial"/>
              <a:cs typeface="Arial"/>
              <a:sym typeface="Arial"/>
            </a:endParaRPr>
          </a:p>
        </p:txBody>
      </p:sp>
      <p:sp>
        <p:nvSpPr>
          <p:cNvPr id="402" name="Google Shape;402;p21"/>
          <p:cNvSpPr txBox="1"/>
          <p:nvPr/>
        </p:nvSpPr>
        <p:spPr>
          <a:xfrm>
            <a:off x="3736975" y="3009900"/>
            <a:ext cx="1223962" cy="349250"/>
          </a:xfrm>
          <a:prstGeom prst="rect">
            <a:avLst/>
          </a:prstGeom>
          <a:noFill/>
          <a:ln cap="flat" cmpd="sng" w="9525">
            <a:solidFill>
              <a:srgbClr val="00264C"/>
            </a:solidFill>
            <a:prstDash val="solid"/>
            <a:miter lim="800000"/>
            <a:headEnd len="sm" w="sm" type="none"/>
            <a:tailEnd len="sm" w="sm" type="none"/>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음성 텍스트 변환 모델 실행</a:t>
            </a:r>
            <a:endParaRPr b="0" i="0" sz="1400" u="none" cap="none" strike="noStrike">
              <a:solidFill>
                <a:srgbClr val="000000"/>
              </a:solidFill>
              <a:latin typeface="Arial"/>
              <a:ea typeface="Arial"/>
              <a:cs typeface="Arial"/>
              <a:sym typeface="Arial"/>
            </a:endParaRPr>
          </a:p>
        </p:txBody>
      </p:sp>
      <p:cxnSp>
        <p:nvCxnSpPr>
          <p:cNvPr id="403" name="Google Shape;403;p21"/>
          <p:cNvCxnSpPr/>
          <p:nvPr/>
        </p:nvCxnSpPr>
        <p:spPr>
          <a:xfrm>
            <a:off x="4970462" y="3189287"/>
            <a:ext cx="360362" cy="0"/>
          </a:xfrm>
          <a:prstGeom prst="straightConnector1">
            <a:avLst/>
          </a:prstGeom>
          <a:noFill/>
          <a:ln cap="flat" cmpd="sng" w="9525">
            <a:solidFill>
              <a:srgbClr val="00264C"/>
            </a:solidFill>
            <a:prstDash val="solid"/>
            <a:miter lim="800000"/>
            <a:headEnd len="sm" w="sm" type="none"/>
            <a:tailEnd len="sm" w="sm" type="none"/>
          </a:ln>
        </p:spPr>
      </p:cxnSp>
      <p:sp>
        <p:nvSpPr>
          <p:cNvPr id="404" name="Google Shape;404;p21"/>
          <p:cNvSpPr txBox="1"/>
          <p:nvPr/>
        </p:nvSpPr>
        <p:spPr>
          <a:xfrm>
            <a:off x="5321300" y="3011450"/>
            <a:ext cx="1079400" cy="309600"/>
          </a:xfrm>
          <a:prstGeom prst="rect">
            <a:avLst/>
          </a:prstGeom>
          <a:noFill/>
          <a:ln cap="flat" cmpd="sng" w="9525">
            <a:solidFill>
              <a:srgbClr val="00264C"/>
            </a:solidFill>
            <a:prstDash val="solid"/>
            <a:miter lim="800000"/>
            <a:headEnd len="sm" w="sm" type="none"/>
            <a:tailEnd len="sm" w="sm" type="none"/>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텍스트 이진분류 모델 진행</a:t>
            </a:r>
            <a:endParaRPr b="0" i="0" sz="1400" u="none" cap="none" strike="noStrike">
              <a:solidFill>
                <a:srgbClr val="000000"/>
              </a:solidFill>
              <a:latin typeface="Arial"/>
              <a:ea typeface="Arial"/>
              <a:cs typeface="Arial"/>
              <a:sym typeface="Arial"/>
            </a:endParaRPr>
          </a:p>
        </p:txBody>
      </p:sp>
      <p:sp>
        <p:nvSpPr>
          <p:cNvPr id="405" name="Google Shape;405;p21"/>
          <p:cNvSpPr/>
          <p:nvPr/>
        </p:nvSpPr>
        <p:spPr>
          <a:xfrm>
            <a:off x="4837112" y="2911475"/>
            <a:ext cx="268287" cy="203200"/>
          </a:xfrm>
          <a:prstGeom prst="ellipse">
            <a:avLst/>
          </a:prstGeom>
          <a:solidFill>
            <a:srgbClr val="3B5AA8"/>
          </a:solidFill>
          <a:ln>
            <a:noFill/>
          </a:ln>
        </p:spPr>
        <p:txBody>
          <a:bodyPr anchorCtr="0" anchor="ctr" bIns="54000" lIns="54000" spcFirstLastPara="1" rIns="54000" wrap="square" tIns="54000">
            <a:noAutofit/>
          </a:bodyPr>
          <a:lstStyle/>
          <a:p>
            <a:pPr indent="-85725" lvl="0" marL="85725" marR="0" rtl="0" algn="ctr">
              <a:lnSpc>
                <a:spcPct val="100000"/>
              </a:lnSpc>
              <a:spcBef>
                <a:spcPts val="0"/>
              </a:spcBef>
              <a:spcAft>
                <a:spcPts val="0"/>
              </a:spcAft>
              <a:buClr>
                <a:schemeClr val="lt1"/>
              </a:buClr>
              <a:buSzPts val="1000"/>
              <a:buFont typeface="Malgun Gothic"/>
              <a:buNone/>
            </a:pPr>
            <a:r>
              <a:rPr b="0" i="0" lang="en-US" sz="1000" u="none" cap="none" strike="noStrike">
                <a:solidFill>
                  <a:schemeClr val="lt1"/>
                </a:solidFill>
                <a:latin typeface="Malgun Gothic"/>
                <a:ea typeface="Malgun Gothic"/>
                <a:cs typeface="Malgun Gothic"/>
                <a:sym typeface="Malgun Gothic"/>
              </a:rPr>
              <a:t>2</a:t>
            </a:r>
            <a:endParaRPr b="0" i="0" sz="1400" u="none" cap="none" strike="noStrike">
              <a:solidFill>
                <a:srgbClr val="000000"/>
              </a:solidFill>
              <a:latin typeface="Arial"/>
              <a:ea typeface="Arial"/>
              <a:cs typeface="Arial"/>
              <a:sym typeface="Arial"/>
            </a:endParaRPr>
          </a:p>
        </p:txBody>
      </p:sp>
      <p:sp>
        <p:nvSpPr>
          <p:cNvPr id="406" name="Google Shape;406;p21"/>
          <p:cNvSpPr/>
          <p:nvPr/>
        </p:nvSpPr>
        <p:spPr>
          <a:xfrm>
            <a:off x="928687" y="5657850"/>
            <a:ext cx="268287" cy="203200"/>
          </a:xfrm>
          <a:prstGeom prst="ellipse">
            <a:avLst/>
          </a:prstGeom>
          <a:solidFill>
            <a:srgbClr val="77787B"/>
          </a:solidFill>
          <a:ln>
            <a:noFill/>
          </a:ln>
        </p:spPr>
        <p:txBody>
          <a:bodyPr anchorCtr="0" anchor="ctr" bIns="54000" lIns="54000" spcFirstLastPara="1" rIns="54000" wrap="square" tIns="54000">
            <a:noAutofit/>
          </a:bodyPr>
          <a:lstStyle/>
          <a:p>
            <a:pPr indent="-85725" lvl="0" marL="85725" marR="0" rtl="0" algn="ctr">
              <a:lnSpc>
                <a:spcPct val="100000"/>
              </a:lnSpc>
              <a:spcBef>
                <a:spcPts val="0"/>
              </a:spcBef>
              <a:spcAft>
                <a:spcPts val="0"/>
              </a:spcAft>
              <a:buClr>
                <a:schemeClr val="lt1"/>
              </a:buClr>
              <a:buSzPts val="1000"/>
              <a:buFont typeface="Malgun Gothic"/>
              <a:buNone/>
            </a:pPr>
            <a:r>
              <a:rPr b="0" i="0" lang="en-US" sz="1000" u="none" cap="none" strike="noStrike">
                <a:solidFill>
                  <a:schemeClr val="lt1"/>
                </a:solidFill>
                <a:latin typeface="Malgun Gothic"/>
                <a:ea typeface="Malgun Gothic"/>
                <a:cs typeface="Malgun Gothic"/>
                <a:sym typeface="Malgun Gothic"/>
              </a:rPr>
              <a:t>1</a:t>
            </a:r>
            <a:endParaRPr b="0" i="0" sz="1400" u="none" cap="none" strike="noStrike">
              <a:solidFill>
                <a:srgbClr val="000000"/>
              </a:solidFill>
              <a:latin typeface="Arial"/>
              <a:ea typeface="Arial"/>
              <a:cs typeface="Arial"/>
              <a:sym typeface="Arial"/>
            </a:endParaRPr>
          </a:p>
        </p:txBody>
      </p:sp>
      <p:sp>
        <p:nvSpPr>
          <p:cNvPr id="407" name="Google Shape;407;p21"/>
          <p:cNvSpPr txBox="1"/>
          <p:nvPr/>
        </p:nvSpPr>
        <p:spPr>
          <a:xfrm>
            <a:off x="1146175" y="5621337"/>
            <a:ext cx="44784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조건에 해당하는 경우 프로그램이 자동으로 실행 된다</a:t>
            </a:r>
            <a:endParaRPr b="0" i="0" sz="1400" u="none" cap="none" strike="noStrike">
              <a:solidFill>
                <a:srgbClr val="000000"/>
              </a:solidFill>
              <a:latin typeface="Arial"/>
              <a:ea typeface="Arial"/>
              <a:cs typeface="Arial"/>
              <a:sym typeface="Arial"/>
            </a:endParaRPr>
          </a:p>
        </p:txBody>
      </p:sp>
      <p:sp>
        <p:nvSpPr>
          <p:cNvPr id="408" name="Google Shape;408;p21"/>
          <p:cNvSpPr/>
          <p:nvPr/>
        </p:nvSpPr>
        <p:spPr>
          <a:xfrm>
            <a:off x="928687" y="5899150"/>
            <a:ext cx="268287" cy="203200"/>
          </a:xfrm>
          <a:prstGeom prst="ellipse">
            <a:avLst/>
          </a:prstGeom>
          <a:solidFill>
            <a:srgbClr val="77787B"/>
          </a:solidFill>
          <a:ln>
            <a:noFill/>
          </a:ln>
        </p:spPr>
        <p:txBody>
          <a:bodyPr anchorCtr="0" anchor="ctr" bIns="54000" lIns="54000" spcFirstLastPara="1" rIns="54000" wrap="square" tIns="54000">
            <a:noAutofit/>
          </a:bodyPr>
          <a:lstStyle/>
          <a:p>
            <a:pPr indent="-85725" lvl="0" marL="85725" marR="0" rtl="0" algn="l">
              <a:lnSpc>
                <a:spcPct val="100000"/>
              </a:lnSpc>
              <a:spcBef>
                <a:spcPts val="0"/>
              </a:spcBef>
              <a:spcAft>
                <a:spcPts val="0"/>
              </a:spcAft>
              <a:buClr>
                <a:schemeClr val="lt1"/>
              </a:buClr>
              <a:buSzPts val="1000"/>
              <a:buFont typeface="Malgun Gothic"/>
              <a:buNone/>
            </a:pPr>
            <a:r>
              <a:rPr b="0" i="0" lang="en-US" sz="1000" u="none" cap="none" strike="noStrike">
                <a:solidFill>
                  <a:schemeClr val="lt1"/>
                </a:solidFill>
                <a:latin typeface="Malgun Gothic"/>
                <a:ea typeface="Malgun Gothic"/>
                <a:cs typeface="Malgun Gothic"/>
                <a:sym typeface="Malgun Gothic"/>
              </a:rPr>
              <a:t>2</a:t>
            </a:r>
            <a:endParaRPr b="0" i="0" sz="1400" u="none" cap="none" strike="noStrike">
              <a:solidFill>
                <a:srgbClr val="000000"/>
              </a:solidFill>
              <a:latin typeface="Arial"/>
              <a:ea typeface="Arial"/>
              <a:cs typeface="Arial"/>
              <a:sym typeface="Arial"/>
            </a:endParaRPr>
          </a:p>
        </p:txBody>
      </p:sp>
      <p:sp>
        <p:nvSpPr>
          <p:cNvPr id="409" name="Google Shape;409;p21"/>
          <p:cNvSpPr txBox="1"/>
          <p:nvPr/>
        </p:nvSpPr>
        <p:spPr>
          <a:xfrm>
            <a:off x="1155700" y="5857875"/>
            <a:ext cx="67611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음성 텍스트 변환 모델 실행</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a:off x="2657475" y="3016250"/>
            <a:ext cx="268287" cy="203200"/>
          </a:xfrm>
          <a:prstGeom prst="ellipse">
            <a:avLst/>
          </a:prstGeom>
          <a:solidFill>
            <a:srgbClr val="3B5AA8"/>
          </a:solidFill>
          <a:ln>
            <a:noFill/>
          </a:ln>
        </p:spPr>
        <p:txBody>
          <a:bodyPr anchorCtr="0" anchor="ctr" bIns="54000" lIns="54000" spcFirstLastPara="1" rIns="54000" wrap="square" tIns="54000">
            <a:noAutofit/>
          </a:bodyPr>
          <a:lstStyle/>
          <a:p>
            <a:pPr indent="-85725" lvl="0" marL="85725" marR="0" rtl="0" algn="ctr">
              <a:lnSpc>
                <a:spcPct val="100000"/>
              </a:lnSpc>
              <a:spcBef>
                <a:spcPts val="0"/>
              </a:spcBef>
              <a:spcAft>
                <a:spcPts val="0"/>
              </a:spcAft>
              <a:buClr>
                <a:schemeClr val="lt1"/>
              </a:buClr>
              <a:buSzPts val="1000"/>
              <a:buFont typeface="Malgun Gothic"/>
              <a:buNone/>
            </a:pPr>
            <a:r>
              <a:rPr b="0" i="0" lang="en-US" sz="1000" u="none" cap="none" strike="noStrike">
                <a:solidFill>
                  <a:schemeClr val="lt1"/>
                </a:solidFill>
                <a:latin typeface="Malgun Gothic"/>
                <a:ea typeface="Malgun Gothic"/>
                <a:cs typeface="Malgun Gothic"/>
                <a:sym typeface="Malgun Gothic"/>
              </a:rPr>
              <a:t>1</a:t>
            </a:r>
            <a:endParaRPr b="0" i="0" sz="1400" u="none" cap="none" strike="noStrike">
              <a:solidFill>
                <a:srgbClr val="000000"/>
              </a:solidFill>
              <a:latin typeface="Arial"/>
              <a:ea typeface="Arial"/>
              <a:cs typeface="Arial"/>
              <a:sym typeface="Arial"/>
            </a:endParaRPr>
          </a:p>
        </p:txBody>
      </p:sp>
      <p:graphicFrame>
        <p:nvGraphicFramePr>
          <p:cNvPr id="411" name="Google Shape;411;p21"/>
          <p:cNvGraphicFramePr/>
          <p:nvPr/>
        </p:nvGraphicFramePr>
        <p:xfrm>
          <a:off x="168275" y="1398587"/>
          <a:ext cx="3000000" cy="3000000"/>
        </p:xfrm>
        <a:graphic>
          <a:graphicData uri="http://schemas.openxmlformats.org/drawingml/2006/table">
            <a:tbl>
              <a:tblPr>
                <a:noFill/>
                <a:tableStyleId>{7F7BAC36-BF8B-4574-8734-9877CC2D02C3}</a:tableStyleId>
              </a:tblPr>
              <a:tblGrid>
                <a:gridCol w="1019175"/>
                <a:gridCol w="1655750"/>
                <a:gridCol w="1008050"/>
                <a:gridCol w="2016125"/>
                <a:gridCol w="720725"/>
                <a:gridCol w="1079500"/>
                <a:gridCol w="649275"/>
                <a:gridCol w="717550"/>
              </a:tblGrid>
              <a:tr h="287325">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프로그램 ID</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rgbClr val="B9CDE5">
                        <a:alpha val="49411"/>
                      </a:srgbClr>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US" sz="1000" u="none" cap="none" strike="noStrike">
                          <a:solidFill>
                            <a:srgbClr val="202124"/>
                          </a:solidFill>
                          <a:highlight>
                            <a:srgbClr val="F8F9FA"/>
                          </a:highlight>
                        </a:rPr>
                        <a:t>voice phishing</a:t>
                      </a:r>
                      <a:endParaRPr sz="10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프로그램 명</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rgbClr val="B9CDE5">
                        <a:alpha val="49411"/>
                      </a:srgbClr>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en-US" sz="1000" u="none" cap="none" strike="noStrike">
                          <a:solidFill>
                            <a:schemeClr val="dk1"/>
                          </a:solidFill>
                          <a:latin typeface="Malgun Gothic"/>
                          <a:ea typeface="Malgun Gothic"/>
                          <a:cs typeface="Malgun Gothic"/>
                          <a:sym typeface="Malgun Gothic"/>
                          <a:extLst>
                            <a:ext uri="http://customooxmlschemas.google.com/">
                              <go:slidesCustomData xmlns:go="http://customooxmlschemas.google.com/" textRoundtripDataId="0"/>
                            </a:ext>
                          </a:extLst>
                        </a:rPr>
                        <a:t>보이스피싱</a:t>
                      </a:r>
                      <a:r>
                        <a:rPr lang="en-US" sz="1000" u="none" cap="none" strike="noStrike">
                          <a:solidFill>
                            <a:schemeClr val="dk1"/>
                          </a:solidFill>
                          <a:latin typeface="Malgun Gothic"/>
                          <a:ea typeface="Malgun Gothic"/>
                          <a:cs typeface="Malgun Gothic"/>
                          <a:sym typeface="Malgun Gothic"/>
                        </a:rPr>
                        <a:t> 판단 모델</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작성일</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rgbClr val="B9CDE5">
                        <a:alpha val="49411"/>
                      </a:srgbClr>
                    </a:solidFill>
                  </a:tcPr>
                </a:tc>
                <a:tc>
                  <a:txBody>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20</a:t>
                      </a:r>
                      <a:r>
                        <a:rPr lang="en-US" sz="1000" u="none" cap="none" strike="noStrike">
                          <a:solidFill>
                            <a:schemeClr val="dk1"/>
                          </a:solidFill>
                          <a:latin typeface="Malgun Gothic"/>
                          <a:ea typeface="Malgun Gothic"/>
                          <a:cs typeface="Malgun Gothic"/>
                          <a:sym typeface="Malgun Gothic"/>
                        </a:rPr>
                        <a:t>23</a:t>
                      </a:r>
                      <a:r>
                        <a:rPr b="0" i="0" lang="en-US" sz="1000" u="none" cap="none" strike="noStrike">
                          <a:solidFill>
                            <a:schemeClr val="dk1"/>
                          </a:solidFill>
                          <a:latin typeface="Malgun Gothic"/>
                          <a:ea typeface="Malgun Gothic"/>
                          <a:cs typeface="Malgun Gothic"/>
                          <a:sym typeface="Malgun Gothic"/>
                        </a:rPr>
                        <a:t>.0</a:t>
                      </a:r>
                      <a:r>
                        <a:rPr lang="en-US" sz="1000" u="none" cap="none" strike="noStrike">
                          <a:solidFill>
                            <a:schemeClr val="dk1"/>
                          </a:solidFill>
                          <a:latin typeface="Malgun Gothic"/>
                          <a:ea typeface="Malgun Gothic"/>
                          <a:cs typeface="Malgun Gothic"/>
                          <a:sym typeface="Malgun Gothic"/>
                        </a:rPr>
                        <a:t>7</a:t>
                      </a:r>
                      <a:r>
                        <a:rPr b="0" i="0" lang="en-US" sz="1000" u="none" cap="none" strike="noStrike">
                          <a:solidFill>
                            <a:schemeClr val="dk1"/>
                          </a:solidFill>
                          <a:latin typeface="Malgun Gothic"/>
                          <a:ea typeface="Malgun Gothic"/>
                          <a:cs typeface="Malgun Gothic"/>
                          <a:sym typeface="Malgun Gothic"/>
                        </a:rPr>
                        <a:t> .</a:t>
                      </a:r>
                      <a:r>
                        <a:rPr lang="en-US" sz="1000" u="none" cap="none" strike="noStrike">
                          <a:solidFill>
                            <a:schemeClr val="dk1"/>
                          </a:solidFill>
                          <a:latin typeface="Malgun Gothic"/>
                          <a:ea typeface="Malgun Gothic"/>
                          <a:cs typeface="Malgun Gothic"/>
                          <a:sym typeface="Malgun Gothic"/>
                        </a:rPr>
                        <a:t>04</a:t>
                      </a:r>
                      <a:r>
                        <a:rPr b="0" i="0" lang="en-US" sz="1000" u="none" cap="none" strike="noStrike">
                          <a:solidFill>
                            <a:schemeClr val="dk1"/>
                          </a:solidFill>
                          <a:latin typeface="Malgun Gothic"/>
                          <a:ea typeface="Malgun Gothic"/>
                          <a:cs typeface="Malgun Gothic"/>
                          <a:sym typeface="Malgun Gothic"/>
                        </a:rPr>
                        <a:t> .</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chemeClr val="lt1">
                        <a:alpha val="49411"/>
                      </a:schemeClr>
                    </a:solidFill>
                  </a:tcPr>
                </a:tc>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Page</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rgbClr val="B9CDE5">
                        <a:alpha val="49411"/>
                      </a:srgbClr>
                    </a:solidFill>
                  </a:tcPr>
                </a:tc>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1/</a:t>
                      </a:r>
                      <a:r>
                        <a:rPr b="1" lang="en-US" sz="1000" u="none" cap="none" strike="noStrike">
                          <a:solidFill>
                            <a:srgbClr val="3B5AA8"/>
                          </a:solidFill>
                          <a:latin typeface="Malgun Gothic"/>
                          <a:ea typeface="Malgun Gothic"/>
                          <a:cs typeface="Malgun Gothic"/>
                          <a:sym typeface="Malgun Gothic"/>
                        </a:rPr>
                        <a:t>1</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tcPr>
                </a:tc>
              </a:tr>
              <a:tr h="476250">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개요</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rgbClr val="B9CDE5">
                        <a:alpha val="49411"/>
                      </a:srgbClr>
                    </a:solidFill>
                  </a:tcPr>
                </a:tc>
                <a:tc gridSpan="5">
                  <a:txBody>
                    <a:bodyPr/>
                    <a:lstStyle/>
                    <a:p>
                      <a:pPr indent="0" lvl="0" marL="0" marR="0" rtl="0" algn="l">
                        <a:lnSpc>
                          <a:spcPct val="100000"/>
                        </a:lnSpc>
                        <a:spcBef>
                          <a:spcPts val="0"/>
                        </a:spcBef>
                        <a:spcAft>
                          <a:spcPts val="0"/>
                        </a:spcAft>
                        <a:buClr>
                          <a:schemeClr val="dk1"/>
                        </a:buClr>
                        <a:buSzPts val="1000"/>
                        <a:buFont typeface="Malgun Gothic"/>
                        <a:buNone/>
                      </a:pPr>
                      <a:r>
                        <a:rPr lang="en-US" sz="1000" u="none" cap="none" strike="noStrike">
                          <a:solidFill>
                            <a:schemeClr val="dk1"/>
                          </a:solidFill>
                          <a:latin typeface="Malgun Gothic"/>
                          <a:ea typeface="Malgun Gothic"/>
                          <a:cs typeface="Malgun Gothic"/>
                          <a:sym typeface="Malgun Gothic"/>
                        </a:rPr>
                        <a:t>보이스피싱의 판단을 도와주기 위한 모델이다.</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tcPr>
                </a:tc>
                <a:tc hMerge="1"/>
                <a:tc hMerge="1"/>
                <a:tc hMerge="1"/>
                <a:tc hMerge="1"/>
                <a:tc>
                  <a:txBody>
                    <a:bodyPr/>
                    <a:lstStyle/>
                    <a:p>
                      <a:pPr indent="0" lvl="0" marL="0" marR="0" rtl="0" algn="ctr">
                        <a:lnSpc>
                          <a:spcPct val="100000"/>
                        </a:lnSpc>
                        <a:spcBef>
                          <a:spcPts val="0"/>
                        </a:spcBef>
                        <a:spcAft>
                          <a:spcPts val="0"/>
                        </a:spcAft>
                        <a:buClr>
                          <a:srgbClr val="3B5AA8"/>
                        </a:buClr>
                        <a:buSzPts val="1000"/>
                        <a:buFont typeface="Malgun Gothic"/>
                        <a:buNone/>
                      </a:pPr>
                      <a:r>
                        <a:rPr b="1" i="0" lang="en-US" sz="1000" u="none" cap="none" strike="noStrike">
                          <a:solidFill>
                            <a:srgbClr val="3B5AA8"/>
                          </a:solidFill>
                          <a:latin typeface="Malgun Gothic"/>
                          <a:ea typeface="Malgun Gothic"/>
                          <a:cs typeface="Malgun Gothic"/>
                          <a:sym typeface="Malgun Gothic"/>
                        </a:rPr>
                        <a:t>작성자</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solidFill>
                      <a:srgbClr val="B9CDE5">
                        <a:alpha val="49411"/>
                      </a:srgbClr>
                    </a:solidFill>
                  </a:tcPr>
                </a:tc>
                <a:tc>
                  <a:txBody>
                    <a:bodyPr/>
                    <a:lstStyle/>
                    <a:p>
                      <a:pPr indent="0" lvl="0" marL="0" marR="0" rtl="0" algn="ctr">
                        <a:lnSpc>
                          <a:spcPct val="100000"/>
                        </a:lnSpc>
                        <a:spcBef>
                          <a:spcPts val="0"/>
                        </a:spcBef>
                        <a:spcAft>
                          <a:spcPts val="0"/>
                        </a:spcAft>
                        <a:buClr>
                          <a:schemeClr val="dk1"/>
                        </a:buClr>
                        <a:buSzPts val="1000"/>
                        <a:buFont typeface="Malgun Gothic"/>
                        <a:buNone/>
                      </a:pPr>
                      <a:r>
                        <a:rPr lang="en-US" sz="1000" u="none" cap="none" strike="noStrike">
                          <a:solidFill>
                            <a:schemeClr val="dk1"/>
                          </a:solidFill>
                          <a:latin typeface="Malgun Gothic"/>
                          <a:ea typeface="Malgun Gothic"/>
                          <a:cs typeface="Malgun Gothic"/>
                          <a:sym typeface="Malgun Gothic"/>
                        </a:rPr>
                        <a:t>김민영</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77787B"/>
                      </a:solidFill>
                      <a:prstDash val="solid"/>
                      <a:round/>
                      <a:headEnd len="sm" w="sm" type="none"/>
                      <a:tailEnd len="sm" w="sm" type="none"/>
                    </a:lnT>
                    <a:lnB cap="flat" cmpd="sng" w="12700">
                      <a:solidFill>
                        <a:srgbClr val="77787B"/>
                      </a:solidFill>
                      <a:prstDash val="solid"/>
                      <a:round/>
                      <a:headEnd len="sm" w="sm" type="none"/>
                      <a:tailEnd len="sm" w="sm" type="none"/>
                    </a:lnB>
                  </a:tcPr>
                </a:tc>
              </a:tr>
            </a:tbl>
          </a:graphicData>
        </a:graphic>
      </p:graphicFrame>
      <p:sp>
        <p:nvSpPr>
          <p:cNvPr id="412" name="Google Shape;412;p21"/>
          <p:cNvSpPr txBox="1"/>
          <p:nvPr/>
        </p:nvSpPr>
        <p:spPr>
          <a:xfrm>
            <a:off x="7456487" y="1130300"/>
            <a:ext cx="1571625" cy="238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Malgun Gothic"/>
              <a:buNone/>
            </a:pPr>
            <a:r>
              <a:rPr b="0" i="0" lang="en-US" sz="1200" u="none" cap="none" strike="noStrike">
                <a:solidFill>
                  <a:srgbClr val="FFFFFF"/>
                </a:solidFill>
                <a:latin typeface="Malgun Gothic"/>
                <a:ea typeface="Malgun Gothic"/>
                <a:cs typeface="Malgun Gothic"/>
                <a:sym typeface="Malgun Gothic"/>
              </a:rPr>
              <a:t>실무 산출물 형식</a:t>
            </a:r>
            <a:endParaRPr b="0" i="0" sz="1400" u="none" cap="none" strike="noStrike">
              <a:solidFill>
                <a:srgbClr val="000000"/>
              </a:solidFill>
              <a:latin typeface="Arial"/>
              <a:ea typeface="Arial"/>
              <a:cs typeface="Arial"/>
              <a:sym typeface="Arial"/>
            </a:endParaRPr>
          </a:p>
        </p:txBody>
      </p:sp>
      <p:pic>
        <p:nvPicPr>
          <p:cNvPr id="413" name="Google Shape;413;p21"/>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
        <p:nvSpPr>
          <p:cNvPr id="414" name="Google Shape;414;p21"/>
          <p:cNvSpPr/>
          <p:nvPr/>
        </p:nvSpPr>
        <p:spPr>
          <a:xfrm>
            <a:off x="1166233" y="2467750"/>
            <a:ext cx="1976000" cy="357200"/>
          </a:xfrm>
          <a:prstGeom prst="flowChartDecision">
            <a:avLst/>
          </a:prstGeom>
          <a:solidFill>
            <a:srgbClr val="FFFFE9"/>
          </a:solidFill>
          <a:ln cap="flat" cmpd="sng" w="9525">
            <a:solidFill>
              <a:srgbClr val="0026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어플 실행 조건 달성</a:t>
            </a:r>
            <a:endParaRPr b="0" i="0" sz="1400" u="none" cap="none" strike="noStrike">
              <a:solidFill>
                <a:srgbClr val="000000"/>
              </a:solidFill>
              <a:latin typeface="Arial"/>
              <a:ea typeface="Arial"/>
              <a:cs typeface="Arial"/>
              <a:sym typeface="Arial"/>
            </a:endParaRPr>
          </a:p>
        </p:txBody>
      </p:sp>
      <p:cxnSp>
        <p:nvCxnSpPr>
          <p:cNvPr id="415" name="Google Shape;415;p21"/>
          <p:cNvCxnSpPr/>
          <p:nvPr/>
        </p:nvCxnSpPr>
        <p:spPr>
          <a:xfrm rot="5400000">
            <a:off x="1974087" y="2984525"/>
            <a:ext cx="360300" cy="1500"/>
          </a:xfrm>
          <a:prstGeom prst="straightConnector1">
            <a:avLst/>
          </a:prstGeom>
          <a:noFill/>
          <a:ln cap="flat" cmpd="sng" w="9525">
            <a:solidFill>
              <a:srgbClr val="00264C"/>
            </a:solidFill>
            <a:prstDash val="solid"/>
            <a:miter lim="800000"/>
            <a:headEnd len="sm" w="sm" type="none"/>
            <a:tailEnd len="med" w="med" type="triangle"/>
          </a:ln>
        </p:spPr>
      </p:cxnSp>
      <p:cxnSp>
        <p:nvCxnSpPr>
          <p:cNvPr id="416" name="Google Shape;416;p21"/>
          <p:cNvCxnSpPr>
            <a:stCxn id="395" idx="4"/>
            <a:endCxn id="402" idx="2"/>
          </p:cNvCxnSpPr>
          <p:nvPr/>
        </p:nvCxnSpPr>
        <p:spPr>
          <a:xfrm flipH="1" rot="10800000">
            <a:off x="2917888" y="3359225"/>
            <a:ext cx="1431000" cy="1473900"/>
          </a:xfrm>
          <a:prstGeom prst="bentConnector2">
            <a:avLst/>
          </a:prstGeom>
          <a:noFill/>
          <a:ln cap="flat" cmpd="sng" w="9525">
            <a:solidFill>
              <a:srgbClr val="00264C"/>
            </a:solidFill>
            <a:prstDash val="solid"/>
            <a:miter lim="800000"/>
            <a:headEnd len="sm" w="sm" type="none"/>
            <a:tailEnd len="med" w="med" type="triangle"/>
          </a:ln>
        </p:spPr>
      </p:cxnSp>
      <p:cxnSp>
        <p:nvCxnSpPr>
          <p:cNvPr id="417" name="Google Shape;417;p21"/>
          <p:cNvCxnSpPr/>
          <p:nvPr/>
        </p:nvCxnSpPr>
        <p:spPr>
          <a:xfrm flipH="1">
            <a:off x="5860112" y="3307325"/>
            <a:ext cx="1800" cy="291000"/>
          </a:xfrm>
          <a:prstGeom prst="straightConnector1">
            <a:avLst/>
          </a:prstGeom>
          <a:noFill/>
          <a:ln cap="flat" cmpd="sng" w="9525">
            <a:solidFill>
              <a:srgbClr val="00264C"/>
            </a:solidFill>
            <a:prstDash val="solid"/>
            <a:miter lim="800000"/>
            <a:headEnd len="sm" w="sm" type="none"/>
            <a:tailEnd len="sm" w="sm" type="none"/>
          </a:ln>
        </p:spPr>
      </p:cxnSp>
      <p:cxnSp>
        <p:nvCxnSpPr>
          <p:cNvPr id="418" name="Google Shape;418;p21"/>
          <p:cNvCxnSpPr/>
          <p:nvPr/>
        </p:nvCxnSpPr>
        <p:spPr>
          <a:xfrm flipH="1" rot="10800000">
            <a:off x="5150662" y="4356087"/>
            <a:ext cx="1361400" cy="35100"/>
          </a:xfrm>
          <a:prstGeom prst="straightConnector1">
            <a:avLst/>
          </a:prstGeom>
          <a:noFill/>
          <a:ln cap="flat" cmpd="sng" w="9525">
            <a:solidFill>
              <a:srgbClr val="00264C"/>
            </a:solidFill>
            <a:prstDash val="solid"/>
            <a:miter lim="800000"/>
            <a:headEnd len="sm" w="sm" type="none"/>
            <a:tailEnd len="sm" w="sm" type="none"/>
          </a:ln>
        </p:spPr>
      </p:cxnSp>
      <p:sp>
        <p:nvSpPr>
          <p:cNvPr id="419" name="Google Shape;419;p21"/>
          <p:cNvSpPr/>
          <p:nvPr/>
        </p:nvSpPr>
        <p:spPr>
          <a:xfrm>
            <a:off x="4706067" y="3561222"/>
            <a:ext cx="2309850" cy="467375"/>
          </a:xfrm>
          <a:prstGeom prst="flowChartDecision">
            <a:avLst/>
          </a:prstGeom>
          <a:solidFill>
            <a:srgbClr val="FFFFE9"/>
          </a:solidFill>
          <a:ln cap="flat" cmpd="sng" w="9525">
            <a:solidFill>
              <a:srgbClr val="0026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보이스피싱 판단 결과</a:t>
            </a:r>
            <a:endParaRPr b="0" i="0" sz="1400" u="none" cap="none" strike="noStrike">
              <a:solidFill>
                <a:srgbClr val="000000"/>
              </a:solidFill>
              <a:latin typeface="Arial"/>
              <a:ea typeface="Arial"/>
              <a:cs typeface="Arial"/>
              <a:sym typeface="Arial"/>
            </a:endParaRPr>
          </a:p>
        </p:txBody>
      </p:sp>
      <p:cxnSp>
        <p:nvCxnSpPr>
          <p:cNvPr id="420" name="Google Shape;420;p21"/>
          <p:cNvCxnSpPr/>
          <p:nvPr/>
        </p:nvCxnSpPr>
        <p:spPr>
          <a:xfrm>
            <a:off x="5150650" y="4367287"/>
            <a:ext cx="0" cy="312600"/>
          </a:xfrm>
          <a:prstGeom prst="straightConnector1">
            <a:avLst/>
          </a:prstGeom>
          <a:noFill/>
          <a:ln cap="flat" cmpd="sng" w="9525">
            <a:solidFill>
              <a:srgbClr val="00264C"/>
            </a:solidFill>
            <a:prstDash val="solid"/>
            <a:miter lim="800000"/>
            <a:headEnd len="sm" w="sm" type="none"/>
            <a:tailEnd len="sm" w="sm" type="none"/>
          </a:ln>
        </p:spPr>
      </p:cxnSp>
      <p:cxnSp>
        <p:nvCxnSpPr>
          <p:cNvPr id="421" name="Google Shape;421;p21"/>
          <p:cNvCxnSpPr/>
          <p:nvPr/>
        </p:nvCxnSpPr>
        <p:spPr>
          <a:xfrm>
            <a:off x="5861012" y="4041262"/>
            <a:ext cx="0" cy="312600"/>
          </a:xfrm>
          <a:prstGeom prst="straightConnector1">
            <a:avLst/>
          </a:prstGeom>
          <a:noFill/>
          <a:ln cap="flat" cmpd="sng" w="9525">
            <a:solidFill>
              <a:srgbClr val="00264C"/>
            </a:solidFill>
            <a:prstDash val="solid"/>
            <a:miter lim="800000"/>
            <a:headEnd len="sm" w="sm" type="none"/>
            <a:tailEnd len="sm" w="sm" type="none"/>
          </a:ln>
        </p:spPr>
      </p:cxnSp>
      <p:sp>
        <p:nvSpPr>
          <p:cNvPr id="422" name="Google Shape;422;p21"/>
          <p:cNvSpPr txBox="1"/>
          <p:nvPr/>
        </p:nvSpPr>
        <p:spPr>
          <a:xfrm>
            <a:off x="4893550" y="4367087"/>
            <a:ext cx="2571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Y</a:t>
            </a:r>
            <a:endParaRPr b="0" i="0" sz="1400" u="none" cap="none" strike="noStrike">
              <a:solidFill>
                <a:srgbClr val="000000"/>
              </a:solidFill>
              <a:latin typeface="Arial"/>
              <a:ea typeface="Arial"/>
              <a:cs typeface="Arial"/>
              <a:sym typeface="Arial"/>
            </a:endParaRPr>
          </a:p>
        </p:txBody>
      </p:sp>
      <p:sp>
        <p:nvSpPr>
          <p:cNvPr id="423" name="Google Shape;423;p21"/>
          <p:cNvSpPr txBox="1"/>
          <p:nvPr/>
        </p:nvSpPr>
        <p:spPr>
          <a:xfrm>
            <a:off x="6629800" y="4301850"/>
            <a:ext cx="3603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N</a:t>
            </a:r>
            <a:endParaRPr b="0" i="0" sz="1400" u="none" cap="none" strike="noStrike">
              <a:solidFill>
                <a:schemeClr val="dk1"/>
              </a:solidFill>
              <a:latin typeface="Arial"/>
              <a:ea typeface="Arial"/>
              <a:cs typeface="Arial"/>
              <a:sym typeface="Arial"/>
            </a:endParaRPr>
          </a:p>
        </p:txBody>
      </p:sp>
      <p:sp>
        <p:nvSpPr>
          <p:cNvPr id="424" name="Google Shape;424;p21"/>
          <p:cNvSpPr/>
          <p:nvPr/>
        </p:nvSpPr>
        <p:spPr>
          <a:xfrm>
            <a:off x="4430625" y="4718638"/>
            <a:ext cx="1440000" cy="539700"/>
          </a:xfrm>
          <a:prstGeom prst="can">
            <a:avLst>
              <a:gd fmla="val 25000" name="adj"/>
            </a:avLst>
          </a:prstGeom>
          <a:solidFill>
            <a:srgbClr val="EAEAEA"/>
          </a:solidFill>
          <a:ln cap="flat" cmpd="sng" w="9525">
            <a:solidFill>
              <a:srgbClr val="00264C"/>
            </a:solidFill>
            <a:prstDash val="solid"/>
            <a:miter lim="800000"/>
            <a:headEnd len="sm" w="sm" type="none"/>
            <a:tailEnd len="sm" w="sm" type="none"/>
          </a:ln>
        </p:spPr>
        <p:txBody>
          <a:bodyPr anchorCtr="0" anchor="ctr" bIns="36000" lIns="36000" spcFirstLastPara="1" rIns="36000" wrap="square" tIns="36000">
            <a:noAutofit/>
          </a:bodyPr>
          <a:lstStyle/>
          <a:p>
            <a:pPr indent="0" lvl="0" marL="0" marR="0" rtl="0" algn="ctr">
              <a:lnSpc>
                <a:spcPct val="10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보이스피싱 경고 알람 제공</a:t>
            </a:r>
            <a:endParaRPr b="0" i="0" sz="1400" u="none" cap="none" strike="noStrike">
              <a:solidFill>
                <a:srgbClr val="000000"/>
              </a:solidFill>
              <a:latin typeface="Arial"/>
              <a:ea typeface="Arial"/>
              <a:cs typeface="Arial"/>
              <a:sym typeface="Arial"/>
            </a:endParaRPr>
          </a:p>
        </p:txBody>
      </p:sp>
      <p:cxnSp>
        <p:nvCxnSpPr>
          <p:cNvPr id="425" name="Google Shape;425;p21"/>
          <p:cNvCxnSpPr/>
          <p:nvPr/>
        </p:nvCxnSpPr>
        <p:spPr>
          <a:xfrm flipH="1">
            <a:off x="885900" y="4342963"/>
            <a:ext cx="5628300" cy="1101000"/>
          </a:xfrm>
          <a:prstGeom prst="bentConnector3">
            <a:avLst>
              <a:gd fmla="val 0" name="adj1"/>
            </a:avLst>
          </a:prstGeom>
          <a:noFill/>
          <a:ln cap="flat" cmpd="sng" w="9525">
            <a:solidFill>
              <a:schemeClr val="dk2"/>
            </a:solidFill>
            <a:prstDash val="solid"/>
            <a:round/>
            <a:headEnd len="sm" w="sm" type="none"/>
            <a:tailEnd len="sm" w="sm" type="none"/>
          </a:ln>
        </p:spPr>
      </p:cxnSp>
      <p:cxnSp>
        <p:nvCxnSpPr>
          <p:cNvPr id="426" name="Google Shape;426;p21"/>
          <p:cNvCxnSpPr/>
          <p:nvPr/>
        </p:nvCxnSpPr>
        <p:spPr>
          <a:xfrm rot="-5400000">
            <a:off x="-425142" y="3968400"/>
            <a:ext cx="2748000" cy="124500"/>
          </a:xfrm>
          <a:prstGeom prst="bentConnector3">
            <a:avLst>
              <a:gd fmla="val 101058" name="adj1"/>
            </a:avLst>
          </a:prstGeom>
          <a:noFill/>
          <a:ln cap="flat" cmpd="sng" w="9525">
            <a:solidFill>
              <a:schemeClr val="dk2"/>
            </a:solidFill>
            <a:prstDash val="solid"/>
            <a:round/>
            <a:headEnd len="sm" w="sm" type="none"/>
            <a:tailEnd len="sm" w="sm" type="none"/>
          </a:ln>
        </p:spPr>
      </p:cxnSp>
      <p:cxnSp>
        <p:nvCxnSpPr>
          <p:cNvPr id="427" name="Google Shape;427;p21"/>
          <p:cNvCxnSpPr>
            <a:endCxn id="414" idx="1"/>
          </p:cNvCxnSpPr>
          <p:nvPr/>
        </p:nvCxnSpPr>
        <p:spPr>
          <a:xfrm>
            <a:off x="911833" y="2639450"/>
            <a:ext cx="254400" cy="6900"/>
          </a:xfrm>
          <a:prstGeom prst="straightConnector1">
            <a:avLst/>
          </a:prstGeom>
          <a:noFill/>
          <a:ln cap="flat" cmpd="sng" w="9525">
            <a:solidFill>
              <a:schemeClr val="dk2"/>
            </a:solidFill>
            <a:prstDash val="solid"/>
            <a:round/>
            <a:headEnd len="sm" w="sm" type="none"/>
            <a:tailEnd len="med" w="med" type="triangle"/>
          </a:ln>
        </p:spPr>
      </p:cxnSp>
      <p:sp>
        <p:nvSpPr>
          <p:cNvPr id="428" name="Google Shape;428;p21"/>
          <p:cNvSpPr/>
          <p:nvPr/>
        </p:nvSpPr>
        <p:spPr>
          <a:xfrm>
            <a:off x="6319912" y="2916250"/>
            <a:ext cx="268200" cy="203100"/>
          </a:xfrm>
          <a:prstGeom prst="ellipse">
            <a:avLst/>
          </a:prstGeom>
          <a:solidFill>
            <a:srgbClr val="3B5AA8"/>
          </a:solidFill>
          <a:ln>
            <a:noFill/>
          </a:ln>
        </p:spPr>
        <p:txBody>
          <a:bodyPr anchorCtr="0" anchor="ctr" bIns="54000" lIns="54000" spcFirstLastPara="1" rIns="54000" wrap="square" tIns="54000">
            <a:noAutofit/>
          </a:bodyPr>
          <a:lstStyle/>
          <a:p>
            <a:pPr indent="-85725" lvl="0" marL="85725" marR="0" rtl="0" algn="ctr">
              <a:lnSpc>
                <a:spcPct val="100000"/>
              </a:lnSpc>
              <a:spcBef>
                <a:spcPts val="0"/>
              </a:spcBef>
              <a:spcAft>
                <a:spcPts val="0"/>
              </a:spcAft>
              <a:buClr>
                <a:schemeClr val="lt1"/>
              </a:buClr>
              <a:buSzPts val="1000"/>
              <a:buFont typeface="Malgun Gothic"/>
              <a:buNone/>
            </a:pPr>
            <a:r>
              <a:rPr b="0" i="0" lang="en-US" sz="1000" u="none" cap="none" strike="noStrike">
                <a:solidFill>
                  <a:schemeClr val="lt1"/>
                </a:solidFill>
                <a:latin typeface="Malgun Gothic"/>
                <a:ea typeface="Malgun Gothic"/>
                <a:cs typeface="Malgun Gothic"/>
                <a:sym typeface="Malgun Gothic"/>
              </a:rPr>
              <a:t>3</a:t>
            </a:r>
            <a:endParaRPr b="0" i="0" sz="1400" u="none" cap="none" strike="noStrike">
              <a:solidFill>
                <a:srgbClr val="000000"/>
              </a:solidFill>
              <a:latin typeface="Arial"/>
              <a:ea typeface="Arial"/>
              <a:cs typeface="Arial"/>
              <a:sym typeface="Arial"/>
            </a:endParaRPr>
          </a:p>
        </p:txBody>
      </p:sp>
      <p:sp>
        <p:nvSpPr>
          <p:cNvPr id="429" name="Google Shape;429;p21"/>
          <p:cNvSpPr/>
          <p:nvPr/>
        </p:nvSpPr>
        <p:spPr>
          <a:xfrm>
            <a:off x="928737" y="6153250"/>
            <a:ext cx="268200" cy="203100"/>
          </a:xfrm>
          <a:prstGeom prst="ellipse">
            <a:avLst/>
          </a:prstGeom>
          <a:solidFill>
            <a:srgbClr val="77787B"/>
          </a:solidFill>
          <a:ln>
            <a:noFill/>
          </a:ln>
        </p:spPr>
        <p:txBody>
          <a:bodyPr anchorCtr="0" anchor="ctr" bIns="54000" lIns="54000" spcFirstLastPara="1" rIns="54000" wrap="square" tIns="54000">
            <a:noAutofit/>
          </a:bodyPr>
          <a:lstStyle/>
          <a:p>
            <a:pPr indent="-85725" lvl="0" marL="85725" marR="0" rtl="0" algn="l">
              <a:lnSpc>
                <a:spcPct val="100000"/>
              </a:lnSpc>
              <a:spcBef>
                <a:spcPts val="0"/>
              </a:spcBef>
              <a:spcAft>
                <a:spcPts val="0"/>
              </a:spcAft>
              <a:buClr>
                <a:schemeClr val="lt1"/>
              </a:buClr>
              <a:buSzPts val="1000"/>
              <a:buFont typeface="Malgun Gothic"/>
              <a:buNone/>
            </a:pPr>
            <a:r>
              <a:rPr b="0" i="0" lang="en-US" sz="1000" u="none" cap="none" strike="noStrike">
                <a:solidFill>
                  <a:schemeClr val="lt1"/>
                </a:solidFill>
                <a:latin typeface="Malgun Gothic"/>
                <a:ea typeface="Malgun Gothic"/>
                <a:cs typeface="Malgun Gothic"/>
                <a:sym typeface="Malgun Gothic"/>
              </a:rPr>
              <a:t>3</a:t>
            </a:r>
            <a:endParaRPr b="0" i="0" sz="1400" u="none" cap="none" strike="noStrike">
              <a:solidFill>
                <a:srgbClr val="000000"/>
              </a:solidFill>
              <a:latin typeface="Arial"/>
              <a:ea typeface="Arial"/>
              <a:cs typeface="Arial"/>
              <a:sym typeface="Arial"/>
            </a:endParaRPr>
          </a:p>
        </p:txBody>
      </p:sp>
      <p:sp>
        <p:nvSpPr>
          <p:cNvPr id="430" name="Google Shape;430;p21"/>
          <p:cNvSpPr txBox="1"/>
          <p:nvPr/>
        </p:nvSpPr>
        <p:spPr>
          <a:xfrm>
            <a:off x="1212088" y="6130925"/>
            <a:ext cx="67611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000"/>
              <a:buFont typeface="Malgun Gothic"/>
              <a:buNone/>
            </a:pPr>
            <a:r>
              <a:rPr b="0" i="0" lang="en-US" sz="1000" u="none" cap="none" strike="noStrike">
                <a:solidFill>
                  <a:schemeClr val="dk1"/>
                </a:solidFill>
                <a:latin typeface="Malgun Gothic"/>
                <a:ea typeface="Malgun Gothic"/>
                <a:cs typeface="Malgun Gothic"/>
                <a:sym typeface="Malgun Gothic"/>
              </a:rPr>
              <a:t>텍스트 이진분류 모델 실행</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111" name="Google Shape;111;p8"/>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112" name="Google Shape;112;p8"/>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113" name="Google Shape;113;p8"/>
          <p:cNvSpPr txBox="1"/>
          <p:nvPr/>
        </p:nvSpPr>
        <p:spPr>
          <a:xfrm>
            <a:off x="323850" y="692150"/>
            <a:ext cx="2808287"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요구사항 정의서</a:t>
            </a:r>
            <a:endParaRPr b="0" i="0" sz="1400" u="none" cap="none" strike="noStrike">
              <a:solidFill>
                <a:srgbClr val="000000"/>
              </a:solidFill>
              <a:latin typeface="Arial"/>
              <a:ea typeface="Arial"/>
              <a:cs typeface="Arial"/>
              <a:sym typeface="Arial"/>
            </a:endParaRPr>
          </a:p>
        </p:txBody>
      </p:sp>
      <p:pic>
        <p:nvPicPr>
          <p:cNvPr id="114" name="Google Shape;114;p8"/>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graphicFrame>
        <p:nvGraphicFramePr>
          <p:cNvPr id="115" name="Google Shape;115;p8"/>
          <p:cNvGraphicFramePr/>
          <p:nvPr/>
        </p:nvGraphicFramePr>
        <p:xfrm>
          <a:off x="250825" y="1268412"/>
          <a:ext cx="3000000" cy="3000000"/>
        </p:xfrm>
        <a:graphic>
          <a:graphicData uri="http://schemas.openxmlformats.org/drawingml/2006/table">
            <a:tbl>
              <a:tblPr>
                <a:noFill/>
                <a:tableStyleId>{7F7BAC36-BF8B-4574-8734-9877CC2D02C3}</a:tableStyleId>
              </a:tblPr>
              <a:tblGrid>
                <a:gridCol w="1242775"/>
                <a:gridCol w="990600"/>
                <a:gridCol w="2155800"/>
                <a:gridCol w="4057925"/>
              </a:tblGrid>
              <a:tr h="239700">
                <a:tc>
                  <a:txBody>
                    <a:bodyPr/>
                    <a:lstStyle/>
                    <a:p>
                      <a:pPr indent="0" lvl="0" marL="0" marR="0" rtl="0" algn="ctr">
                        <a:lnSpc>
                          <a:spcPct val="16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구분</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c>
                  <a:txBody>
                    <a:bodyPr/>
                    <a:lstStyle/>
                    <a:p>
                      <a:pPr indent="0" lvl="0" marL="0" marR="0" rtl="0" algn="ctr">
                        <a:lnSpc>
                          <a:spcPct val="160000"/>
                        </a:lnSpc>
                        <a:spcBef>
                          <a:spcPts val="0"/>
                        </a:spcBef>
                        <a:spcAft>
                          <a:spcPts val="0"/>
                        </a:spcAft>
                        <a:buClr>
                          <a:srgbClr val="000000"/>
                        </a:buClr>
                        <a:buSzPts val="900"/>
                        <a:buFont typeface="Arial"/>
                        <a:buNone/>
                      </a:pPr>
                      <a:r>
                        <a:rPr b="1" lang="en-US" sz="900" u="none" cap="none" strike="noStrike">
                          <a:latin typeface="Malgun Gothic"/>
                          <a:ea typeface="Malgun Gothic"/>
                          <a:cs typeface="Malgun Gothic"/>
                          <a:sym typeface="Malgun Gothic"/>
                        </a:rPr>
                        <a:t>기능번호</a:t>
                      </a:r>
                      <a:endParaRPr b="1" i="0" sz="900" u="none" cap="none" strike="noStrike">
                        <a:solidFill>
                          <a:srgbClr val="000000"/>
                        </a:solidFill>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c>
                  <a:txBody>
                    <a:bodyPr/>
                    <a:lstStyle/>
                    <a:p>
                      <a:pPr indent="0" lvl="0" marL="0" marR="0" rtl="0" algn="ctr">
                        <a:lnSpc>
                          <a:spcPct val="16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기능</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c>
                  <a:txBody>
                    <a:bodyPr/>
                    <a:lstStyle/>
                    <a:p>
                      <a:pPr indent="0" lvl="0" marL="0" marR="0" rtl="0" algn="ctr">
                        <a:lnSpc>
                          <a:spcPct val="16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설명</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r>
              <a:tr h="495300">
                <a:tc rowSpan="8">
                  <a:txBody>
                    <a:bodyPr/>
                    <a:lstStyle/>
                    <a:p>
                      <a:pPr indent="0" lvl="0" marL="0" rtl="0" algn="ctr">
                        <a:lnSpc>
                          <a:spcPct val="160000"/>
                        </a:lnSpc>
                        <a:spcBef>
                          <a:spcPts val="0"/>
                        </a:spcBef>
                        <a:spcAft>
                          <a:spcPts val="0"/>
                        </a:spcAft>
                        <a:buNone/>
                      </a:pPr>
                      <a:r>
                        <a:rPr lang="en-US" sz="900">
                          <a:latin typeface="Malgun Gothic"/>
                          <a:ea typeface="Malgun Gothic"/>
                          <a:cs typeface="Malgun Gothic"/>
                          <a:sym typeface="Malgun Gothic"/>
                        </a:rPr>
                        <a:t>S/W</a:t>
                      </a:r>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Arial"/>
                        <a:buNone/>
                      </a:pPr>
                      <a:r>
                        <a:rPr lang="en-US" sz="900" u="none" cap="none" strike="noStrike">
                          <a:latin typeface="Malgun Gothic"/>
                          <a:ea typeface="Malgun Gothic"/>
                          <a:cs typeface="Malgun Gothic"/>
                          <a:sym typeface="Malgun Gothic"/>
                        </a:rPr>
                        <a:t>R-001</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60000"/>
                        </a:lnSpc>
                        <a:spcBef>
                          <a:spcPts val="0"/>
                        </a:spcBef>
                        <a:spcAft>
                          <a:spcPts val="0"/>
                        </a:spcAft>
                        <a:buClr>
                          <a:schemeClr val="dk1"/>
                        </a:buClr>
                        <a:buSzPts val="900"/>
                        <a:buFont typeface="Malgun Gothic"/>
                        <a:buNone/>
                      </a:pPr>
                      <a:r>
                        <a:rPr lang="en-US" sz="900">
                          <a:solidFill>
                            <a:schemeClr val="dk1"/>
                          </a:solidFill>
                          <a:latin typeface="Malgun Gothic"/>
                          <a:ea typeface="Malgun Gothic"/>
                          <a:cs typeface="Malgun Gothic"/>
                          <a:sym typeface="Malgun Gothic"/>
                        </a:rPr>
                        <a:t>로그인</a:t>
                      </a:r>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60000"/>
                        </a:lnSpc>
                        <a:spcBef>
                          <a:spcPts val="0"/>
                        </a:spcBef>
                        <a:spcAft>
                          <a:spcPts val="0"/>
                        </a:spcAft>
                        <a:buClr>
                          <a:schemeClr val="dk1"/>
                        </a:buClr>
                        <a:buSzPts val="900"/>
                        <a:buFont typeface="Malgun Gothic"/>
                        <a:buNone/>
                      </a:pPr>
                      <a:r>
                        <a:rPr lang="en-US" sz="900">
                          <a:solidFill>
                            <a:schemeClr val="dk1"/>
                          </a:solidFill>
                          <a:latin typeface="Malgun Gothic"/>
                          <a:ea typeface="Malgun Gothic"/>
                          <a:cs typeface="Malgun Gothic"/>
                          <a:sym typeface="Malgun Gothic"/>
                        </a:rPr>
                        <a:t>서비스에 사용할 계정으로 로그인할 수 있다.</a:t>
                      </a:r>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vMerge="1"/>
                <a:tc>
                  <a:txBody>
                    <a:bodyPr/>
                    <a:lstStyle/>
                    <a:p>
                      <a:pPr indent="0" lvl="0" marL="0" marR="0" rtl="0" algn="ctr">
                        <a:lnSpc>
                          <a:spcPct val="160000"/>
                        </a:lnSpc>
                        <a:spcBef>
                          <a:spcPts val="0"/>
                        </a:spcBef>
                        <a:spcAft>
                          <a:spcPts val="0"/>
                        </a:spcAft>
                        <a:buClr>
                          <a:schemeClr val="dk1"/>
                        </a:buClr>
                        <a:buSzPts val="1100"/>
                        <a:buFont typeface="Arial"/>
                        <a:buNone/>
                      </a:pPr>
                      <a:r>
                        <a:rPr lang="en-US" sz="900" u="none" cap="none" strike="noStrike">
                          <a:solidFill>
                            <a:schemeClr val="dk1"/>
                          </a:solidFill>
                          <a:latin typeface="Malgun Gothic"/>
                          <a:ea typeface="Malgun Gothic"/>
                          <a:cs typeface="Malgun Gothic"/>
                          <a:sym typeface="Malgun Gothic"/>
                        </a:rPr>
                        <a:t>R-002</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60000"/>
                        </a:lnSpc>
                        <a:spcBef>
                          <a:spcPts val="0"/>
                        </a:spcBef>
                        <a:spcAft>
                          <a:spcPts val="0"/>
                        </a:spcAft>
                        <a:buClr>
                          <a:schemeClr val="dk1"/>
                        </a:buClr>
                        <a:buSzPts val="900"/>
                        <a:buFont typeface="Malgun Gothic"/>
                        <a:buNone/>
                      </a:pPr>
                      <a:r>
                        <a:rPr lang="en-US" sz="900">
                          <a:solidFill>
                            <a:schemeClr val="dk1"/>
                          </a:solidFill>
                          <a:latin typeface="Malgun Gothic"/>
                          <a:ea typeface="Malgun Gothic"/>
                          <a:cs typeface="Malgun Gothic"/>
                          <a:sym typeface="Malgun Gothic"/>
                        </a:rPr>
                        <a:t>회원가입</a:t>
                      </a:r>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60000"/>
                        </a:lnSpc>
                        <a:spcBef>
                          <a:spcPts val="0"/>
                        </a:spcBef>
                        <a:spcAft>
                          <a:spcPts val="0"/>
                        </a:spcAft>
                        <a:buClr>
                          <a:schemeClr val="dk1"/>
                        </a:buClr>
                        <a:buSzPts val="900"/>
                        <a:buFont typeface="Malgun Gothic"/>
                        <a:buNone/>
                      </a:pPr>
                      <a:r>
                        <a:rPr lang="en-US" sz="900">
                          <a:solidFill>
                            <a:schemeClr val="dk1"/>
                          </a:solidFill>
                          <a:latin typeface="Malgun Gothic"/>
                          <a:ea typeface="Malgun Gothic"/>
                          <a:cs typeface="Malgun Gothic"/>
                          <a:sym typeface="Malgun Gothic"/>
                        </a:rPr>
                        <a:t>서비스에 사용할 계정을 생성한다.</a:t>
                      </a:r>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3700">
                <a:tc vMerge="1"/>
                <a:tc>
                  <a:txBody>
                    <a:bodyPr/>
                    <a:lstStyle/>
                    <a:p>
                      <a:pPr indent="0" lvl="0" marL="0" marR="0" rtl="0" algn="ctr">
                        <a:lnSpc>
                          <a:spcPct val="160000"/>
                        </a:lnSpc>
                        <a:spcBef>
                          <a:spcPts val="0"/>
                        </a:spcBef>
                        <a:spcAft>
                          <a:spcPts val="0"/>
                        </a:spcAft>
                        <a:buClr>
                          <a:schemeClr val="dk1"/>
                        </a:buClr>
                        <a:buSzPts val="1100"/>
                        <a:buFont typeface="Arial"/>
                        <a:buNone/>
                      </a:pPr>
                      <a:r>
                        <a:rPr lang="en-US" sz="900" u="none" cap="none" strike="noStrike">
                          <a:solidFill>
                            <a:schemeClr val="dk1"/>
                          </a:solidFill>
                          <a:latin typeface="Malgun Gothic"/>
                          <a:ea typeface="Malgun Gothic"/>
                          <a:cs typeface="Malgun Gothic"/>
                          <a:sym typeface="Malgun Gothic"/>
                        </a:rPr>
                        <a:t>R-003</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조건 필터</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모르는 번호로 전화가 올 시 1분 이상 통화가 온다는 조건에 해당하는 경우를 판단 할 수 있어야 한다</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vMerge="1"/>
                <a:tc>
                  <a:txBody>
                    <a:bodyPr/>
                    <a:lstStyle/>
                    <a:p>
                      <a:pPr indent="0" lvl="0" marL="0" marR="0" rtl="0" algn="ctr">
                        <a:lnSpc>
                          <a:spcPct val="160000"/>
                        </a:lnSpc>
                        <a:spcBef>
                          <a:spcPts val="0"/>
                        </a:spcBef>
                        <a:spcAft>
                          <a:spcPts val="0"/>
                        </a:spcAft>
                        <a:buClr>
                          <a:schemeClr val="dk1"/>
                        </a:buClr>
                        <a:buSzPts val="1100"/>
                        <a:buFont typeface="Arial"/>
                        <a:buNone/>
                      </a:pPr>
                      <a:r>
                        <a:rPr lang="en-US" sz="900" u="none" cap="none" strike="noStrike">
                          <a:solidFill>
                            <a:schemeClr val="dk1"/>
                          </a:solidFill>
                          <a:latin typeface="Malgun Gothic"/>
                          <a:ea typeface="Malgun Gothic"/>
                          <a:cs typeface="Malgun Gothic"/>
                          <a:sym typeface="Malgun Gothic"/>
                        </a:rPr>
                        <a:t>R-004</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음성</a:t>
                      </a:r>
                      <a:r>
                        <a:rPr lang="en-US" sz="900">
                          <a:latin typeface="Malgun Gothic"/>
                          <a:ea typeface="Malgun Gothic"/>
                          <a:cs typeface="Malgun Gothic"/>
                          <a:sym typeface="Malgun Gothic"/>
                        </a:rPr>
                        <a:t>업로드</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보통의 경우 1분 이상 되어야지 판단이 가능하기 때문에 음성을 텍스트로 변환하기 위해 음성이 이 1분 이상 녹음되어야 한다.</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vMerge="1"/>
                <a:tc>
                  <a:txBody>
                    <a:bodyPr/>
                    <a:lstStyle/>
                    <a:p>
                      <a:pPr indent="0" lvl="0" marL="0" marR="0" rtl="0" algn="ctr">
                        <a:lnSpc>
                          <a:spcPct val="160000"/>
                        </a:lnSpc>
                        <a:spcBef>
                          <a:spcPts val="0"/>
                        </a:spcBef>
                        <a:spcAft>
                          <a:spcPts val="0"/>
                        </a:spcAft>
                        <a:buClr>
                          <a:schemeClr val="dk1"/>
                        </a:buClr>
                        <a:buSzPts val="1100"/>
                        <a:buFont typeface="Arial"/>
                        <a:buNone/>
                      </a:pPr>
                      <a:r>
                        <a:rPr lang="en-US" sz="900" u="none" cap="none" strike="noStrike">
                          <a:solidFill>
                            <a:schemeClr val="dk1"/>
                          </a:solidFill>
                          <a:latin typeface="Malgun Gothic"/>
                          <a:ea typeface="Malgun Gothic"/>
                          <a:cs typeface="Malgun Gothic"/>
                          <a:sym typeface="Malgun Gothic"/>
                        </a:rPr>
                        <a:t>R-005</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음성 텍스트 변환</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보이스피싱 판단 모델 진행을 위해 음성을 텍스트로 변환 할 수 있어야 한다.</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vMerge="1"/>
                <a:tc>
                  <a:txBody>
                    <a:bodyPr/>
                    <a:lstStyle/>
                    <a:p>
                      <a:pPr indent="0" lvl="0" marL="0" marR="0" rtl="0" algn="ctr">
                        <a:lnSpc>
                          <a:spcPct val="160000"/>
                        </a:lnSpc>
                        <a:spcBef>
                          <a:spcPts val="0"/>
                        </a:spcBef>
                        <a:spcAft>
                          <a:spcPts val="0"/>
                        </a:spcAft>
                        <a:buClr>
                          <a:schemeClr val="dk1"/>
                        </a:buClr>
                        <a:buSzPts val="1100"/>
                        <a:buFont typeface="Arial"/>
                        <a:buNone/>
                      </a:pPr>
                      <a:r>
                        <a:rPr lang="en-US" sz="900" u="none" cap="none" strike="noStrike">
                          <a:solidFill>
                            <a:schemeClr val="dk1"/>
                          </a:solidFill>
                          <a:latin typeface="Malgun Gothic"/>
                          <a:ea typeface="Malgun Gothic"/>
                          <a:cs typeface="Malgun Gothic"/>
                          <a:sym typeface="Malgun Gothic"/>
                        </a:rPr>
                        <a:t>R-006</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텍스트 분류</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추출된 텍스트를 보이스피싱 유무로 결과를 도출 할 수 있다.</a:t>
                      </a:r>
                      <a:endParaRPr sz="1400" u="none" cap="none" strike="noStrike"/>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vMerge="1"/>
                <a:tc>
                  <a:txBody>
                    <a:bodyPr/>
                    <a:lstStyle/>
                    <a:p>
                      <a:pPr indent="0" lvl="0" marL="0" rtl="0" algn="ctr">
                        <a:lnSpc>
                          <a:spcPct val="160000"/>
                        </a:lnSpc>
                        <a:spcBef>
                          <a:spcPts val="0"/>
                        </a:spcBef>
                        <a:spcAft>
                          <a:spcPts val="0"/>
                        </a:spcAft>
                        <a:buClr>
                          <a:schemeClr val="dk1"/>
                        </a:buClr>
                        <a:buSzPts val="1100"/>
                        <a:buFont typeface="Arial"/>
                        <a:buNone/>
                      </a:pPr>
                      <a:r>
                        <a:rPr lang="en-US" sz="900">
                          <a:solidFill>
                            <a:schemeClr val="dk1"/>
                          </a:solidFill>
                          <a:latin typeface="Malgun Gothic"/>
                          <a:ea typeface="Malgun Gothic"/>
                          <a:cs typeface="Malgun Gothic"/>
                          <a:sym typeface="Malgun Gothic"/>
                        </a:rPr>
                        <a:t>R-007</a:t>
                      </a:r>
                      <a:endParaRPr sz="900" u="none" cap="none" strike="noStrike">
                        <a:solidFill>
                          <a:schemeClr val="dk1"/>
                        </a:solidFill>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알람</a:t>
                      </a:r>
                      <a:endParaRPr sz="14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텍스트 분류 결과, 보이스피싱으로 판단되면 경고 알람을 제공한다.</a:t>
                      </a:r>
                      <a:endParaRPr sz="14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vMerge="1"/>
                <a:tc>
                  <a:txBody>
                    <a:bodyPr/>
                    <a:lstStyle/>
                    <a:p>
                      <a:pPr indent="0" lvl="0" marL="0" rtl="0" algn="ctr">
                        <a:lnSpc>
                          <a:spcPct val="160000"/>
                        </a:lnSpc>
                        <a:spcBef>
                          <a:spcPts val="0"/>
                        </a:spcBef>
                        <a:spcAft>
                          <a:spcPts val="0"/>
                        </a:spcAft>
                        <a:buClr>
                          <a:schemeClr val="dk1"/>
                        </a:buClr>
                        <a:buSzPts val="1100"/>
                        <a:buFont typeface="Arial"/>
                        <a:buNone/>
                      </a:pPr>
                      <a:r>
                        <a:rPr lang="en-US" sz="900">
                          <a:solidFill>
                            <a:schemeClr val="dk1"/>
                          </a:solidFill>
                          <a:latin typeface="Malgun Gothic"/>
                          <a:ea typeface="Malgun Gothic"/>
                          <a:cs typeface="Malgun Gothic"/>
                          <a:sym typeface="Malgun Gothic"/>
                        </a:rPr>
                        <a:t>R-008</a:t>
                      </a:r>
                      <a:endParaRPr sz="900" u="none" cap="none" strike="noStrike">
                        <a:solidFill>
                          <a:schemeClr val="dk1"/>
                        </a:solidFill>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60000"/>
                        </a:lnSpc>
                        <a:spcBef>
                          <a:spcPts val="0"/>
                        </a:spcBef>
                        <a:spcAft>
                          <a:spcPts val="0"/>
                        </a:spcAft>
                        <a:buClr>
                          <a:srgbClr val="000000"/>
                        </a:buClr>
                        <a:buSzPts val="900"/>
                        <a:buFont typeface="Arial"/>
                        <a:buNone/>
                      </a:pPr>
                      <a:r>
                        <a:rPr lang="en-US" sz="900" u="none" cap="none" strike="noStrike">
                          <a:latin typeface="Malgun Gothic"/>
                          <a:ea typeface="Malgun Gothic"/>
                          <a:cs typeface="Malgun Gothic"/>
                          <a:sym typeface="Malgun Gothic"/>
                        </a:rPr>
                        <a:t>신고 기능</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900"/>
                        <a:buFont typeface="Arial"/>
                        <a:buNone/>
                      </a:pPr>
                      <a:r>
                        <a:rPr lang="en-US" sz="900" u="none" cap="none" strike="noStrike">
                          <a:latin typeface="Malgun Gothic"/>
                          <a:ea typeface="Malgun Gothic"/>
                          <a:cs typeface="Malgun Gothic"/>
                          <a:sym typeface="Malgun Gothic"/>
                        </a:rPr>
                        <a:t>보이스피싱으로 판단 된 경우 알람과 함께 어플의 버튼을 클릭하면 112로 문자 신고로 넘어간다.</a:t>
                      </a:r>
                      <a:endParaRPr sz="900" u="none" cap="none" strike="noStrike">
                        <a:latin typeface="Malgun Gothic"/>
                        <a:ea typeface="Malgun Gothic"/>
                        <a:cs typeface="Malgun Gothic"/>
                        <a:sym typeface="Malgun Gothic"/>
                      </a:endParaRPr>
                    </a:p>
                  </a:txBody>
                  <a:tcPr marT="8575" marB="8575"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6" name="Google Shape;116;p8"/>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17" name="Google Shape;117;p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118" name="Google Shape;118;p8"/>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3"/>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436" name="Google Shape;436;p23"/>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437" name="Google Shape;437;p23"/>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438" name="Google Shape;438;p23"/>
          <p:cNvSpPr txBox="1"/>
          <p:nvPr/>
        </p:nvSpPr>
        <p:spPr>
          <a:xfrm>
            <a:off x="323850" y="692150"/>
            <a:ext cx="2952750" cy="273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알고리즘 명세서 </a:t>
            </a:r>
            <a:endParaRPr b="0" i="0" sz="1400" u="none" cap="none" strike="noStrike">
              <a:solidFill>
                <a:srgbClr val="000000"/>
              </a:solidFill>
              <a:latin typeface="Arial"/>
              <a:ea typeface="Arial"/>
              <a:cs typeface="Arial"/>
              <a:sym typeface="Arial"/>
            </a:endParaRPr>
          </a:p>
        </p:txBody>
      </p:sp>
      <p:pic>
        <p:nvPicPr>
          <p:cNvPr id="439" name="Google Shape;439;p23"/>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440" name="Google Shape;440;p23"/>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441" name="Google Shape;441;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442" name="Google Shape;442;p23"/>
          <p:cNvSpPr txBox="1"/>
          <p:nvPr/>
        </p:nvSpPr>
        <p:spPr>
          <a:xfrm>
            <a:off x="222250" y="1473200"/>
            <a:ext cx="4291012" cy="438785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443" name="Google Shape;443;p23"/>
          <p:cNvSpPr txBox="1"/>
          <p:nvPr/>
        </p:nvSpPr>
        <p:spPr>
          <a:xfrm>
            <a:off x="4572000" y="1473200"/>
            <a:ext cx="4291012" cy="438785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Malgun Gothic"/>
              <a:buChar char="●"/>
            </a:pPr>
            <a:r>
              <a:rPr b="1" i="0" lang="en-US" sz="1600" u="none" cap="none" strike="noStrike">
                <a:solidFill>
                  <a:schemeClr val="dk1"/>
                </a:solidFill>
                <a:latin typeface="Malgun Gothic"/>
                <a:ea typeface="Malgun Gothic"/>
                <a:cs typeface="Malgun Gothic"/>
                <a:sym typeface="Malgun Gothic"/>
              </a:rPr>
              <a:t>알고리즘 시나리오</a:t>
            </a:r>
            <a:endParaRPr b="1" i="0" sz="1600" u="none" cap="none" strike="noStrike">
              <a:solidFill>
                <a:schemeClr val="dk1"/>
              </a:solidFill>
              <a:latin typeface="Malgun Gothic"/>
              <a:ea typeface="Malgun Gothic"/>
              <a:cs typeface="Malgun Gothic"/>
              <a:sym typeface="Malgun Gothic"/>
            </a:endParaRPr>
          </a:p>
          <a:p>
            <a:pPr indent="-330200" lvl="0" marL="457200" rtl="0" algn="l">
              <a:spcBef>
                <a:spcPts val="0"/>
              </a:spcBef>
              <a:spcAft>
                <a:spcPts val="0"/>
              </a:spcAft>
              <a:buClr>
                <a:schemeClr val="dk1"/>
              </a:buClr>
              <a:buSzPts val="1600"/>
              <a:buFont typeface="Malgun Gothic"/>
              <a:buChar char="-"/>
            </a:pPr>
            <a:r>
              <a:rPr lang="en-US" sz="1600">
                <a:solidFill>
                  <a:schemeClr val="dk1"/>
                </a:solidFill>
                <a:latin typeface="Malgun Gothic"/>
                <a:ea typeface="Malgun Gothic"/>
                <a:cs typeface="Malgun Gothic"/>
                <a:sym typeface="Malgun Gothic"/>
              </a:rPr>
              <a:t>안드로이드 핸드폰에서 자동으로 녹음된 파일을 앱에 업로드를 한다.</a:t>
            </a:r>
            <a:r>
              <a:rPr lang="en-US" sz="1800">
                <a:solidFill>
                  <a:schemeClr val="dk1"/>
                </a:solidFill>
                <a:latin typeface="Malgun Gothic"/>
                <a:ea typeface="Malgun Gothic"/>
                <a:cs typeface="Malgun Gothic"/>
                <a:sym typeface="Malgun Gothic"/>
              </a:rPr>
              <a:t> </a:t>
            </a:r>
            <a:endParaRPr sz="1800">
              <a:solidFill>
                <a:schemeClr val="dk1"/>
              </a:solidFill>
              <a:latin typeface="Malgun Gothic"/>
              <a:ea typeface="Malgun Gothic"/>
              <a:cs typeface="Malgun Gothic"/>
              <a:sym typeface="Malgun Gothic"/>
            </a:endParaRPr>
          </a:p>
          <a:p>
            <a:pPr indent="-330200" lvl="0" marL="457200" rtl="0" algn="l">
              <a:spcBef>
                <a:spcPts val="0"/>
              </a:spcBef>
              <a:spcAft>
                <a:spcPts val="0"/>
              </a:spcAft>
              <a:buClr>
                <a:schemeClr val="dk1"/>
              </a:buClr>
              <a:buSzPts val="1600"/>
              <a:buFont typeface="Malgun Gothic"/>
              <a:buChar char="-"/>
            </a:pPr>
            <a:r>
              <a:rPr b="0" i="0" lang="en-US" sz="1600" u="none" cap="none" strike="noStrike">
                <a:solidFill>
                  <a:schemeClr val="dk1"/>
                </a:solidFill>
                <a:latin typeface="Malgun Gothic"/>
                <a:ea typeface="Malgun Gothic"/>
                <a:cs typeface="Malgun Gothic"/>
                <a:sym typeface="Malgun Gothic"/>
              </a:rPr>
              <a:t>음성을 텍스트로 변환하는 모델 실행</a:t>
            </a:r>
            <a:endParaRPr b="0" i="0" sz="1600" u="none" cap="none" strike="noStrike">
              <a:solidFill>
                <a:schemeClr val="dk1"/>
              </a:solidFill>
              <a:latin typeface="Malgun Gothic"/>
              <a:ea typeface="Malgun Gothic"/>
              <a:cs typeface="Malgun Gothic"/>
              <a:sym typeface="Malgun Gothic"/>
            </a:endParaRPr>
          </a:p>
          <a:p>
            <a:pPr indent="-330200" lvl="0" marL="457200" marR="0" rtl="0" algn="l">
              <a:lnSpc>
                <a:spcPct val="100000"/>
              </a:lnSpc>
              <a:spcBef>
                <a:spcPts val="0"/>
              </a:spcBef>
              <a:spcAft>
                <a:spcPts val="0"/>
              </a:spcAft>
              <a:buClr>
                <a:schemeClr val="dk1"/>
              </a:buClr>
              <a:buSzPts val="1600"/>
              <a:buFont typeface="Malgun Gothic"/>
              <a:buChar char="-"/>
            </a:pPr>
            <a:r>
              <a:rPr b="0" i="0" lang="en-US" sz="1600" u="none" cap="none" strike="noStrike">
                <a:solidFill>
                  <a:schemeClr val="dk1"/>
                </a:solidFill>
                <a:latin typeface="Malgun Gothic"/>
                <a:ea typeface="Malgun Gothic"/>
                <a:cs typeface="Malgun Gothic"/>
                <a:sym typeface="Malgun Gothic"/>
              </a:rPr>
              <a:t>텍스트로 변환된 데이터를 텍스트 마이닝 한다.</a:t>
            </a:r>
            <a:endParaRPr b="0" i="0" sz="1600" u="none" cap="none" strike="noStrike">
              <a:solidFill>
                <a:schemeClr val="dk1"/>
              </a:solidFill>
              <a:latin typeface="Malgun Gothic"/>
              <a:ea typeface="Malgun Gothic"/>
              <a:cs typeface="Malgun Gothic"/>
              <a:sym typeface="Malgun Gothic"/>
            </a:endParaRPr>
          </a:p>
          <a:p>
            <a:pPr indent="-330200" lvl="0" marL="457200" marR="0" rtl="0" algn="l">
              <a:lnSpc>
                <a:spcPct val="100000"/>
              </a:lnSpc>
              <a:spcBef>
                <a:spcPts val="0"/>
              </a:spcBef>
              <a:spcAft>
                <a:spcPts val="0"/>
              </a:spcAft>
              <a:buClr>
                <a:schemeClr val="dk1"/>
              </a:buClr>
              <a:buSzPts val="1600"/>
              <a:buFont typeface="Malgun Gothic"/>
              <a:buChar char="-"/>
            </a:pPr>
            <a:r>
              <a:rPr b="0" i="0" lang="en-US" sz="1600" u="none" cap="none" strike="noStrike">
                <a:solidFill>
                  <a:schemeClr val="dk1"/>
                </a:solidFill>
                <a:latin typeface="Malgun Gothic"/>
                <a:ea typeface="Malgun Gothic"/>
                <a:cs typeface="Malgun Gothic"/>
                <a:sym typeface="Malgun Gothic"/>
              </a:rPr>
              <a:t>텍스트마이닝한 데이터를 보이스피싱 모델에 넣어 결과를 도출한다.</a:t>
            </a:r>
            <a:endParaRPr b="0" i="0" sz="1600" u="none" cap="none" strike="noStrike">
              <a:solidFill>
                <a:schemeClr val="dk1"/>
              </a:solidFill>
              <a:latin typeface="Malgun Gothic"/>
              <a:ea typeface="Malgun Gothic"/>
              <a:cs typeface="Malgun Gothic"/>
              <a:sym typeface="Malgun Gothic"/>
            </a:endParaRPr>
          </a:p>
          <a:p>
            <a:pPr indent="-330200" lvl="0" marL="457200" marR="0" rtl="0" algn="l">
              <a:lnSpc>
                <a:spcPct val="100000"/>
              </a:lnSpc>
              <a:spcBef>
                <a:spcPts val="0"/>
              </a:spcBef>
              <a:spcAft>
                <a:spcPts val="0"/>
              </a:spcAft>
              <a:buClr>
                <a:schemeClr val="dk1"/>
              </a:buClr>
              <a:buSzPts val="1600"/>
              <a:buFont typeface="Malgun Gothic"/>
              <a:buChar char="-"/>
            </a:pPr>
            <a:r>
              <a:rPr b="0" i="0" lang="en-US" sz="1600" u="none" cap="none" strike="noStrike">
                <a:solidFill>
                  <a:schemeClr val="dk1"/>
                </a:solidFill>
                <a:latin typeface="Malgun Gothic"/>
                <a:ea typeface="Malgun Gothic"/>
                <a:cs typeface="Malgun Gothic"/>
                <a:sym typeface="Malgun Gothic"/>
              </a:rPr>
              <a:t>도출된 결과가 보이스피싱이면 알림과 진동을 보낸다.</a:t>
            </a:r>
            <a:endParaRPr b="0" i="0" sz="1600" u="none" cap="none" strike="noStrike">
              <a:solidFill>
                <a:schemeClr val="dk1"/>
              </a:solidFill>
              <a:latin typeface="Malgun Gothic"/>
              <a:ea typeface="Malgun Gothic"/>
              <a:cs typeface="Malgun Gothic"/>
              <a:sym typeface="Malgun Gothic"/>
            </a:endParaRPr>
          </a:p>
          <a:p>
            <a:pPr indent="-330200" lvl="0" marL="457200" marR="0" rtl="0" algn="l">
              <a:lnSpc>
                <a:spcPct val="100000"/>
              </a:lnSpc>
              <a:spcBef>
                <a:spcPts val="0"/>
              </a:spcBef>
              <a:spcAft>
                <a:spcPts val="0"/>
              </a:spcAft>
              <a:buClr>
                <a:schemeClr val="dk1"/>
              </a:buClr>
              <a:buSzPts val="1600"/>
              <a:buFont typeface="Malgun Gothic"/>
              <a:buChar char="-"/>
            </a:pPr>
            <a:r>
              <a:rPr b="0" i="0" lang="en-US" sz="1600" u="none" cap="none" strike="noStrike">
                <a:solidFill>
                  <a:schemeClr val="dk1"/>
                </a:solidFill>
                <a:latin typeface="Malgun Gothic"/>
                <a:ea typeface="Malgun Gothic"/>
                <a:cs typeface="Malgun Gothic"/>
                <a:sym typeface="Malgun Gothic"/>
              </a:rPr>
              <a:t>도출된 결과가 보이스피싱이 아니라면 안전알람을 띄운다.</a:t>
            </a:r>
            <a:endParaRPr b="0" i="0" sz="1600" u="none" cap="none" strike="noStrike">
              <a:solidFill>
                <a:schemeClr val="dk1"/>
              </a:solidFill>
              <a:latin typeface="Malgun Gothic"/>
              <a:ea typeface="Malgun Gothic"/>
              <a:cs typeface="Malgun Gothic"/>
              <a:sym typeface="Malgun Gothic"/>
            </a:endParaRPr>
          </a:p>
        </p:txBody>
      </p:sp>
      <p:pic>
        <p:nvPicPr>
          <p:cNvPr id="444" name="Google Shape;444;p23"/>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pic>
        <p:nvPicPr>
          <p:cNvPr id="445" name="Google Shape;445;p23"/>
          <p:cNvPicPr preferRelativeResize="0"/>
          <p:nvPr/>
        </p:nvPicPr>
        <p:blipFill rotWithShape="1">
          <a:blip r:embed="rId5">
            <a:alphaModFix/>
          </a:blip>
          <a:srcRect b="0" l="0" r="0" t="0"/>
          <a:stretch/>
        </p:blipFill>
        <p:spPr>
          <a:xfrm>
            <a:off x="234150" y="1397909"/>
            <a:ext cx="4267200" cy="4525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5883bd3bfa_0_23"/>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451" name="Google Shape;451;g25883bd3bfa_0_23"/>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452" name="Google Shape;452;g25883bd3bfa_0_23"/>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453" name="Google Shape;453;g25883bd3bfa_0_23"/>
          <p:cNvSpPr txBox="1"/>
          <p:nvPr/>
        </p:nvSpPr>
        <p:spPr>
          <a:xfrm>
            <a:off x="323850" y="692150"/>
            <a:ext cx="2952900" cy="27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알고리즘 상세 설명서</a:t>
            </a:r>
            <a:endParaRPr b="0" i="0" sz="1400" u="none" cap="none" strike="noStrike">
              <a:solidFill>
                <a:srgbClr val="000000"/>
              </a:solidFill>
              <a:latin typeface="Arial"/>
              <a:ea typeface="Arial"/>
              <a:cs typeface="Arial"/>
              <a:sym typeface="Arial"/>
            </a:endParaRPr>
          </a:p>
        </p:txBody>
      </p:sp>
      <p:pic>
        <p:nvPicPr>
          <p:cNvPr id="454" name="Google Shape;454;g25883bd3bfa_0_23"/>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455" name="Google Shape;455;g25883bd3bfa_0_23"/>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456" name="Google Shape;456;g25883bd3bfa_0_23"/>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457" name="Google Shape;457;g25883bd3bfa_0_23"/>
          <p:cNvSpPr txBox="1"/>
          <p:nvPr/>
        </p:nvSpPr>
        <p:spPr>
          <a:xfrm>
            <a:off x="222250" y="1363788"/>
            <a:ext cx="8740800" cy="3333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374151"/>
                </a:solidFill>
                <a:latin typeface="Arial"/>
                <a:ea typeface="Arial"/>
                <a:cs typeface="Arial"/>
                <a:sym typeface="Arial"/>
              </a:rPr>
              <a:t>1. 음성 입력 및 음성 인식 및 자연어 처리</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rgbClr val="666666"/>
                </a:solidFill>
                <a:latin typeface="Arial"/>
                <a:ea typeface="Arial"/>
                <a:cs typeface="Arial"/>
                <a:sym typeface="Arial"/>
              </a:rPr>
              <a:t>STT는 크게 음성/언어 데이터로부터 인식 네트워크 모델을 생성하는</a:t>
            </a:r>
            <a:r>
              <a:rPr b="1" i="0" lang="en-US" sz="1000" u="none" cap="none" strike="noStrike">
                <a:solidFill>
                  <a:srgbClr val="666666"/>
                </a:solidFill>
                <a:latin typeface="Arial"/>
                <a:ea typeface="Arial"/>
                <a:cs typeface="Arial"/>
                <a:sym typeface="Arial"/>
              </a:rPr>
              <a:t> 오프라인 학습 단계</a:t>
            </a:r>
            <a:r>
              <a:rPr b="0" i="0" lang="en-US" sz="1000" u="none" cap="none" strike="noStrike">
                <a:solidFill>
                  <a:srgbClr val="666666"/>
                </a:solidFill>
                <a:latin typeface="Arial"/>
                <a:ea typeface="Arial"/>
                <a:cs typeface="Arial"/>
                <a:sym typeface="Arial"/>
              </a:rPr>
              <a:t>와 사용자가 발성한 음성을 인식하는 </a:t>
            </a:r>
            <a:r>
              <a:rPr b="1" i="0" lang="en-US" sz="1000" u="none" cap="none" strike="noStrike">
                <a:solidFill>
                  <a:srgbClr val="666666"/>
                </a:solidFill>
                <a:latin typeface="Arial"/>
                <a:ea typeface="Arial"/>
                <a:cs typeface="Arial"/>
                <a:sym typeface="Arial"/>
              </a:rPr>
              <a:t>온라인 탐색 단계</a:t>
            </a:r>
            <a:r>
              <a:rPr b="0" i="0" lang="en-US" sz="1000" u="none" cap="none" strike="noStrike">
                <a:solidFill>
                  <a:srgbClr val="666666"/>
                </a:solidFill>
                <a:latin typeface="Arial"/>
                <a:ea typeface="Arial"/>
                <a:cs typeface="Arial"/>
                <a:sym typeface="Arial"/>
              </a:rPr>
              <a:t>로 나뉩니다. STT 엔진은 음성과 언어 데이터의 사전 지식을 사용해서 음성 신호로부터 문자 정보를 출력하는데 이 때 해석이라는 차원에서 STT 알고리즘을 디코더(Decoder)라고도 부릅니다. 디코딩 단계에서는 학습 단계 결과인 음향 모델(Acoustic Model), 언어 모델(Language Model)과 발음 사전(Pronunciation Lexicon)을 이용하여 입력된 특징 벡터를 모델과 비교, 스코어링(Scoring)하여 단어 열을 최종 결정 짓습니다.</a:t>
            </a:r>
            <a:endParaRPr b="0" i="0" sz="10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666666"/>
              </a:solidFill>
              <a:latin typeface="Arial"/>
              <a:ea typeface="Arial"/>
              <a:cs typeface="Arial"/>
              <a:sym typeface="Arial"/>
            </a:endParaRPr>
          </a:p>
          <a:p>
            <a:pPr indent="0" lvl="0" marL="0" marR="0" rtl="0" algn="l">
              <a:lnSpc>
                <a:spcPct val="160000"/>
              </a:lnSpc>
              <a:spcBef>
                <a:spcPts val="0"/>
              </a:spcBef>
              <a:spcAft>
                <a:spcPts val="0"/>
              </a:spcAft>
              <a:buClr>
                <a:schemeClr val="dk1"/>
              </a:buClr>
              <a:buSzPts val="1100"/>
              <a:buFont typeface="Arial"/>
              <a:buNone/>
            </a:pPr>
            <a:r>
              <a:rPr b="0" i="0" lang="en-US" sz="1000" u="none" cap="none" strike="noStrike">
                <a:solidFill>
                  <a:srgbClr val="666666"/>
                </a:solidFill>
                <a:latin typeface="Arial"/>
                <a:ea typeface="Arial"/>
                <a:cs typeface="Arial"/>
                <a:sym typeface="Arial"/>
              </a:rPr>
              <a:t>STT는 크게 음성/언어 데이터로부터 인식 네트워크 모델을 생성하는</a:t>
            </a:r>
            <a:r>
              <a:rPr b="1" i="0" lang="en-US" sz="1000" u="none" cap="none" strike="noStrike">
                <a:solidFill>
                  <a:srgbClr val="666666"/>
                </a:solidFill>
                <a:latin typeface="Arial"/>
                <a:ea typeface="Arial"/>
                <a:cs typeface="Arial"/>
                <a:sym typeface="Arial"/>
              </a:rPr>
              <a:t> 오프라인 학습 단계</a:t>
            </a:r>
            <a:r>
              <a:rPr b="0" i="0" lang="en-US" sz="1000" u="none" cap="none" strike="noStrike">
                <a:solidFill>
                  <a:srgbClr val="666666"/>
                </a:solidFill>
                <a:latin typeface="Arial"/>
                <a:ea typeface="Arial"/>
                <a:cs typeface="Arial"/>
                <a:sym typeface="Arial"/>
              </a:rPr>
              <a:t>와 사용자가 발성한 음성을 인식하는 </a:t>
            </a:r>
            <a:r>
              <a:rPr b="1" i="0" lang="en-US" sz="1000" u="none" cap="none" strike="noStrike">
                <a:solidFill>
                  <a:srgbClr val="666666"/>
                </a:solidFill>
                <a:latin typeface="Arial"/>
                <a:ea typeface="Arial"/>
                <a:cs typeface="Arial"/>
                <a:sym typeface="Arial"/>
              </a:rPr>
              <a:t>온라인 탐색 단계</a:t>
            </a:r>
            <a:r>
              <a:rPr b="0" i="0" lang="en-US" sz="1000" u="none" cap="none" strike="noStrike">
                <a:solidFill>
                  <a:srgbClr val="666666"/>
                </a:solidFill>
                <a:latin typeface="Arial"/>
                <a:ea typeface="Arial"/>
                <a:cs typeface="Arial"/>
                <a:sym typeface="Arial"/>
              </a:rPr>
              <a:t>로 나뉩니다. STT 엔진은 음성과 언어 데이터의 사전 지식을 사용해서 음성 신호로부터 문자 정보를 출력하는데 이 때 해석이라는 차원에서 STT 알고리즘을 디코더(Decoder)라고도 부릅니다. 디코딩 단계에서는 학습 단계 결과인 음향 모델(Acoustic Model), 언어 모델(Language Model)과 발음 사전(Pronunciation Lexicon)을 이용하여 입력된 특징 벡터를 모델과 비교, 스코어링(Scoring)하여 단어 열을 최종 결정 짓습니다.</a:t>
            </a:r>
            <a:endParaRPr b="0" i="0" sz="1000" u="none" cap="none" strike="noStrike">
              <a:solidFill>
                <a:srgbClr val="666666"/>
              </a:solidFill>
              <a:latin typeface="Arial"/>
              <a:ea typeface="Arial"/>
              <a:cs typeface="Arial"/>
              <a:sym typeface="Arial"/>
            </a:endParaRPr>
          </a:p>
          <a:p>
            <a:pPr indent="0" lvl="0" marL="0" marR="0" rtl="0" algn="l">
              <a:lnSpc>
                <a:spcPct val="160000"/>
              </a:lnSpc>
              <a:spcBef>
                <a:spcPts val="1800"/>
              </a:spcBef>
              <a:spcAft>
                <a:spcPts val="0"/>
              </a:spcAft>
              <a:buClr>
                <a:schemeClr val="dk1"/>
              </a:buClr>
              <a:buSzPts val="1100"/>
              <a:buFont typeface="Arial"/>
              <a:buNone/>
            </a:pPr>
            <a:r>
              <a:rPr b="0" i="0" lang="en-US" sz="1000" u="none" cap="none" strike="noStrike">
                <a:solidFill>
                  <a:srgbClr val="666666"/>
                </a:solidFill>
                <a:latin typeface="Arial"/>
                <a:ea typeface="Arial"/>
                <a:cs typeface="Arial"/>
                <a:sym typeface="Arial"/>
              </a:rPr>
              <a:t> 음향 모델링은 해당 언어의 음운 환경별 발음의 음향적 특성을 확률 모델로 대표 패턴을 생성하는 과정이고, 언어모델링은 어휘 선택, 문장 단위 구문 구조 등 해당 언어의 사용성 문제에 대해 문법 체계를 통계적으로 학습하는 과정입니다. 또한 발음 사전 구축을 위해서는 텍스트를 소리 나는 대로 변환하는 음소 변환(Grapheme-to-Phoneme) 구현 과정이 필요하며, 표준 발음을 대상으로 하는 발음 변환 규칙만으로는 방언이나 사용자의 발화 습관과 어투에 따른 다양한 패턴을 반영하기 어려운 경우가 있어 별도의 사전 구축이 필요하게 됩니다.</a:t>
            </a:r>
            <a:endParaRPr b="0" i="0" sz="1000" u="none" cap="none" strike="noStrike">
              <a:solidFill>
                <a:srgbClr val="374151"/>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000"/>
              <a:buFont typeface="Arial"/>
              <a:buNone/>
            </a:pPr>
            <a:r>
              <a:t/>
            </a:r>
            <a:endParaRPr b="0" i="0" sz="1000" u="none" cap="none" strike="noStrike">
              <a:solidFill>
                <a:srgbClr val="374151"/>
              </a:solidFill>
              <a:latin typeface="Arial"/>
              <a:ea typeface="Arial"/>
              <a:cs typeface="Arial"/>
              <a:sym typeface="Arial"/>
            </a:endParaRPr>
          </a:p>
        </p:txBody>
      </p:sp>
      <p:sp>
        <p:nvSpPr>
          <p:cNvPr id="458" name="Google Shape;458;g25883bd3bfa_0_23"/>
          <p:cNvSpPr txBox="1"/>
          <p:nvPr/>
        </p:nvSpPr>
        <p:spPr>
          <a:xfrm>
            <a:off x="234950" y="4758875"/>
            <a:ext cx="8728200" cy="142770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459" name="Google Shape;459;g25883bd3bfa_0_23"/>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460" name="Google Shape;460;g25883bd3bfa_0_23"/>
          <p:cNvPicPr preferRelativeResize="0"/>
          <p:nvPr/>
        </p:nvPicPr>
        <p:blipFill rotWithShape="1">
          <a:blip r:embed="rId5">
            <a:alphaModFix/>
          </a:blip>
          <a:srcRect b="0" l="0" r="0" t="0"/>
          <a:stretch/>
        </p:blipFill>
        <p:spPr>
          <a:xfrm>
            <a:off x="1693150" y="4840200"/>
            <a:ext cx="5811799" cy="126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58693fe2dc_3_80"/>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466" name="Google Shape;466;g258693fe2dc_3_80"/>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467" name="Google Shape;467;g258693fe2dc_3_80"/>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468" name="Google Shape;468;g258693fe2dc_3_80"/>
          <p:cNvSpPr txBox="1"/>
          <p:nvPr/>
        </p:nvSpPr>
        <p:spPr>
          <a:xfrm>
            <a:off x="323850" y="692150"/>
            <a:ext cx="2952900" cy="27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알고리즘 상세 설명서</a:t>
            </a:r>
            <a:endParaRPr b="0" i="0" sz="1400" u="none" cap="none" strike="noStrike">
              <a:solidFill>
                <a:srgbClr val="000000"/>
              </a:solidFill>
              <a:latin typeface="Arial"/>
              <a:ea typeface="Arial"/>
              <a:cs typeface="Arial"/>
              <a:sym typeface="Arial"/>
            </a:endParaRPr>
          </a:p>
        </p:txBody>
      </p:sp>
      <p:pic>
        <p:nvPicPr>
          <p:cNvPr id="469" name="Google Shape;469;g258693fe2dc_3_80"/>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470" name="Google Shape;470;g258693fe2dc_3_80"/>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471" name="Google Shape;471;g258693fe2dc_3_80"/>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472" name="Google Shape;472;g258693fe2dc_3_80"/>
          <p:cNvSpPr txBox="1"/>
          <p:nvPr/>
        </p:nvSpPr>
        <p:spPr>
          <a:xfrm>
            <a:off x="222250" y="1125600"/>
            <a:ext cx="8740800" cy="3571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2. 인식 결과</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다음과 같이 학습된 모델을 가지고 이진분류를 진행합니다.</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Malgun Gothic"/>
                <a:ea typeface="Malgun Gothic"/>
                <a:cs typeface="Malgun Gothic"/>
                <a:sym typeface="Malgun Gothic"/>
              </a:rPr>
              <a:t> 1. 데이터 수집</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15000"/>
              </a:lnSpc>
              <a:spcBef>
                <a:spcPts val="0"/>
              </a:spcBef>
              <a:spcAft>
                <a:spcPts val="0"/>
              </a:spcAft>
              <a:buClr>
                <a:srgbClr val="000000"/>
              </a:buClr>
              <a:buSzPts val="1100"/>
              <a:buFont typeface="Arial"/>
              <a:buNone/>
            </a:pPr>
            <a:r>
              <a:rPr b="0" i="0" lang="en-US" sz="1000" u="none" cap="none" strike="noStrike">
                <a:solidFill>
                  <a:srgbClr val="374151"/>
                </a:solidFill>
                <a:latin typeface="Arial"/>
                <a:ea typeface="Arial"/>
                <a:cs typeface="Arial"/>
                <a:sym typeface="Arial"/>
              </a:rPr>
              <a:t>이 프로젝트에서는 두 가지 데이터셋을 학습용으로 사용할 예정입니다. 첫 번째로는 금융감독원에서 제공하는 "보이스피싱 범죄 통화 녹음 데이터"이고, 두 번째로는 한국지능정보사회진흥원(AI HUB)에서 운영하는 상담 음성 데이터셋입니다.</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150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 2. 데이터 전처리</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금융감독원의 보이스피싱 데이터셋은 </a:t>
            </a:r>
            <a:r>
              <a:rPr lang="en-US" sz="1000">
                <a:solidFill>
                  <a:schemeClr val="dk1"/>
                </a:solidFill>
                <a:latin typeface="Malgun Gothic"/>
                <a:ea typeface="Malgun Gothic"/>
                <a:cs typeface="Malgun Gothic"/>
                <a:sym typeface="Malgun Gothic"/>
              </a:rPr>
              <a:t>MP4 </a:t>
            </a:r>
            <a:r>
              <a:rPr b="0" i="0" lang="en-US" sz="1000" u="none" cap="none" strike="noStrike">
                <a:solidFill>
                  <a:schemeClr val="dk1"/>
                </a:solidFill>
                <a:latin typeface="Malgun Gothic"/>
                <a:ea typeface="Malgun Gothic"/>
                <a:cs typeface="Malgun Gothic"/>
                <a:sym typeface="Malgun Gothic"/>
              </a:rPr>
              <a:t>파일 형식이기 때문에 </a:t>
            </a:r>
            <a:r>
              <a:rPr lang="en-US" sz="1000">
                <a:solidFill>
                  <a:schemeClr val="dk1"/>
                </a:solidFill>
                <a:latin typeface="Malgun Gothic"/>
                <a:ea typeface="Malgun Gothic"/>
                <a:cs typeface="Malgun Gothic"/>
                <a:sym typeface="Malgun Gothic"/>
              </a:rPr>
              <a:t>MP3파일로 바꾸는 전처리를 하였고, </a:t>
            </a:r>
            <a:r>
              <a:rPr lang="en-US" sz="1000">
                <a:solidFill>
                  <a:schemeClr val="dk1"/>
                </a:solidFill>
                <a:latin typeface="Malgun Gothic"/>
                <a:ea typeface="Malgun Gothic"/>
                <a:cs typeface="Malgun Gothic"/>
                <a:sym typeface="Malgun Gothic"/>
              </a:rPr>
              <a:t>추가적으로 </a:t>
            </a:r>
            <a:r>
              <a:rPr b="0" i="0" lang="en-US" sz="1000" u="none" cap="none" strike="noStrike">
                <a:solidFill>
                  <a:schemeClr val="dk1"/>
                </a:solidFill>
                <a:latin typeface="Malgun Gothic"/>
                <a:ea typeface="Malgun Gothic"/>
                <a:cs typeface="Malgun Gothic"/>
                <a:sym typeface="Malgun Gothic"/>
              </a:rPr>
              <a:t>STT 처리가 필요합니다.</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해당 프로젝트에서는 ETRI의 STT API의 입력 요구조건을 만족시키기 위해 FFmpeg 라이브러리를 이용하여 44.1 kHz Sample Rate의 원본 데이터를 16 kHz로 Convert 하였고, 20초 단위로 Segmentation 합니다.</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추가로 Data Cleaning과 Sentence Segmentation 그리고 Data Merging을 진행합니다.</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374151"/>
                </a:solidFill>
                <a:latin typeface="Arial"/>
                <a:ea typeface="Arial"/>
                <a:cs typeface="Arial"/>
                <a:sym typeface="Arial"/>
              </a:rPr>
              <a:t> 3. 모델 학습</a:t>
            </a:r>
            <a:endParaRPr b="0" i="0" sz="10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374151"/>
                </a:solidFill>
              </a:rPr>
              <a:t>전처리한 데이터를 라벨링 후</a:t>
            </a:r>
            <a:r>
              <a:rPr b="0" i="0" lang="en-US" sz="1000" u="none" cap="none" strike="noStrike">
                <a:solidFill>
                  <a:srgbClr val="374151"/>
                </a:solidFill>
                <a:latin typeface="Arial"/>
                <a:ea typeface="Arial"/>
                <a:cs typeface="Arial"/>
                <a:sym typeface="Arial"/>
              </a:rPr>
              <a:t> 데이터셋을 8:2 비율로 나누어 80%를 학습 데이터로, 나머지 20%를 테스트 데이터로 사용합니다. </a:t>
            </a:r>
            <a:r>
              <a:rPr lang="en-US" sz="1000">
                <a:solidFill>
                  <a:srgbClr val="374151"/>
                </a:solidFill>
              </a:rPr>
              <a:t>여러 캐이스가 추가로 접수 될 시 빠른 반영을 위하여 머신러닝으로 개발하였습니다.</a:t>
            </a:r>
            <a:endParaRPr b="0" i="0" sz="10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374151"/>
                </a:solidFill>
                <a:latin typeface="Arial"/>
                <a:ea typeface="Arial"/>
                <a:cs typeface="Arial"/>
                <a:sym typeface="Arial"/>
              </a:rPr>
              <a:t>4. 모델 분석</a:t>
            </a:r>
            <a:endParaRPr b="0" i="0" sz="10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374151"/>
                </a:solidFill>
              </a:rPr>
              <a:t>모델의 여러 종류를 비교분석하기 위하여 여러개의 모델을 테스트하여 가장 성능이 좋은 모델로 선정하였습니다.</a:t>
            </a:r>
            <a:endParaRPr b="0" i="0" sz="1000" u="none" cap="none" strike="noStrike">
              <a:solidFill>
                <a:srgbClr val="374151"/>
              </a:solidFill>
              <a:latin typeface="Arial"/>
              <a:ea typeface="Arial"/>
              <a:cs typeface="Arial"/>
              <a:sym typeface="Arial"/>
            </a:endParaRPr>
          </a:p>
        </p:txBody>
      </p:sp>
      <p:sp>
        <p:nvSpPr>
          <p:cNvPr id="473" name="Google Shape;473;g258693fe2dc_3_80"/>
          <p:cNvSpPr txBox="1"/>
          <p:nvPr/>
        </p:nvSpPr>
        <p:spPr>
          <a:xfrm>
            <a:off x="234950" y="4749600"/>
            <a:ext cx="8728200" cy="160680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474" name="Google Shape;474;g258693fe2dc_3_80"/>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475" name="Google Shape;475;g258693fe2dc_3_80"/>
          <p:cNvPicPr preferRelativeResize="0"/>
          <p:nvPr/>
        </p:nvPicPr>
        <p:blipFill rotWithShape="1">
          <a:blip r:embed="rId5">
            <a:alphaModFix/>
          </a:blip>
          <a:srcRect b="0" l="0" r="0" t="0"/>
          <a:stretch/>
        </p:blipFill>
        <p:spPr>
          <a:xfrm>
            <a:off x="903650" y="4857850"/>
            <a:ext cx="7336701" cy="1437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67e8459483_7_0"/>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481" name="Google Shape;481;g267e8459483_7_0"/>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482" name="Google Shape;482;g267e8459483_7_0"/>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483" name="Google Shape;483;g267e8459483_7_0"/>
          <p:cNvSpPr txBox="1"/>
          <p:nvPr/>
        </p:nvSpPr>
        <p:spPr>
          <a:xfrm>
            <a:off x="323850" y="692150"/>
            <a:ext cx="2952900" cy="27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알고리즘 상세 설명서</a:t>
            </a:r>
            <a:endParaRPr b="0" i="0" sz="1400" u="none" cap="none" strike="noStrike">
              <a:solidFill>
                <a:srgbClr val="000000"/>
              </a:solidFill>
              <a:latin typeface="Arial"/>
              <a:ea typeface="Arial"/>
              <a:cs typeface="Arial"/>
              <a:sym typeface="Arial"/>
            </a:endParaRPr>
          </a:p>
        </p:txBody>
      </p:sp>
      <p:pic>
        <p:nvPicPr>
          <p:cNvPr id="484" name="Google Shape;484;g267e8459483_7_0"/>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485" name="Google Shape;485;g267e8459483_7_0"/>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486" name="Google Shape;486;g267e8459483_7_0"/>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487" name="Google Shape;487;g267e8459483_7_0"/>
          <p:cNvSpPr txBox="1"/>
          <p:nvPr/>
        </p:nvSpPr>
        <p:spPr>
          <a:xfrm>
            <a:off x="222250" y="1274738"/>
            <a:ext cx="8740800" cy="1212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1500"/>
              </a:spcBef>
              <a:spcAft>
                <a:spcPts val="0"/>
              </a:spcAft>
              <a:buClr>
                <a:srgbClr val="000000"/>
              </a:buClr>
              <a:buSzPts val="1000"/>
              <a:buFont typeface="Arial"/>
              <a:buNone/>
            </a:pPr>
            <a:r>
              <a:rPr b="0" i="0" lang="en-US" sz="1000" u="none" cap="none" strike="noStrike">
                <a:solidFill>
                  <a:schemeClr val="dk1"/>
                </a:solidFill>
                <a:latin typeface="Malgun Gothic"/>
                <a:ea typeface="Malgun Gothic"/>
                <a:cs typeface="Malgun Gothic"/>
                <a:sym typeface="Malgun Gothic"/>
              </a:rPr>
              <a:t>2. 데이터 전처리</a:t>
            </a:r>
            <a:endParaRPr sz="10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latin typeface="Malgun Gothic"/>
                <a:ea typeface="Malgun Gothic"/>
                <a:cs typeface="Malgun Gothic"/>
                <a:sym typeface="Malgun Gothic"/>
              </a:rPr>
              <a:t>보이스 피싱 사례 데이터를 ‘1’로, 고객 상담 데이터를 ‘0’으로 라벨링 후 같은 전처리 과정을 거쳤습니다.</a:t>
            </a:r>
            <a:endParaRPr sz="10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latin typeface="Malgun Gothic"/>
                <a:ea typeface="Malgun Gothic"/>
                <a:cs typeface="Malgun Gothic"/>
                <a:sym typeface="Malgun Gothic"/>
              </a:rPr>
              <a:t>문자와 숫자를 모두 제거했으며, 명사만 추출하였습니다.</a:t>
            </a:r>
            <a:endParaRPr sz="10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latin typeface="Malgun Gothic"/>
                <a:ea typeface="Malgun Gothic"/>
                <a:cs typeface="Malgun Gothic"/>
                <a:sym typeface="Malgun Gothic"/>
              </a:rPr>
              <a:t>각각의 데이터에 어떠한 단어들이 대표하는지 확인하기 위해 워드 클라우드 모형으로 확인했습니다.</a:t>
            </a:r>
            <a:endParaRPr sz="10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latin typeface="Malgun Gothic"/>
                <a:ea typeface="Malgun Gothic"/>
                <a:cs typeface="Malgun Gothic"/>
                <a:sym typeface="Malgun Gothic"/>
              </a:rPr>
              <a:t>‘1’로 라벨링 된 데이터의 워드 클라우드에서는 직관적으로도 ‘본인' , ‘사건', ‘명의'와 같은 보이스 피싱과 관련 단어들이 확인됐습니다.</a:t>
            </a:r>
            <a:endParaRPr sz="1000">
              <a:solidFill>
                <a:schemeClr val="dk1"/>
              </a:solidFill>
              <a:latin typeface="Malgun Gothic"/>
              <a:ea typeface="Malgun Gothic"/>
              <a:cs typeface="Malgun Gothic"/>
              <a:sym typeface="Malgun Gothic"/>
            </a:endParaRPr>
          </a:p>
        </p:txBody>
      </p:sp>
      <p:sp>
        <p:nvSpPr>
          <p:cNvPr id="488" name="Google Shape;488;g267e8459483_7_0"/>
          <p:cNvSpPr txBox="1"/>
          <p:nvPr/>
        </p:nvSpPr>
        <p:spPr>
          <a:xfrm>
            <a:off x="234950" y="2680287"/>
            <a:ext cx="8728200" cy="350640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489" name="Google Shape;489;g267e8459483_7_0"/>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sp>
        <p:nvSpPr>
          <p:cNvPr id="490" name="Google Shape;490;g267e8459483_7_0"/>
          <p:cNvSpPr txBox="1"/>
          <p:nvPr/>
        </p:nvSpPr>
        <p:spPr>
          <a:xfrm>
            <a:off x="323850" y="5838000"/>
            <a:ext cx="4027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chemeClr val="dk1"/>
                </a:solidFill>
                <a:latin typeface="Malgun Gothic"/>
                <a:ea typeface="Malgun Gothic"/>
                <a:cs typeface="Malgun Gothic"/>
                <a:sym typeface="Malgun Gothic"/>
              </a:rPr>
              <a:t>고객 상담 데이터 전처리 결과</a:t>
            </a:r>
            <a:endParaRPr b="1">
              <a:latin typeface="Malgun Gothic"/>
              <a:ea typeface="Malgun Gothic"/>
              <a:cs typeface="Malgun Gothic"/>
              <a:sym typeface="Malgun Gothic"/>
            </a:endParaRPr>
          </a:p>
        </p:txBody>
      </p:sp>
      <p:sp>
        <p:nvSpPr>
          <p:cNvPr id="491" name="Google Shape;491;g267e8459483_7_0"/>
          <p:cNvSpPr txBox="1"/>
          <p:nvPr/>
        </p:nvSpPr>
        <p:spPr>
          <a:xfrm>
            <a:off x="4865050" y="5838000"/>
            <a:ext cx="40272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algun Gothic"/>
                <a:ea typeface="Malgun Gothic"/>
                <a:cs typeface="Malgun Gothic"/>
                <a:sym typeface="Malgun Gothic"/>
              </a:rPr>
              <a:t>보이스 피싱 사례 데이터 전처리 결과</a:t>
            </a:r>
            <a:endParaRPr b="1">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b="1">
              <a:latin typeface="Malgun Gothic"/>
              <a:ea typeface="Malgun Gothic"/>
              <a:cs typeface="Malgun Gothic"/>
              <a:sym typeface="Malgun Gothic"/>
            </a:endParaRPr>
          </a:p>
        </p:txBody>
      </p:sp>
      <p:pic>
        <p:nvPicPr>
          <p:cNvPr id="492" name="Google Shape;492;g267e8459483_7_0"/>
          <p:cNvPicPr preferRelativeResize="0"/>
          <p:nvPr/>
        </p:nvPicPr>
        <p:blipFill>
          <a:blip r:embed="rId5">
            <a:alphaModFix/>
          </a:blip>
          <a:stretch>
            <a:fillRect/>
          </a:stretch>
        </p:blipFill>
        <p:spPr>
          <a:xfrm>
            <a:off x="323850" y="2796350"/>
            <a:ext cx="4262999" cy="3041651"/>
          </a:xfrm>
          <a:prstGeom prst="rect">
            <a:avLst/>
          </a:prstGeom>
          <a:noFill/>
          <a:ln>
            <a:noFill/>
          </a:ln>
        </p:spPr>
      </p:pic>
      <p:pic>
        <p:nvPicPr>
          <p:cNvPr id="493" name="Google Shape;493;g267e8459483_7_0"/>
          <p:cNvPicPr preferRelativeResize="0"/>
          <p:nvPr/>
        </p:nvPicPr>
        <p:blipFill>
          <a:blip r:embed="rId6">
            <a:alphaModFix/>
          </a:blip>
          <a:stretch>
            <a:fillRect/>
          </a:stretch>
        </p:blipFill>
        <p:spPr>
          <a:xfrm>
            <a:off x="4572000" y="2796350"/>
            <a:ext cx="4263000" cy="3041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5"/>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499" name="Google Shape;499;p25"/>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500" name="Google Shape;500;p25"/>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501" name="Google Shape;501;p25"/>
          <p:cNvSpPr txBox="1"/>
          <p:nvPr/>
        </p:nvSpPr>
        <p:spPr>
          <a:xfrm>
            <a:off x="323850" y="692150"/>
            <a:ext cx="2808287"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프로그램 - 목록</a:t>
            </a:r>
            <a:endParaRPr b="0" i="0" sz="1400" u="none" cap="none" strike="noStrike">
              <a:solidFill>
                <a:srgbClr val="000000"/>
              </a:solidFill>
              <a:latin typeface="Arial"/>
              <a:ea typeface="Arial"/>
              <a:cs typeface="Arial"/>
              <a:sym typeface="Arial"/>
            </a:endParaRPr>
          </a:p>
        </p:txBody>
      </p:sp>
      <p:pic>
        <p:nvPicPr>
          <p:cNvPr id="502" name="Google Shape;502;p25"/>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503" name="Google Shape;503;p25"/>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04" name="Google Shape;504;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505" name="Google Shape;505;p25"/>
          <p:cNvGraphicFramePr/>
          <p:nvPr/>
        </p:nvGraphicFramePr>
        <p:xfrm>
          <a:off x="298450" y="1216025"/>
          <a:ext cx="3000000" cy="3000000"/>
        </p:xfrm>
        <a:graphic>
          <a:graphicData uri="http://schemas.openxmlformats.org/drawingml/2006/table">
            <a:tbl>
              <a:tblPr>
                <a:noFill/>
                <a:tableStyleId>{7F7BAC36-BF8B-4574-8734-9877CC2D02C3}</a:tableStyleId>
              </a:tblPr>
              <a:tblGrid>
                <a:gridCol w="1233475"/>
                <a:gridCol w="2727325"/>
                <a:gridCol w="4586275"/>
              </a:tblGrid>
              <a:tr h="379400">
                <a:tc>
                  <a:txBody>
                    <a:bodyPr/>
                    <a:lstStyle/>
                    <a:p>
                      <a:pPr indent="0" lvl="0" marL="0" marR="0" rtl="0" algn="ctr">
                        <a:lnSpc>
                          <a:spcPct val="16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기능 분류</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ctr">
                        <a:lnSpc>
                          <a:spcPct val="16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기능번호</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ctr">
                        <a:lnSpc>
                          <a:spcPct val="160000"/>
                        </a:lnSpc>
                        <a:spcBef>
                          <a:spcPts val="0"/>
                        </a:spcBef>
                        <a:spcAft>
                          <a:spcPts val="0"/>
                        </a:spcAft>
                        <a:buClr>
                          <a:srgbClr val="000000"/>
                        </a:buClr>
                        <a:buSzPts val="1200"/>
                        <a:buFont typeface="Malgun Gothic"/>
                        <a:buNone/>
                      </a:pPr>
                      <a:r>
                        <a:rPr b="1" i="0" lang="en-US" sz="1200" u="none" cap="none" strike="noStrike">
                          <a:solidFill>
                            <a:srgbClr val="000000"/>
                          </a:solidFill>
                          <a:latin typeface="Malgun Gothic"/>
                          <a:ea typeface="Malgun Gothic"/>
                          <a:cs typeface="Malgun Gothic"/>
                          <a:sym typeface="Malgun Gothic"/>
                        </a:rPr>
                        <a:t>기능 명</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r>
              <a:tr h="379400">
                <a:tc rowSpan="3">
                  <a:txBody>
                    <a:bodyPr/>
                    <a:lstStyle/>
                    <a:p>
                      <a:pPr indent="0" lvl="0" marL="0" marR="0" rtl="0" algn="ctr">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LOG</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LOG-01-01</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개인정보처리 동의</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vMerge="1"/>
                <a:tc>
                  <a:txBody>
                    <a:bodyPr/>
                    <a:lstStyle/>
                    <a:p>
                      <a:pPr indent="0" lvl="0" marL="0" marR="0" rtl="0" algn="just">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LOG-01-02</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연락처 연동 동의</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vMerge="1"/>
                <a:tc>
                  <a:txBody>
                    <a:bodyPr/>
                    <a:lstStyle/>
                    <a:p>
                      <a:pPr indent="0" lvl="0" marL="0" marR="0" rtl="0" algn="just">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LOG-01-03</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임시아이디 발급</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rowSpan="3">
                  <a:txBody>
                    <a:bodyPr/>
                    <a:lstStyle/>
                    <a:p>
                      <a:pPr indent="0" lvl="0" marL="0" marR="0" rtl="0" algn="ctr">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SER</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SER-02-</a:t>
                      </a:r>
                      <a:r>
                        <a:rPr lang="en-US" sz="1200" u="none" cap="none" strike="noStrike">
                          <a:latin typeface="Malgun Gothic"/>
                          <a:ea typeface="Malgun Gothic"/>
                          <a:cs typeface="Malgun Gothic"/>
                          <a:sym typeface="Malgun Gothic"/>
                        </a:rPr>
                        <a:t>01</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보이스피싱판단</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vMerge="1"/>
                <a:tc>
                  <a:txBody>
                    <a:bodyPr/>
                    <a:lstStyle/>
                    <a:p>
                      <a:pPr indent="0" lvl="0" marL="0" marR="0" rtl="0" algn="just">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SER-0</a:t>
                      </a:r>
                      <a:r>
                        <a:rPr lang="en-US" sz="1200" u="none" cap="none" strike="noStrike">
                          <a:latin typeface="Malgun Gothic"/>
                          <a:ea typeface="Malgun Gothic"/>
                          <a:cs typeface="Malgun Gothic"/>
                          <a:sym typeface="Malgun Gothic"/>
                        </a:rPr>
                        <a:t>2-02</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신고버튼</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vMerge="1"/>
                <a:tc>
                  <a:txBody>
                    <a:bodyPr/>
                    <a:lstStyle/>
                    <a:p>
                      <a:pPr indent="0" lvl="0" marL="0" marR="0" rtl="0" algn="just">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SER-0</a:t>
                      </a:r>
                      <a:r>
                        <a:rPr lang="en-US" sz="1200" u="none" cap="none" strike="noStrike">
                          <a:latin typeface="Malgun Gothic"/>
                          <a:ea typeface="Malgun Gothic"/>
                          <a:cs typeface="Malgun Gothic"/>
                          <a:sym typeface="Malgun Gothic"/>
                        </a:rPr>
                        <a:t>2-03</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화면결과표시</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rowSpan="3">
                  <a:txBody>
                    <a:bodyPr/>
                    <a:lstStyle/>
                    <a:p>
                      <a:pPr indent="0" lvl="0" marL="0" marR="0" rtl="0" algn="ctr">
                        <a:lnSpc>
                          <a:spcPct val="160000"/>
                        </a:lnSpc>
                        <a:spcBef>
                          <a:spcPts val="0"/>
                        </a:spcBef>
                        <a:spcAft>
                          <a:spcPts val="0"/>
                        </a:spcAft>
                        <a:buClr>
                          <a:srgbClr val="000000"/>
                        </a:buClr>
                        <a:buSzPts val="1200"/>
                        <a:buFont typeface="Arial"/>
                        <a:buNone/>
                      </a:pPr>
                      <a:r>
                        <a:rPr lang="en-US" sz="1200" u="none" cap="none" strike="noStrike">
                          <a:latin typeface="Malgun Gothic"/>
                          <a:ea typeface="Malgun Gothic"/>
                          <a:cs typeface="Malgun Gothic"/>
                          <a:sym typeface="Malgun Gothic"/>
                        </a:rPr>
                        <a:t>CODE</a:t>
                      </a:r>
                      <a:endParaRPr b="0" i="0" sz="1200" u="none" cap="none" strike="noStrike">
                        <a:solidFill>
                          <a:srgbClr val="000000"/>
                        </a:solidFill>
                        <a:latin typeface="Malgun Gothic"/>
                        <a:ea typeface="Malgun Gothic"/>
                        <a:cs typeface="Malgun Gothic"/>
                        <a:sym typeface="Malgun Gothic"/>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chemeClr val="dk1"/>
                        </a:buClr>
                        <a:buSzPts val="1100"/>
                        <a:buFont typeface="Arial"/>
                        <a:buNone/>
                      </a:pPr>
                      <a:r>
                        <a:rPr lang="en-US" sz="1200" u="none" cap="none" strike="noStrike">
                          <a:solidFill>
                            <a:schemeClr val="dk1"/>
                          </a:solidFill>
                          <a:latin typeface="Malgun Gothic"/>
                          <a:ea typeface="Malgun Gothic"/>
                          <a:cs typeface="Malgun Gothic"/>
                          <a:sym typeface="Malgun Gothic"/>
                        </a:rPr>
                        <a:t>CODE-03-01</a:t>
                      </a:r>
                      <a:endParaRPr b="0" i="0" sz="1200" u="none" cap="none" strike="noStrike">
                        <a:solidFill>
                          <a:srgbClr val="000000"/>
                        </a:solidFill>
                        <a:latin typeface="Malgun Gothic"/>
                        <a:ea typeface="Malgun Gothic"/>
                        <a:cs typeface="Malgun Gothic"/>
                        <a:sym typeface="Malgun Gothic"/>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음성추출코드</a:t>
                      </a:r>
                      <a:endParaRPr sz="1400" u="none" cap="none" strike="noStrike">
                        <a:solidFill>
                          <a:schemeClr val="dk1"/>
                        </a:solidFill>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vMerge="1"/>
                <a:tc>
                  <a:txBody>
                    <a:bodyPr/>
                    <a:lstStyle/>
                    <a:p>
                      <a:pPr indent="0" lvl="0" marL="0" marR="0" rtl="0" algn="l">
                        <a:lnSpc>
                          <a:spcPct val="160000"/>
                        </a:lnSpc>
                        <a:spcBef>
                          <a:spcPts val="0"/>
                        </a:spcBef>
                        <a:spcAft>
                          <a:spcPts val="0"/>
                        </a:spcAft>
                        <a:buClr>
                          <a:srgbClr val="000000"/>
                        </a:buClr>
                        <a:buSzPts val="1200"/>
                        <a:buFont typeface="Arial"/>
                        <a:buNone/>
                      </a:pPr>
                      <a:r>
                        <a:rPr lang="en-US" sz="1200" u="none" cap="none" strike="noStrike">
                          <a:solidFill>
                            <a:schemeClr val="dk1"/>
                          </a:solidFill>
                          <a:latin typeface="Malgun Gothic"/>
                          <a:ea typeface="Malgun Gothic"/>
                          <a:cs typeface="Malgun Gothic"/>
                          <a:sym typeface="Malgun Gothic"/>
                        </a:rPr>
                        <a:t>CODE-03-02</a:t>
                      </a:r>
                      <a:endParaRPr sz="1200" u="none" cap="none" strike="noStrike">
                        <a:latin typeface="Malgun Gothic"/>
                        <a:ea typeface="Malgun Gothic"/>
                        <a:cs typeface="Malgun Gothic"/>
                        <a:sym typeface="Malgun Gothic"/>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텍스트 전처리 코드</a:t>
                      </a:r>
                      <a:endParaRPr sz="1400" u="none" cap="none" strike="noStrike">
                        <a:solidFill>
                          <a:schemeClr val="dk1"/>
                        </a:solidFill>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400">
                <a:tc vMerge="1"/>
                <a:tc>
                  <a:txBody>
                    <a:bodyPr/>
                    <a:lstStyle/>
                    <a:p>
                      <a:pPr indent="0" lvl="0" marL="0" marR="0" rtl="0" algn="l">
                        <a:lnSpc>
                          <a:spcPct val="160000"/>
                        </a:lnSpc>
                        <a:spcBef>
                          <a:spcPts val="0"/>
                        </a:spcBef>
                        <a:spcAft>
                          <a:spcPts val="0"/>
                        </a:spcAft>
                        <a:buClr>
                          <a:srgbClr val="000000"/>
                        </a:buClr>
                        <a:buSzPts val="1200"/>
                        <a:buFont typeface="Arial"/>
                        <a:buNone/>
                      </a:pPr>
                      <a:r>
                        <a:rPr lang="en-US" sz="1200" u="none" cap="none" strike="noStrike">
                          <a:solidFill>
                            <a:schemeClr val="dk1"/>
                          </a:solidFill>
                          <a:latin typeface="Malgun Gothic"/>
                          <a:ea typeface="Malgun Gothic"/>
                          <a:cs typeface="Malgun Gothic"/>
                          <a:sym typeface="Malgun Gothic"/>
                        </a:rPr>
                        <a:t>CODE-03-03</a:t>
                      </a:r>
                      <a:endParaRPr sz="1200" u="none" cap="none" strike="noStrike">
                        <a:latin typeface="Malgun Gothic"/>
                        <a:ea typeface="Malgun Gothic"/>
                        <a:cs typeface="Malgun Gothic"/>
                        <a:sym typeface="Malgun Gothic"/>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텍스트 분류 코드</a:t>
                      </a:r>
                      <a:endParaRPr sz="1400" u="none" cap="none" strike="noStrike">
                        <a:solidFill>
                          <a:schemeClr val="dk1"/>
                        </a:solidFill>
                      </a:endParaRPr>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6725">
                <a:tc gridSpan="3">
                  <a:txBody>
                    <a:bodyPr/>
                    <a:lstStyle/>
                    <a:p>
                      <a:pPr indent="0" lvl="0" marL="0" marR="0" rtl="0" algn="ctr">
                        <a:lnSpc>
                          <a:spcPct val="160000"/>
                        </a:lnSpc>
                        <a:spcBef>
                          <a:spcPts val="0"/>
                        </a:spcBef>
                        <a:spcAft>
                          <a:spcPts val="0"/>
                        </a:spcAft>
                        <a:buClr>
                          <a:srgbClr val="000000"/>
                        </a:buClr>
                        <a:buSzPts val="1200"/>
                        <a:buFont typeface="Malgun Gothic"/>
                        <a:buNone/>
                      </a:pPr>
                      <a:r>
                        <a:rPr b="0" i="0" lang="en-US" sz="1200" u="none" cap="none" strike="noStrike">
                          <a:solidFill>
                            <a:srgbClr val="000000"/>
                          </a:solidFill>
                          <a:latin typeface="Malgun Gothic"/>
                          <a:ea typeface="Malgun Gothic"/>
                          <a:cs typeface="Malgun Gothic"/>
                          <a:sym typeface="Malgun Gothic"/>
                        </a:rPr>
                        <a:t>이하 생략</a:t>
                      </a:r>
                      <a:endParaRPr sz="1400" u="none" cap="none" strike="noStrike"/>
                    </a:p>
                  </a:txBody>
                  <a:tcPr marT="11675" marB="11675" marR="42250" marL="42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06" name="Google Shape;506;p25"/>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6"/>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512" name="Google Shape;512;p26"/>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513" name="Google Shape;513;p26"/>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514" name="Google Shape;514;p26"/>
          <p:cNvSpPr txBox="1"/>
          <p:nvPr/>
        </p:nvSpPr>
        <p:spPr>
          <a:xfrm>
            <a:off x="323850" y="692150"/>
            <a:ext cx="2879725"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테이블 정의서 - ERD</a:t>
            </a:r>
            <a:endParaRPr b="0" i="0" sz="1400" u="none" cap="none" strike="noStrike">
              <a:solidFill>
                <a:srgbClr val="000000"/>
              </a:solidFill>
              <a:latin typeface="Arial"/>
              <a:ea typeface="Arial"/>
              <a:cs typeface="Arial"/>
              <a:sym typeface="Arial"/>
            </a:endParaRPr>
          </a:p>
        </p:txBody>
      </p:sp>
      <p:pic>
        <p:nvPicPr>
          <p:cNvPr id="515" name="Google Shape;515;p26"/>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516" name="Google Shape;516;p26"/>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17" name="Google Shape;517;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518" name="Google Shape;518;p26"/>
          <p:cNvSpPr txBox="1"/>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19" name="Google Shape;519;p26"/>
          <p:cNvSpPr txBox="1"/>
          <p:nvPr/>
        </p:nvSpPr>
        <p:spPr>
          <a:xfrm>
            <a:off x="222250" y="1473200"/>
            <a:ext cx="4290900" cy="438780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20" name="Google Shape;520;p26"/>
          <p:cNvSpPr txBox="1"/>
          <p:nvPr/>
        </p:nvSpPr>
        <p:spPr>
          <a:xfrm>
            <a:off x="4572000" y="1473200"/>
            <a:ext cx="4291012" cy="438785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521" name="Google Shape;521;p26"/>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pic>
        <p:nvPicPr>
          <p:cNvPr id="522" name="Google Shape;522;p26"/>
          <p:cNvPicPr preferRelativeResize="0"/>
          <p:nvPr/>
        </p:nvPicPr>
        <p:blipFill>
          <a:blip r:embed="rId5">
            <a:alphaModFix/>
          </a:blip>
          <a:stretch>
            <a:fillRect/>
          </a:stretch>
        </p:blipFill>
        <p:spPr>
          <a:xfrm>
            <a:off x="222250" y="1473200"/>
            <a:ext cx="4290900" cy="4367112"/>
          </a:xfrm>
          <a:prstGeom prst="rect">
            <a:avLst/>
          </a:prstGeom>
          <a:noFill/>
          <a:ln>
            <a:noFill/>
          </a:ln>
        </p:spPr>
      </p:pic>
      <p:pic>
        <p:nvPicPr>
          <p:cNvPr id="523" name="Google Shape;523;p26"/>
          <p:cNvPicPr preferRelativeResize="0"/>
          <p:nvPr/>
        </p:nvPicPr>
        <p:blipFill>
          <a:blip r:embed="rId6">
            <a:alphaModFix/>
          </a:blip>
          <a:stretch>
            <a:fillRect/>
          </a:stretch>
        </p:blipFill>
        <p:spPr>
          <a:xfrm>
            <a:off x="4572000" y="1473200"/>
            <a:ext cx="4411649" cy="4297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258693fe2dc_3_16"/>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529" name="Google Shape;529;g258693fe2dc_3_16"/>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530" name="Google Shape;530;g258693fe2dc_3_16"/>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531" name="Google Shape;531;g258693fe2dc_3_16"/>
          <p:cNvSpPr txBox="1"/>
          <p:nvPr/>
        </p:nvSpPr>
        <p:spPr>
          <a:xfrm>
            <a:off x="323850" y="692150"/>
            <a:ext cx="2952900" cy="27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핵심소스코드(1)</a:t>
            </a:r>
            <a:endParaRPr b="0" i="0" sz="1400" u="none" cap="none" strike="noStrike">
              <a:solidFill>
                <a:srgbClr val="000000"/>
              </a:solidFill>
              <a:latin typeface="Arial"/>
              <a:ea typeface="Arial"/>
              <a:cs typeface="Arial"/>
              <a:sym typeface="Arial"/>
            </a:endParaRPr>
          </a:p>
        </p:txBody>
      </p:sp>
      <p:pic>
        <p:nvPicPr>
          <p:cNvPr id="532" name="Google Shape;532;g258693fe2dc_3_16"/>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533" name="Google Shape;533;g258693fe2dc_3_16"/>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34" name="Google Shape;534;g258693fe2dc_3_16"/>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535" name="Google Shape;535;g258693fe2dc_3_16"/>
          <p:cNvSpPr txBox="1"/>
          <p:nvPr/>
        </p:nvSpPr>
        <p:spPr>
          <a:xfrm>
            <a:off x="222250" y="1473200"/>
            <a:ext cx="8740800" cy="476400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536" name="Google Shape;536;g258693fe2dc_3_16"/>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pic>
        <p:nvPicPr>
          <p:cNvPr id="537" name="Google Shape;537;g258693fe2dc_3_16"/>
          <p:cNvPicPr preferRelativeResize="0"/>
          <p:nvPr/>
        </p:nvPicPr>
        <p:blipFill rotWithShape="1">
          <a:blip r:embed="rId5">
            <a:alphaModFix/>
          </a:blip>
          <a:srcRect b="0" l="0" r="0" t="0"/>
          <a:stretch/>
        </p:blipFill>
        <p:spPr>
          <a:xfrm>
            <a:off x="266050" y="1489246"/>
            <a:ext cx="5695950" cy="4731898"/>
          </a:xfrm>
          <a:prstGeom prst="rect">
            <a:avLst/>
          </a:prstGeom>
          <a:noFill/>
          <a:ln>
            <a:noFill/>
          </a:ln>
        </p:spPr>
      </p:pic>
      <p:sp>
        <p:nvSpPr>
          <p:cNvPr id="538" name="Google Shape;538;g258693fe2dc_3_16"/>
          <p:cNvSpPr txBox="1"/>
          <p:nvPr/>
        </p:nvSpPr>
        <p:spPr>
          <a:xfrm>
            <a:off x="6019800" y="4218825"/>
            <a:ext cx="2841600" cy="163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보이스피싱 판단 이진분류 학습데이터 생성을 위해 금융감독원의 그놈목소리 데이터 크롤링하여 수집</a:t>
            </a:r>
            <a:endParaRPr b="0" i="0" sz="14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해당 수집 데이터는 음성 텍스트 변환 모델을 이용하여 텍스트 데이터로 전환</a:t>
            </a:r>
            <a:endParaRPr b="0" i="0" sz="14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7"/>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544" name="Google Shape;544;p27"/>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545" name="Google Shape;545;p27"/>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546" name="Google Shape;546;p27"/>
          <p:cNvSpPr txBox="1"/>
          <p:nvPr/>
        </p:nvSpPr>
        <p:spPr>
          <a:xfrm>
            <a:off x="323850" y="692150"/>
            <a:ext cx="2952750" cy="273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핵심소스코드(2)</a:t>
            </a:r>
            <a:endParaRPr b="0" i="0" sz="1400" u="none" cap="none" strike="noStrike">
              <a:solidFill>
                <a:srgbClr val="000000"/>
              </a:solidFill>
              <a:latin typeface="Arial"/>
              <a:ea typeface="Arial"/>
              <a:cs typeface="Arial"/>
              <a:sym typeface="Arial"/>
            </a:endParaRPr>
          </a:p>
        </p:txBody>
      </p:sp>
      <p:pic>
        <p:nvPicPr>
          <p:cNvPr id="547" name="Google Shape;547;p27"/>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548" name="Google Shape;548;p27"/>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49" name="Google Shape;549;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550" name="Google Shape;550;p27"/>
          <p:cNvSpPr txBox="1"/>
          <p:nvPr/>
        </p:nvSpPr>
        <p:spPr>
          <a:xfrm>
            <a:off x="201613" y="1494263"/>
            <a:ext cx="8740800" cy="476400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551" name="Google Shape;551;p27"/>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
        <p:nvSpPr>
          <p:cNvPr id="552" name="Google Shape;552;p27"/>
          <p:cNvSpPr txBox="1"/>
          <p:nvPr/>
        </p:nvSpPr>
        <p:spPr>
          <a:xfrm>
            <a:off x="4923475" y="4178825"/>
            <a:ext cx="3929700" cy="62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이진분류 모델 파이썬 코드 구현</a:t>
            </a:r>
            <a:endParaRPr b="0" i="0" sz="1400" u="none" cap="none" strike="noStrike">
              <a:solidFill>
                <a:srgbClr val="000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t/>
            </a:r>
            <a:endParaRPr>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t/>
            </a:r>
            <a:endParaRPr>
              <a:latin typeface="Malgun Gothic"/>
              <a:ea typeface="Malgun Gothic"/>
              <a:cs typeface="Malgun Gothic"/>
              <a:sym typeface="Malgun Gothic"/>
            </a:endParaRPr>
          </a:p>
          <a:p>
            <a:pPr indent="0" lvl="0" marL="0" rtl="0" algn="l">
              <a:spcBef>
                <a:spcPts val="0"/>
              </a:spcBef>
              <a:spcAft>
                <a:spcPts val="0"/>
              </a:spcAft>
              <a:buClr>
                <a:schemeClr val="dk1"/>
              </a:buClr>
              <a:buSzPts val="1400"/>
              <a:buFont typeface="Arial"/>
              <a:buNone/>
            </a:pPr>
            <a:r>
              <a:t/>
            </a:r>
            <a:endParaRPr>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t/>
            </a:r>
            <a:endParaRPr>
              <a:latin typeface="Malgun Gothic"/>
              <a:ea typeface="Malgun Gothic"/>
              <a:cs typeface="Malgun Gothic"/>
              <a:sym typeface="Malgun Gothic"/>
            </a:endParaRPr>
          </a:p>
        </p:txBody>
      </p:sp>
      <p:pic>
        <p:nvPicPr>
          <p:cNvPr id="553" name="Google Shape;553;p27"/>
          <p:cNvPicPr preferRelativeResize="0"/>
          <p:nvPr/>
        </p:nvPicPr>
        <p:blipFill>
          <a:blip r:embed="rId5">
            <a:alphaModFix/>
          </a:blip>
          <a:stretch>
            <a:fillRect/>
          </a:stretch>
        </p:blipFill>
        <p:spPr>
          <a:xfrm>
            <a:off x="222250" y="1515325"/>
            <a:ext cx="4452126" cy="4721949"/>
          </a:xfrm>
          <a:prstGeom prst="rect">
            <a:avLst/>
          </a:prstGeom>
          <a:noFill/>
          <a:ln>
            <a:noFill/>
          </a:ln>
        </p:spPr>
      </p:pic>
      <p:pic>
        <p:nvPicPr>
          <p:cNvPr id="554" name="Google Shape;554;p27"/>
          <p:cNvPicPr preferRelativeResize="0"/>
          <p:nvPr/>
        </p:nvPicPr>
        <p:blipFill>
          <a:blip r:embed="rId6">
            <a:alphaModFix/>
          </a:blip>
          <a:stretch>
            <a:fillRect/>
          </a:stretch>
        </p:blipFill>
        <p:spPr>
          <a:xfrm>
            <a:off x="5136925" y="2127400"/>
            <a:ext cx="3700475" cy="1557850"/>
          </a:xfrm>
          <a:prstGeom prst="rect">
            <a:avLst/>
          </a:prstGeom>
          <a:noFill/>
          <a:ln>
            <a:noFill/>
          </a:ln>
        </p:spPr>
      </p:pic>
      <p:sp>
        <p:nvSpPr>
          <p:cNvPr id="555" name="Google Shape;555;p27"/>
          <p:cNvSpPr txBox="1"/>
          <p:nvPr/>
        </p:nvSpPr>
        <p:spPr>
          <a:xfrm>
            <a:off x="4923475" y="4851500"/>
            <a:ext cx="3929700" cy="11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latin typeface="Malgun Gothic"/>
                <a:ea typeface="Malgun Gothic"/>
                <a:cs typeface="Malgun Gothic"/>
                <a:sym typeface="Malgun Gothic"/>
              </a:rPr>
              <a:t>파이썬 코드를 이용해서 보이스 피싱 탐지 파일을 만들고 앱에 코드를 첨부하여서 입력을 받을 시에 코드가 실행되게 하고보이스 피싱 여부를 나타냄.</a:t>
            </a:r>
            <a:endParaRPr>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t/>
            </a:r>
            <a:endParaRPr>
              <a:latin typeface="Malgun Gothic"/>
              <a:ea typeface="Malgun Gothic"/>
              <a:cs typeface="Malgun Gothic"/>
              <a:sym typeface="Malgun Gothic"/>
            </a:endParaRPr>
          </a:p>
        </p:txBody>
      </p:sp>
      <p:sp>
        <p:nvSpPr>
          <p:cNvPr id="556" name="Google Shape;556;p27"/>
          <p:cNvSpPr/>
          <p:nvPr/>
        </p:nvSpPr>
        <p:spPr>
          <a:xfrm>
            <a:off x="4716500" y="2699925"/>
            <a:ext cx="378300" cy="41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9"/>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562" name="Google Shape;562;p29"/>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563" name="Google Shape;563;p29"/>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564" name="Google Shape;564;p29"/>
          <p:cNvSpPr txBox="1"/>
          <p:nvPr/>
        </p:nvSpPr>
        <p:spPr>
          <a:xfrm>
            <a:off x="323850" y="692150"/>
            <a:ext cx="2808287"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참조- 개발 환경 및 설명</a:t>
            </a:r>
            <a:endParaRPr b="0" i="0" sz="1400" u="none" cap="none" strike="noStrike">
              <a:solidFill>
                <a:srgbClr val="000000"/>
              </a:solidFill>
              <a:latin typeface="Arial"/>
              <a:ea typeface="Arial"/>
              <a:cs typeface="Arial"/>
              <a:sym typeface="Arial"/>
            </a:endParaRPr>
          </a:p>
        </p:txBody>
      </p:sp>
      <p:pic>
        <p:nvPicPr>
          <p:cNvPr id="565" name="Google Shape;565;p29"/>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566" name="Google Shape;566;p29"/>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567" name="Google Shape;567;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568" name="Google Shape;568;p29"/>
          <p:cNvGraphicFramePr/>
          <p:nvPr/>
        </p:nvGraphicFramePr>
        <p:xfrm>
          <a:off x="450850" y="1242290"/>
          <a:ext cx="3000000" cy="3000000"/>
        </p:xfrm>
        <a:graphic>
          <a:graphicData uri="http://schemas.openxmlformats.org/drawingml/2006/table">
            <a:tbl>
              <a:tblPr>
                <a:noFill/>
                <a:tableStyleId>{7F7BAC36-BF8B-4574-8734-9877CC2D02C3}</a:tableStyleId>
              </a:tblPr>
              <a:tblGrid>
                <a:gridCol w="825500"/>
                <a:gridCol w="1079500"/>
                <a:gridCol w="1441450"/>
                <a:gridCol w="4895850"/>
              </a:tblGrid>
              <a:tr h="520250">
                <a:tc gridSpan="2">
                  <a:txBody>
                    <a:bodyPr/>
                    <a:lstStyle/>
                    <a:p>
                      <a:pPr indent="0" lvl="0" marL="0" marR="0" rtl="0" algn="ctr">
                        <a:lnSpc>
                          <a:spcPct val="160000"/>
                        </a:lnSpc>
                        <a:spcBef>
                          <a:spcPts val="0"/>
                        </a:spcBef>
                        <a:spcAft>
                          <a:spcPts val="0"/>
                        </a:spcAft>
                        <a:buClr>
                          <a:srgbClr val="000000"/>
                        </a:buClr>
                        <a:buSzPts val="1000"/>
                        <a:buFont typeface="Malgun Gothic"/>
                        <a:buNone/>
                      </a:pPr>
                      <a:r>
                        <a:rPr b="1" i="0" lang="en-US" sz="1000" u="none" cap="none" strike="noStrike">
                          <a:solidFill>
                            <a:srgbClr val="000000"/>
                          </a:solidFill>
                          <a:latin typeface="Malgun Gothic"/>
                          <a:ea typeface="Malgun Gothic"/>
                          <a:cs typeface="Malgun Gothic"/>
                          <a:sym typeface="Malgun Gothic"/>
                        </a:rPr>
                        <a:t>구분</a:t>
                      </a:r>
                      <a:endParaRPr sz="14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c hMerge="1"/>
                <a:tc>
                  <a:txBody>
                    <a:bodyPr/>
                    <a:lstStyle/>
                    <a:p>
                      <a:pPr indent="0" lvl="0" marL="0" marR="0" rtl="0" algn="ctr">
                        <a:lnSpc>
                          <a:spcPct val="160000"/>
                        </a:lnSpc>
                        <a:spcBef>
                          <a:spcPts val="0"/>
                        </a:spcBef>
                        <a:spcAft>
                          <a:spcPts val="0"/>
                        </a:spcAft>
                        <a:buClr>
                          <a:srgbClr val="000000"/>
                        </a:buClr>
                        <a:buSzPts val="1000"/>
                        <a:buFont typeface="Malgun Gothic"/>
                        <a:buNone/>
                      </a:pPr>
                      <a:r>
                        <a:rPr b="1" i="0" lang="en-US" sz="1000" u="none" cap="none" strike="noStrike">
                          <a:solidFill>
                            <a:srgbClr val="000000"/>
                          </a:solidFill>
                          <a:latin typeface="Malgun Gothic"/>
                          <a:ea typeface="Malgun Gothic"/>
                          <a:cs typeface="Malgun Gothic"/>
                          <a:sym typeface="Malgun Gothic"/>
                        </a:rPr>
                        <a:t>항목</a:t>
                      </a:r>
                      <a:endParaRPr sz="14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c>
                  <a:txBody>
                    <a:bodyPr/>
                    <a:lstStyle/>
                    <a:p>
                      <a:pPr indent="0" lvl="0" marL="0" marR="0" rtl="0" algn="ctr">
                        <a:lnSpc>
                          <a:spcPct val="160000"/>
                        </a:lnSpc>
                        <a:spcBef>
                          <a:spcPts val="0"/>
                        </a:spcBef>
                        <a:spcAft>
                          <a:spcPts val="0"/>
                        </a:spcAft>
                        <a:buClr>
                          <a:srgbClr val="000000"/>
                        </a:buClr>
                        <a:buSzPts val="1000"/>
                        <a:buFont typeface="Malgun Gothic"/>
                        <a:buNone/>
                      </a:pPr>
                      <a:r>
                        <a:rPr b="1" i="0" lang="en-US" sz="1000" u="none" cap="none" strike="noStrike">
                          <a:solidFill>
                            <a:srgbClr val="000000"/>
                          </a:solidFill>
                          <a:latin typeface="Malgun Gothic"/>
                          <a:ea typeface="Malgun Gothic"/>
                          <a:cs typeface="Malgun Gothic"/>
                          <a:sym typeface="Malgun Gothic"/>
                        </a:rPr>
                        <a:t>적용내역</a:t>
                      </a:r>
                      <a:endParaRPr sz="14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9CDE5"/>
                    </a:solidFill>
                  </a:tcPr>
                </a:tc>
              </a:tr>
              <a:tr h="535600">
                <a:tc rowSpan="9">
                  <a:txBody>
                    <a:bodyPr/>
                    <a:lstStyle/>
                    <a:p>
                      <a:pPr indent="0" lvl="0" marL="0" marR="0" rtl="0" algn="ctr">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S/W</a:t>
                      </a:r>
                      <a:endParaRPr sz="1100" u="none" cap="none" strike="noStrike"/>
                    </a:p>
                    <a:p>
                      <a:pPr indent="0" lvl="0" marL="0" marR="0" rtl="0" algn="ctr">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개발환경</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스마트폰 App</a:t>
                      </a:r>
                      <a:endParaRPr sz="1100" u="none" cap="none" strike="noStrike"/>
                    </a:p>
                    <a:p>
                      <a:pPr indent="0" lvl="0" marL="0" marR="0" rtl="0" algn="ctr">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개발</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Android Studio (</a:t>
                      </a:r>
                      <a:r>
                        <a:rPr lang="en-US" sz="1100" u="none" cap="none" strike="noStrike">
                          <a:latin typeface="Malgun Gothic"/>
                          <a:ea typeface="Malgun Gothic"/>
                          <a:cs typeface="Malgun Gothic"/>
                          <a:sym typeface="Malgun Gothic"/>
                        </a:rPr>
                        <a:t>2022</a:t>
                      </a:r>
                      <a:r>
                        <a:rPr b="0" i="0" lang="en-US" sz="1100" u="none" cap="none" strike="noStrike">
                          <a:solidFill>
                            <a:srgbClr val="000000"/>
                          </a:solidFill>
                          <a:latin typeface="Malgun Gothic"/>
                          <a:ea typeface="Malgun Gothic"/>
                          <a:cs typeface="Malgun Gothic"/>
                          <a:sym typeface="Malgun Gothic"/>
                        </a:rPr>
                        <a:t>.2.</a:t>
                      </a:r>
                      <a:r>
                        <a:rPr lang="en-US" sz="1100" u="none" cap="none" strike="noStrike">
                          <a:latin typeface="Malgun Gothic"/>
                          <a:ea typeface="Malgun Gothic"/>
                          <a:cs typeface="Malgun Gothic"/>
                          <a:sym typeface="Malgun Gothic"/>
                        </a:rPr>
                        <a:t>1</a:t>
                      </a:r>
                      <a:r>
                        <a:rPr b="0" i="0" lang="en-US" sz="1100" u="none" cap="none" strike="noStrike">
                          <a:solidFill>
                            <a:srgbClr val="000000"/>
                          </a:solidFill>
                          <a:latin typeface="Malgun Gothic"/>
                          <a:ea typeface="Malgun Gothic"/>
                          <a:cs typeface="Malgun Gothic"/>
                          <a:sym typeface="Malgun Gothic"/>
                        </a:rPr>
                        <a:t>)</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Android application 프로그램 개발</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0625">
                <a:tc vMerge="1"/>
                <a:tc vMerge="1"/>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안드로이드 </a:t>
                      </a:r>
                      <a:r>
                        <a:rPr lang="en-US" sz="1100" u="none" cap="none" strike="noStrike">
                          <a:latin typeface="Malgun Gothic"/>
                          <a:ea typeface="Malgun Gothic"/>
                          <a:cs typeface="Malgun Gothic"/>
                          <a:sym typeface="Malgun Gothic"/>
                        </a:rPr>
                        <a:t>API 34</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스마트폰 운영체제</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0625">
                <a:tc vMerge="1"/>
                <a:tc vMerge="1"/>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안드로이드 SDK</a:t>
                      </a:r>
                      <a:endParaRPr b="0" i="0" sz="1100" u="none" cap="none" strike="noStrike">
                        <a:solidFill>
                          <a:srgbClr val="000000"/>
                        </a:solidFill>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solidFill>
                            <a:schemeClr val="dk1"/>
                          </a:solidFill>
                          <a:latin typeface="Malgun Gothic"/>
                          <a:ea typeface="Malgun Gothic"/>
                          <a:cs typeface="Malgun Gothic"/>
                          <a:sym typeface="Malgun Gothic"/>
                        </a:rPr>
                        <a:t>Android application 개발</a:t>
                      </a:r>
                      <a:endParaRPr sz="1100" u="none" cap="none" strike="noStrike">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25">
                <a:tc vMerge="1"/>
                <a:tc rowSpan="3">
                  <a:txBody>
                    <a:bodyPr/>
                    <a:lstStyle/>
                    <a:p>
                      <a:pPr indent="0" lvl="0" marL="0" marR="0" rtl="0" algn="ctr">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서버 애플리케이션 </a:t>
                      </a:r>
                      <a:endParaRPr sz="1100" u="none" cap="none" strike="noStrike"/>
                    </a:p>
                    <a:p>
                      <a:pPr indent="0" lvl="0" marL="0" marR="0" rtl="0" algn="ctr">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개발</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000"/>
                        <a:buFont typeface="Malgun Gothic"/>
                        <a:buNone/>
                      </a:pPr>
                      <a:r>
                        <a:rPr b="0" i="0" lang="en-US" sz="1100" u="none" cap="none" strike="noStrike">
                          <a:solidFill>
                            <a:srgbClr val="000000"/>
                          </a:solidFill>
                          <a:latin typeface="Malgun Gothic"/>
                          <a:ea typeface="Malgun Gothic"/>
                          <a:cs typeface="Malgun Gothic"/>
                          <a:sym typeface="Malgun Gothic"/>
                        </a:rPr>
                        <a:t>MySQL(5.1.73)</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000"/>
                        <a:buFont typeface="Malgun Gothic"/>
                        <a:buNone/>
                      </a:pPr>
                      <a:r>
                        <a:rPr lang="en-US" sz="1100" u="none" cap="none" strike="noStrike">
                          <a:latin typeface="Malgun Gothic"/>
                          <a:ea typeface="Malgun Gothic"/>
                          <a:cs typeface="Malgun Gothic"/>
                          <a:sym typeface="Malgun Gothic"/>
                        </a:rPr>
                        <a:t>사용자의 연락처 정보 적재</a:t>
                      </a:r>
                      <a:r>
                        <a:rPr b="0" i="0" lang="en-US" sz="1100" u="none" cap="none" strike="noStrike">
                          <a:solidFill>
                            <a:srgbClr val="000000"/>
                          </a:solidFill>
                          <a:latin typeface="Malgun Gothic"/>
                          <a:ea typeface="Malgun Gothic"/>
                          <a:cs typeface="Malgun Gothic"/>
                          <a:sym typeface="Malgun Gothic"/>
                        </a:rPr>
                        <a:t> </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25">
                <a:tc vMerge="1"/>
                <a:tc vMerge="1"/>
                <a:tc rowSpan="2">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서버　운영체제</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Amazon Web Services</a:t>
                      </a:r>
                      <a:endParaRPr sz="1100" u="none" cap="none" strike="noStrike"/>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4400">
                <a:tc vMerge="1"/>
                <a:tc vMerge="1"/>
                <a:tc vMerge="1"/>
                <a:tc vMerge="1"/>
              </a:tr>
              <a:tr h="503425">
                <a:tc vMerge="1"/>
                <a:tc rowSpan="3">
                  <a:txBody>
                    <a:bodyPr/>
                    <a:lstStyle/>
                    <a:p>
                      <a:pPr indent="0" lvl="0" marL="0" marR="0" rtl="0" algn="ctr">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백엔드 개발</a:t>
                      </a:r>
                      <a:endParaRPr sz="1100" u="none" cap="none" strike="noStrike">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python</a:t>
                      </a:r>
                      <a:endParaRPr b="0" i="0" sz="1100" u="none" cap="none" strike="noStrike">
                        <a:solidFill>
                          <a:srgbClr val="000000"/>
                        </a:solidFill>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모델 및 로직 개발</a:t>
                      </a:r>
                      <a:endParaRPr b="0" i="0" sz="1100" u="none" cap="none" strike="noStrike">
                        <a:solidFill>
                          <a:srgbClr val="000000"/>
                        </a:solidFill>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25">
                <a:tc vMerge="1"/>
                <a:tc vMerge="1"/>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AIHub</a:t>
                      </a:r>
                      <a:endParaRPr sz="1100" u="none" cap="none" strike="noStrike">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데이터 수집</a:t>
                      </a:r>
                      <a:endParaRPr sz="1100" u="none" cap="none" strike="noStrike">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3425">
                <a:tc vMerge="1"/>
                <a:tc vMerge="1"/>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금융감독원 자료실</a:t>
                      </a:r>
                      <a:endParaRPr sz="1100" u="none" cap="none" strike="noStrike">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60000"/>
                        </a:lnSpc>
                        <a:spcBef>
                          <a:spcPts val="0"/>
                        </a:spcBef>
                        <a:spcAft>
                          <a:spcPts val="0"/>
                        </a:spcAft>
                        <a:buClr>
                          <a:srgbClr val="000000"/>
                        </a:buClr>
                        <a:buSzPts val="1100"/>
                        <a:buFont typeface="Arial"/>
                        <a:buNone/>
                      </a:pPr>
                      <a:r>
                        <a:rPr lang="en-US" sz="1100" u="none" cap="none" strike="noStrike">
                          <a:latin typeface="Malgun Gothic"/>
                          <a:ea typeface="Malgun Gothic"/>
                          <a:cs typeface="Malgun Gothic"/>
                          <a:sym typeface="Malgun Gothic"/>
                        </a:rPr>
                        <a:t>보이스피싱 데이터 수집</a:t>
                      </a:r>
                      <a:endParaRPr sz="1100" u="none" cap="none" strike="noStrike">
                        <a:latin typeface="Malgun Gothic"/>
                        <a:ea typeface="Malgun Gothic"/>
                        <a:cs typeface="Malgun Gothic"/>
                        <a:sym typeface="Malgun Gothic"/>
                      </a:endParaRPr>
                    </a:p>
                  </a:txBody>
                  <a:tcPr marT="36000" marB="36000" marR="36000" marL="36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569" name="Google Shape;569;p29"/>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34"/>
          <p:cNvPicPr preferRelativeResize="0"/>
          <p:nvPr/>
        </p:nvPicPr>
        <p:blipFill rotWithShape="1">
          <a:blip r:embed="rId3">
            <a:alphaModFix/>
          </a:blip>
          <a:srcRect b="0" l="0" r="1036" t="0"/>
          <a:stretch/>
        </p:blipFill>
        <p:spPr>
          <a:xfrm>
            <a:off x="4305300" y="3225800"/>
            <a:ext cx="4838700" cy="3616325"/>
          </a:xfrm>
          <a:prstGeom prst="rect">
            <a:avLst/>
          </a:prstGeom>
          <a:noFill/>
          <a:ln>
            <a:noFill/>
          </a:ln>
        </p:spPr>
      </p:pic>
      <p:sp>
        <p:nvSpPr>
          <p:cNvPr id="576" name="Google Shape;576;p34"/>
          <p:cNvSpPr txBox="1"/>
          <p:nvPr/>
        </p:nvSpPr>
        <p:spPr>
          <a:xfrm>
            <a:off x="2963862" y="2998787"/>
            <a:ext cx="3216275" cy="860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B5AA8"/>
              </a:buClr>
              <a:buSzPts val="5000"/>
              <a:buFont typeface="Malgun Gothic"/>
              <a:buNone/>
            </a:pPr>
            <a:r>
              <a:rPr b="1" i="0" lang="en-US" sz="5000" u="none" cap="none" strike="noStrike">
                <a:solidFill>
                  <a:srgbClr val="3B5AA8"/>
                </a:solidFill>
                <a:latin typeface="Malgun Gothic"/>
                <a:ea typeface="Malgun Gothic"/>
                <a:cs typeface="Malgun Gothic"/>
                <a:sym typeface="Malgun Gothic"/>
              </a:rPr>
              <a:t>Thank you</a:t>
            </a:r>
            <a:endParaRPr b="0" i="0" sz="1400" u="none" cap="none" strike="noStrike">
              <a:solidFill>
                <a:srgbClr val="000000"/>
              </a:solidFill>
              <a:latin typeface="Arial"/>
              <a:ea typeface="Arial"/>
              <a:cs typeface="Arial"/>
              <a:sym typeface="Arial"/>
            </a:endParaRPr>
          </a:p>
        </p:txBody>
      </p:sp>
      <p:grpSp>
        <p:nvGrpSpPr>
          <p:cNvPr id="577" name="Google Shape;577;p34"/>
          <p:cNvGrpSpPr/>
          <p:nvPr/>
        </p:nvGrpSpPr>
        <p:grpSpPr>
          <a:xfrm>
            <a:off x="76200" y="166687"/>
            <a:ext cx="2192337" cy="600075"/>
            <a:chOff x="75729" y="166947"/>
            <a:chExt cx="2192015" cy="600145"/>
          </a:xfrm>
        </p:grpSpPr>
        <p:grpSp>
          <p:nvGrpSpPr>
            <p:cNvPr id="578" name="Google Shape;578;p34"/>
            <p:cNvGrpSpPr/>
            <p:nvPr/>
          </p:nvGrpSpPr>
          <p:grpSpPr>
            <a:xfrm>
              <a:off x="683568" y="199273"/>
              <a:ext cx="1584176" cy="461665"/>
              <a:chOff x="683568" y="199273"/>
              <a:chExt cx="1584176" cy="461665"/>
            </a:xfrm>
          </p:grpSpPr>
          <p:cxnSp>
            <p:nvCxnSpPr>
              <p:cNvPr id="579" name="Google Shape;579;p34"/>
              <p:cNvCxnSpPr/>
              <p:nvPr/>
            </p:nvCxnSpPr>
            <p:spPr>
              <a:xfrm>
                <a:off x="728966" y="206489"/>
                <a:ext cx="1538778" cy="0"/>
              </a:xfrm>
              <a:prstGeom prst="straightConnector1">
                <a:avLst/>
              </a:prstGeom>
              <a:noFill/>
              <a:ln cap="flat" cmpd="sng" w="38100">
                <a:solidFill>
                  <a:srgbClr val="3B5AA8"/>
                </a:solidFill>
                <a:prstDash val="solid"/>
                <a:miter lim="800000"/>
                <a:headEnd len="sm" w="sm" type="none"/>
                <a:tailEnd len="sm" w="sm" type="none"/>
              </a:ln>
            </p:spPr>
          </p:cxnSp>
          <p:sp>
            <p:nvSpPr>
              <p:cNvPr id="580" name="Google Shape;580;p34"/>
              <p:cNvSpPr txBox="1"/>
              <p:nvPr/>
            </p:nvSpPr>
            <p:spPr>
              <a:xfrm>
                <a:off x="683568" y="199273"/>
                <a:ext cx="14526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B5AA8"/>
                  </a:buClr>
                  <a:buSzPts val="1200"/>
                  <a:buFont typeface="Malgun Gothic"/>
                  <a:buNone/>
                </a:pPr>
                <a:r>
                  <a:rPr b="1" i="0" lang="en-US" sz="1200" u="none" cap="none" strike="noStrike">
                    <a:solidFill>
                      <a:srgbClr val="3B5AA8"/>
                    </a:solidFill>
                    <a:latin typeface="Malgun Gothic"/>
                    <a:ea typeface="Malgun Gothic"/>
                    <a:cs typeface="Malgun Gothic"/>
                    <a:sym typeface="Malgun Gothic"/>
                  </a:rPr>
                  <a:t>내가 기획한 ICT가</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B5AA8"/>
                  </a:buClr>
                  <a:buSzPts val="1200"/>
                  <a:buFont typeface="Malgun Gothic"/>
                  <a:buNone/>
                </a:pPr>
                <a:r>
                  <a:rPr b="1" i="0" lang="en-US" sz="1200" u="none" cap="none" strike="noStrike">
                    <a:solidFill>
                      <a:srgbClr val="3B5AA8"/>
                    </a:solidFill>
                    <a:latin typeface="Malgun Gothic"/>
                    <a:ea typeface="Malgun Gothic"/>
                    <a:cs typeface="Malgun Gothic"/>
                    <a:sym typeface="Malgun Gothic"/>
                  </a:rPr>
                  <a:t>세상을 바꾼다면?</a:t>
                </a:r>
                <a:endParaRPr b="0" i="0" sz="1400" u="none" cap="none" strike="noStrike">
                  <a:solidFill>
                    <a:srgbClr val="000000"/>
                  </a:solidFill>
                  <a:latin typeface="Arial"/>
                  <a:ea typeface="Arial"/>
                  <a:cs typeface="Arial"/>
                  <a:sym typeface="Arial"/>
                </a:endParaRPr>
              </a:p>
            </p:txBody>
          </p:sp>
        </p:grpSp>
        <p:pic>
          <p:nvPicPr>
            <p:cNvPr id="581" name="Google Shape;581;p34"/>
            <p:cNvPicPr preferRelativeResize="0"/>
            <p:nvPr/>
          </p:nvPicPr>
          <p:blipFill rotWithShape="1">
            <a:blip r:embed="rId4">
              <a:alphaModFix/>
            </a:blip>
            <a:srcRect b="0" l="0" r="0" t="0"/>
            <a:stretch/>
          </p:blipFill>
          <p:spPr>
            <a:xfrm>
              <a:off x="75729" y="166947"/>
              <a:ext cx="607839" cy="600145"/>
            </a:xfrm>
            <a:prstGeom prst="rect">
              <a:avLst/>
            </a:prstGeom>
            <a:noFill/>
            <a:ln>
              <a:noFill/>
            </a:ln>
          </p:spPr>
        </p:pic>
      </p:grpSp>
      <p:sp>
        <p:nvSpPr>
          <p:cNvPr id="582" name="Google Shape;582;p34"/>
          <p:cNvSpPr txBox="1"/>
          <p:nvPr/>
        </p:nvSpPr>
        <p:spPr>
          <a:xfrm>
            <a:off x="971550" y="6502400"/>
            <a:ext cx="7056437" cy="3603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id="583" name="Google Shape;583;p34"/>
          <p:cNvPicPr preferRelativeResize="0"/>
          <p:nvPr/>
        </p:nvPicPr>
        <p:blipFill rotWithShape="1">
          <a:blip r:embed="rId5">
            <a:alphaModFix/>
          </a:blip>
          <a:srcRect b="0" l="0" r="0" t="0"/>
          <a:stretch/>
        </p:blipFill>
        <p:spPr>
          <a:xfrm>
            <a:off x="8115300" y="290512"/>
            <a:ext cx="868362" cy="27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0"/>
          <p:cNvPicPr preferRelativeResize="0"/>
          <p:nvPr/>
        </p:nvPicPr>
        <p:blipFill>
          <a:blip r:embed="rId3">
            <a:alphaModFix/>
          </a:blip>
          <a:stretch>
            <a:fillRect/>
          </a:stretch>
        </p:blipFill>
        <p:spPr>
          <a:xfrm>
            <a:off x="423838" y="2377937"/>
            <a:ext cx="3588876" cy="2141813"/>
          </a:xfrm>
          <a:prstGeom prst="rect">
            <a:avLst/>
          </a:prstGeom>
          <a:noFill/>
          <a:ln>
            <a:noFill/>
          </a:ln>
        </p:spPr>
      </p:pic>
      <p:sp>
        <p:nvSpPr>
          <p:cNvPr id="124" name="Google Shape;124;p10"/>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125" name="Google Shape;125;p10"/>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126" name="Google Shape;126;p10"/>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127" name="Google Shape;127;p10"/>
          <p:cNvSpPr txBox="1"/>
          <p:nvPr/>
        </p:nvSpPr>
        <p:spPr>
          <a:xfrm>
            <a:off x="323850" y="692150"/>
            <a:ext cx="3565525" cy="285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서비스 구성도 - </a:t>
            </a:r>
            <a:r>
              <a:rPr b="1" i="0" lang="en-US" sz="1000" u="none" cap="none" strike="noStrike">
                <a:solidFill>
                  <a:schemeClr val="lt1"/>
                </a:solidFill>
                <a:latin typeface="Malgun Gothic"/>
                <a:ea typeface="Malgun Gothic"/>
                <a:cs typeface="Malgun Gothic"/>
                <a:sym typeface="Malgun Gothic"/>
              </a:rPr>
              <a:t>서비스 시나리오</a:t>
            </a:r>
            <a:endParaRPr b="0" i="0" sz="1400" u="none" cap="none" strike="noStrike">
              <a:solidFill>
                <a:srgbClr val="000000"/>
              </a:solidFill>
              <a:latin typeface="Arial"/>
              <a:ea typeface="Arial"/>
              <a:cs typeface="Arial"/>
              <a:sym typeface="Arial"/>
            </a:endParaRPr>
          </a:p>
        </p:txBody>
      </p:sp>
      <p:pic>
        <p:nvPicPr>
          <p:cNvPr id="128" name="Google Shape;128;p10"/>
          <p:cNvPicPr preferRelativeResize="0"/>
          <p:nvPr/>
        </p:nvPicPr>
        <p:blipFill rotWithShape="1">
          <a:blip r:embed="rId4">
            <a:alphaModFix/>
          </a:blip>
          <a:srcRect b="0" l="0" r="0" t="0"/>
          <a:stretch/>
        </p:blipFill>
        <p:spPr>
          <a:xfrm>
            <a:off x="8675687" y="476250"/>
            <a:ext cx="455612" cy="158750"/>
          </a:xfrm>
          <a:prstGeom prst="rect">
            <a:avLst/>
          </a:prstGeom>
          <a:noFill/>
          <a:ln>
            <a:noFill/>
          </a:ln>
        </p:spPr>
      </p:pic>
      <p:sp>
        <p:nvSpPr>
          <p:cNvPr id="129" name="Google Shape;129;p10"/>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30" name="Google Shape;130;p1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sp>
        <p:nvSpPr>
          <p:cNvPr id="131" name="Google Shape;131;p10"/>
          <p:cNvSpPr txBox="1"/>
          <p:nvPr/>
        </p:nvSpPr>
        <p:spPr>
          <a:xfrm>
            <a:off x="222250" y="1473200"/>
            <a:ext cx="4291012" cy="438785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32" name="Google Shape;132;p10"/>
          <p:cNvSpPr txBox="1"/>
          <p:nvPr/>
        </p:nvSpPr>
        <p:spPr>
          <a:xfrm>
            <a:off x="4572000" y="1473200"/>
            <a:ext cx="4291012" cy="4387850"/>
          </a:xfrm>
          <a:prstGeom prst="rect">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사용자에게 모르는 번호로 전화가 온다.</a:t>
            </a:r>
            <a:endParaRPr b="0" i="0" sz="1800" u="none" cap="none" strike="noStrike">
              <a:solidFill>
                <a:schemeClr val="dk1"/>
              </a:solidFill>
              <a:latin typeface="Malgun Gothic"/>
              <a:ea typeface="Malgun Gothic"/>
              <a:cs typeface="Malgun Gothic"/>
              <a:sym typeface="Malgun Gothic"/>
            </a:endParaRPr>
          </a:p>
          <a:p>
            <a:pPr indent="-342900" lvl="0" marL="457200" marR="0" rtl="0" algn="l">
              <a:lnSpc>
                <a:spcPct val="100000"/>
              </a:lnSpc>
              <a:spcBef>
                <a:spcPts val="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사용자가 모르는 번호와</a:t>
            </a:r>
            <a:r>
              <a:rPr lang="en-US" sz="1800">
                <a:solidFill>
                  <a:schemeClr val="dk1"/>
                </a:solidFill>
                <a:latin typeface="Malgun Gothic"/>
                <a:ea typeface="Malgun Gothic"/>
                <a:cs typeface="Malgun Gothic"/>
                <a:sym typeface="Malgun Gothic"/>
              </a:rPr>
              <a:t> </a:t>
            </a:r>
            <a:r>
              <a:rPr b="0" i="0" lang="en-US" sz="1800" u="none" cap="none" strike="noStrike">
                <a:solidFill>
                  <a:schemeClr val="dk1"/>
                </a:solidFill>
                <a:latin typeface="Malgun Gothic"/>
                <a:ea typeface="Malgun Gothic"/>
                <a:cs typeface="Malgun Gothic"/>
                <a:sym typeface="Malgun Gothic"/>
              </a:rPr>
              <a:t>통화</a:t>
            </a:r>
            <a:r>
              <a:rPr lang="en-US" sz="1800">
                <a:solidFill>
                  <a:schemeClr val="dk1"/>
                </a:solidFill>
                <a:latin typeface="Malgun Gothic"/>
                <a:ea typeface="Malgun Gothic"/>
                <a:cs typeface="Malgun Gothic"/>
                <a:sym typeface="Malgun Gothic"/>
              </a:rPr>
              <a:t>를 </a:t>
            </a:r>
            <a:r>
              <a:rPr b="0" i="0" lang="en-US" sz="1800" u="none" cap="none" strike="noStrike">
                <a:solidFill>
                  <a:schemeClr val="dk1"/>
                </a:solidFill>
                <a:latin typeface="Malgun Gothic"/>
                <a:ea typeface="Malgun Gothic"/>
                <a:cs typeface="Malgun Gothic"/>
                <a:sym typeface="Malgun Gothic"/>
              </a:rPr>
              <a:t>한다.</a:t>
            </a:r>
            <a:endParaRPr b="0" i="0" sz="1800" u="none" cap="none" strike="noStrike">
              <a:solidFill>
                <a:schemeClr val="dk1"/>
              </a:solidFill>
              <a:latin typeface="Malgun Gothic"/>
              <a:ea typeface="Malgun Gothic"/>
              <a:cs typeface="Malgun Gothic"/>
              <a:sym typeface="Malgun Gothic"/>
            </a:endParaRPr>
          </a:p>
          <a:p>
            <a:pPr indent="-342900" lvl="0" marL="457200" marR="0" rtl="0" algn="l">
              <a:lnSpc>
                <a:spcPct val="100000"/>
              </a:lnSpc>
              <a:spcBef>
                <a:spcPts val="0"/>
              </a:spcBef>
              <a:spcAft>
                <a:spcPts val="0"/>
              </a:spcAft>
              <a:buClr>
                <a:schemeClr val="dk1"/>
              </a:buClr>
              <a:buSzPts val="1800"/>
              <a:buFont typeface="Malgun Gothic"/>
              <a:buAutoNum type="arabicPeriod"/>
            </a:pPr>
            <a:r>
              <a:rPr lang="en-US" sz="1800">
                <a:solidFill>
                  <a:schemeClr val="dk1"/>
                </a:solidFill>
                <a:latin typeface="Malgun Gothic"/>
                <a:ea typeface="Malgun Gothic"/>
                <a:cs typeface="Malgun Gothic"/>
                <a:sym typeface="Malgun Gothic"/>
              </a:rPr>
              <a:t>통화가 종료되고 안드로이드 핸드폰에서 자동으로 녹음된 파일을 앱에 업로드를 한다.</a:t>
            </a:r>
            <a:r>
              <a:rPr b="0" i="0" lang="en-US" sz="1800" u="none" cap="none" strike="noStrike">
                <a:solidFill>
                  <a:schemeClr val="dk1"/>
                </a:solidFill>
                <a:latin typeface="Malgun Gothic"/>
                <a:ea typeface="Malgun Gothic"/>
                <a:cs typeface="Malgun Gothic"/>
                <a:sym typeface="Malgun Gothic"/>
              </a:rPr>
              <a:t> 텍스트 변환 모델을 실행한다.</a:t>
            </a:r>
            <a:endParaRPr b="0" i="0" sz="1800" u="none" cap="none" strike="noStrike">
              <a:solidFill>
                <a:schemeClr val="dk1"/>
              </a:solidFill>
              <a:latin typeface="Malgun Gothic"/>
              <a:ea typeface="Malgun Gothic"/>
              <a:cs typeface="Malgun Gothic"/>
              <a:sym typeface="Malgun Gothic"/>
            </a:endParaRPr>
          </a:p>
          <a:p>
            <a:pPr indent="-342900" lvl="0" marL="457200" marR="0" rtl="0" algn="l">
              <a:lnSpc>
                <a:spcPct val="100000"/>
              </a:lnSpc>
              <a:spcBef>
                <a:spcPts val="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텍스트로 변환된 데이터는 자연어 이진분류 모델을 통해 해당 내용이 보이스피싱인지 아닌지 판단한다.</a:t>
            </a:r>
            <a:endParaRPr b="0" i="0" sz="1800" u="none" cap="none" strike="noStrike">
              <a:solidFill>
                <a:schemeClr val="dk1"/>
              </a:solidFill>
              <a:latin typeface="Malgun Gothic"/>
              <a:ea typeface="Malgun Gothic"/>
              <a:cs typeface="Malgun Gothic"/>
              <a:sym typeface="Malgun Gothic"/>
            </a:endParaRPr>
          </a:p>
          <a:p>
            <a:pPr indent="-342900" lvl="0" marL="457200" marR="0" rtl="0" algn="l">
              <a:lnSpc>
                <a:spcPct val="100000"/>
              </a:lnSpc>
              <a:spcBef>
                <a:spcPts val="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보이스피싱으로 판단 된 경우 어플리케이션 내의 경고알람을 제공한다.</a:t>
            </a:r>
            <a:endParaRPr b="0" i="0" sz="1800" u="none" cap="none" strike="noStrike">
              <a:solidFill>
                <a:schemeClr val="dk1"/>
              </a:solidFill>
              <a:latin typeface="Malgun Gothic"/>
              <a:ea typeface="Malgun Gothic"/>
              <a:cs typeface="Malgun Gothic"/>
              <a:sym typeface="Malgun Gothic"/>
            </a:endParaRPr>
          </a:p>
        </p:txBody>
      </p:sp>
      <p:pic>
        <p:nvPicPr>
          <p:cNvPr id="133" name="Google Shape;133;p10"/>
          <p:cNvPicPr preferRelativeResize="0"/>
          <p:nvPr/>
        </p:nvPicPr>
        <p:blipFill rotWithShape="1">
          <a:blip r:embed="rId5">
            <a:alphaModFix/>
          </a:blip>
          <a:srcRect b="0" l="0" r="0" t="0"/>
          <a:stretch/>
        </p:blipFill>
        <p:spPr>
          <a:xfrm>
            <a:off x="8115300" y="125412"/>
            <a:ext cx="868362" cy="279400"/>
          </a:xfrm>
          <a:prstGeom prst="rect">
            <a:avLst/>
          </a:prstGeom>
          <a:noFill/>
          <a:ln>
            <a:noFill/>
          </a:ln>
        </p:spPr>
      </p:pic>
      <p:sp>
        <p:nvSpPr>
          <p:cNvPr id="134" name="Google Shape;134;p10"/>
          <p:cNvSpPr txBox="1"/>
          <p:nvPr/>
        </p:nvSpPr>
        <p:spPr>
          <a:xfrm>
            <a:off x="3124200" y="541325"/>
            <a:ext cx="3189000" cy="78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어플리케이션 서비스</a:t>
            </a:r>
            <a:endParaRPr b="0" i="0" sz="1400" u="none" cap="none" strike="noStrike">
              <a:solidFill>
                <a:srgbClr val="000000"/>
              </a:solidFill>
              <a:latin typeface="Malgun Gothic"/>
              <a:ea typeface="Malgun Gothic"/>
              <a:cs typeface="Malgun Gothic"/>
              <a:sym typeface="Malgun Gothic"/>
            </a:endParaRPr>
          </a:p>
        </p:txBody>
      </p:sp>
      <p:cxnSp>
        <p:nvCxnSpPr>
          <p:cNvPr id="135" name="Google Shape;135;p10"/>
          <p:cNvCxnSpPr/>
          <p:nvPr/>
        </p:nvCxnSpPr>
        <p:spPr>
          <a:xfrm>
            <a:off x="2697050" y="3972500"/>
            <a:ext cx="319200" cy="343200"/>
          </a:xfrm>
          <a:prstGeom prst="straightConnector1">
            <a:avLst/>
          </a:prstGeom>
          <a:noFill/>
          <a:ln cap="flat" cmpd="sng" w="9525">
            <a:solidFill>
              <a:schemeClr val="dk2"/>
            </a:solidFill>
            <a:prstDash val="solid"/>
            <a:round/>
            <a:headEnd len="sm" w="sm" type="none"/>
            <a:tailEnd len="med" w="med" type="triangle"/>
          </a:ln>
        </p:spPr>
      </p:cxnSp>
      <p:sp>
        <p:nvSpPr>
          <p:cNvPr id="136" name="Google Shape;136;p10"/>
          <p:cNvSpPr txBox="1"/>
          <p:nvPr/>
        </p:nvSpPr>
        <p:spPr>
          <a:xfrm>
            <a:off x="2955725" y="4101025"/>
            <a:ext cx="1266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경찰청, 금융감독원 “그놈목소리” data </a:t>
            </a:r>
            <a:endParaRPr b="0" i="0" sz="1400" u="none" cap="none" strike="noStrike">
              <a:solidFill>
                <a:srgbClr val="000000"/>
              </a:solidFill>
              <a:latin typeface="Malgun Gothic"/>
              <a:ea typeface="Malgun Gothic"/>
              <a:cs typeface="Malgun Gothic"/>
              <a:sym typeface="Malgun Gothic"/>
            </a:endParaRPr>
          </a:p>
        </p:txBody>
      </p:sp>
      <p:cxnSp>
        <p:nvCxnSpPr>
          <p:cNvPr id="137" name="Google Shape;137;p10"/>
          <p:cNvCxnSpPr/>
          <p:nvPr/>
        </p:nvCxnSpPr>
        <p:spPr>
          <a:xfrm rot="10800000">
            <a:off x="2625075" y="3895675"/>
            <a:ext cx="262800" cy="272700"/>
          </a:xfrm>
          <a:prstGeom prst="straightConnector1">
            <a:avLst/>
          </a:prstGeom>
          <a:noFill/>
          <a:ln cap="flat" cmpd="sng" w="9525">
            <a:solidFill>
              <a:schemeClr val="dk2"/>
            </a:solidFill>
            <a:prstDash val="solid"/>
            <a:round/>
            <a:headEnd len="sm" w="sm" type="none"/>
            <a:tailEnd len="med" w="med" type="triangle"/>
          </a:ln>
        </p:spPr>
      </p:cxnSp>
      <p:pic>
        <p:nvPicPr>
          <p:cNvPr id="138" name="Google Shape;138;p10"/>
          <p:cNvPicPr preferRelativeResize="0"/>
          <p:nvPr/>
        </p:nvPicPr>
        <p:blipFill rotWithShape="1">
          <a:blip r:embed="rId6">
            <a:alphaModFix/>
          </a:blip>
          <a:srcRect b="0" l="0" r="0" t="0"/>
          <a:stretch/>
        </p:blipFill>
        <p:spPr>
          <a:xfrm>
            <a:off x="3055822" y="4865900"/>
            <a:ext cx="533050" cy="543500"/>
          </a:xfrm>
          <a:prstGeom prst="rect">
            <a:avLst/>
          </a:prstGeom>
          <a:noFill/>
          <a:ln>
            <a:noFill/>
          </a:ln>
        </p:spPr>
      </p:pic>
      <p:pic>
        <p:nvPicPr>
          <p:cNvPr id="139" name="Google Shape;139;p10"/>
          <p:cNvPicPr preferRelativeResize="0"/>
          <p:nvPr/>
        </p:nvPicPr>
        <p:blipFill rotWithShape="1">
          <a:blip r:embed="rId7">
            <a:alphaModFix/>
          </a:blip>
          <a:srcRect b="0" l="0" r="0" t="0"/>
          <a:stretch/>
        </p:blipFill>
        <p:spPr>
          <a:xfrm>
            <a:off x="3588875" y="4865900"/>
            <a:ext cx="533050" cy="53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145" name="Google Shape;145;p12"/>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146" name="Google Shape;146;p12"/>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147" name="Google Shape;147;p12"/>
          <p:cNvSpPr txBox="1"/>
          <p:nvPr/>
        </p:nvSpPr>
        <p:spPr>
          <a:xfrm>
            <a:off x="323850" y="692150"/>
            <a:ext cx="2952750" cy="273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서비스 흐름도</a:t>
            </a:r>
            <a:endParaRPr b="0" i="0" sz="1400" u="none" cap="none" strike="noStrike">
              <a:solidFill>
                <a:srgbClr val="000000"/>
              </a:solidFill>
              <a:latin typeface="Arial"/>
              <a:ea typeface="Arial"/>
              <a:cs typeface="Arial"/>
              <a:sym typeface="Arial"/>
            </a:endParaRPr>
          </a:p>
        </p:txBody>
      </p:sp>
      <p:pic>
        <p:nvPicPr>
          <p:cNvPr id="148" name="Google Shape;148;p12"/>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149" name="Google Shape;149;p12"/>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50" name="Google Shape;150;p1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151" name="Google Shape;151;p12"/>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pic>
        <p:nvPicPr>
          <p:cNvPr id="152" name="Google Shape;152;p12"/>
          <p:cNvPicPr preferRelativeResize="0"/>
          <p:nvPr/>
        </p:nvPicPr>
        <p:blipFill>
          <a:blip r:embed="rId5">
            <a:alphaModFix/>
          </a:blip>
          <a:stretch>
            <a:fillRect/>
          </a:stretch>
        </p:blipFill>
        <p:spPr>
          <a:xfrm>
            <a:off x="449850" y="2136179"/>
            <a:ext cx="8062525" cy="3209499"/>
          </a:xfrm>
          <a:prstGeom prst="rect">
            <a:avLst/>
          </a:prstGeom>
          <a:noFill/>
          <a:ln>
            <a:noFill/>
          </a:ln>
        </p:spPr>
      </p:pic>
      <p:sp>
        <p:nvSpPr>
          <p:cNvPr id="153" name="Google Shape;153;p12"/>
          <p:cNvSpPr/>
          <p:nvPr/>
        </p:nvSpPr>
        <p:spPr>
          <a:xfrm>
            <a:off x="4689975" y="4607625"/>
            <a:ext cx="526500" cy="158700"/>
          </a:xfrm>
          <a:prstGeom prst="rect">
            <a:avLst/>
          </a:prstGeom>
          <a:solidFill>
            <a:srgbClr val="B1E4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latin typeface="Malgun Gothic"/>
                <a:ea typeface="Malgun Gothic"/>
                <a:cs typeface="Malgun Gothic"/>
                <a:sym typeface="Malgun Gothic"/>
              </a:rPr>
              <a:t>업로드</a:t>
            </a:r>
            <a:endParaRPr sz="800">
              <a:latin typeface="Malgun Gothic"/>
              <a:ea typeface="Malgun Gothic"/>
              <a:cs typeface="Malgun Gothic"/>
              <a:sym typeface="Malgun Gothic"/>
            </a:endParaRPr>
          </a:p>
        </p:txBody>
      </p:sp>
      <p:sp>
        <p:nvSpPr>
          <p:cNvPr id="154" name="Google Shape;154;p12"/>
          <p:cNvSpPr txBox="1"/>
          <p:nvPr/>
        </p:nvSpPr>
        <p:spPr>
          <a:xfrm>
            <a:off x="3584550" y="4657425"/>
            <a:ext cx="632700" cy="1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
                <a:latin typeface="Malgun Gothic"/>
                <a:ea typeface="Malgun Gothic"/>
                <a:cs typeface="Malgun Gothic"/>
                <a:sym typeface="Malgun Gothic"/>
              </a:rPr>
              <a:t>녹음</a:t>
            </a:r>
            <a:endParaRPr sz="700">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160" name="Google Shape;160;p14"/>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161" name="Google Shape;161;p14"/>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162" name="Google Shape;162;p14"/>
          <p:cNvSpPr txBox="1"/>
          <p:nvPr/>
        </p:nvSpPr>
        <p:spPr>
          <a:xfrm>
            <a:off x="323850" y="692150"/>
            <a:ext cx="2952750" cy="273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메뉴 구성도</a:t>
            </a:r>
            <a:endParaRPr b="0" i="0" sz="1400" u="none" cap="none" strike="noStrike">
              <a:solidFill>
                <a:srgbClr val="000000"/>
              </a:solidFill>
              <a:latin typeface="Arial"/>
              <a:ea typeface="Arial"/>
              <a:cs typeface="Arial"/>
              <a:sym typeface="Arial"/>
            </a:endParaRPr>
          </a:p>
        </p:txBody>
      </p:sp>
      <p:pic>
        <p:nvPicPr>
          <p:cNvPr id="163" name="Google Shape;163;p14"/>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164" name="Google Shape;164;p14"/>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65" name="Google Shape;165;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166" name="Google Shape;166;p14"/>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pic>
        <p:nvPicPr>
          <p:cNvPr id="167" name="Google Shape;167;p14"/>
          <p:cNvPicPr preferRelativeResize="0"/>
          <p:nvPr/>
        </p:nvPicPr>
        <p:blipFill>
          <a:blip r:embed="rId5">
            <a:alphaModFix/>
          </a:blip>
          <a:stretch>
            <a:fillRect/>
          </a:stretch>
        </p:blipFill>
        <p:spPr>
          <a:xfrm>
            <a:off x="449750" y="1277937"/>
            <a:ext cx="8244491" cy="49260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nvSpPr>
        <p:spPr>
          <a:xfrm>
            <a:off x="107950" y="0"/>
            <a:ext cx="3095625" cy="1125537"/>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173" name="Google Shape;173;p17"/>
          <p:cNvCxnSpPr/>
          <p:nvPr/>
        </p:nvCxnSpPr>
        <p:spPr>
          <a:xfrm>
            <a:off x="423862" y="541337"/>
            <a:ext cx="2592387" cy="0"/>
          </a:xfrm>
          <a:prstGeom prst="straightConnector1">
            <a:avLst/>
          </a:prstGeom>
          <a:noFill/>
          <a:ln cap="flat" cmpd="sng" w="28575">
            <a:solidFill>
              <a:srgbClr val="F2F2F2"/>
            </a:solidFill>
            <a:prstDash val="solid"/>
            <a:miter lim="800000"/>
            <a:headEnd len="sm" w="sm" type="none"/>
            <a:tailEnd len="sm" w="sm" type="none"/>
          </a:ln>
        </p:spPr>
      </p:cxnSp>
      <p:cxnSp>
        <p:nvCxnSpPr>
          <p:cNvPr id="174" name="Google Shape;174;p17"/>
          <p:cNvCxnSpPr/>
          <p:nvPr/>
        </p:nvCxnSpPr>
        <p:spPr>
          <a:xfrm>
            <a:off x="3276600" y="549275"/>
            <a:ext cx="5327650" cy="0"/>
          </a:xfrm>
          <a:prstGeom prst="straightConnector1">
            <a:avLst/>
          </a:prstGeom>
          <a:noFill/>
          <a:ln cap="flat" cmpd="sng" w="28575">
            <a:solidFill>
              <a:srgbClr val="3B5AA8"/>
            </a:solidFill>
            <a:prstDash val="solid"/>
            <a:miter lim="800000"/>
            <a:headEnd len="sm" w="sm" type="none"/>
            <a:tailEnd len="sm" w="sm" type="none"/>
          </a:ln>
        </p:spPr>
      </p:cxnSp>
      <p:sp>
        <p:nvSpPr>
          <p:cNvPr id="175" name="Google Shape;175;p17"/>
          <p:cNvSpPr txBox="1"/>
          <p:nvPr/>
        </p:nvSpPr>
        <p:spPr>
          <a:xfrm>
            <a:off x="323850" y="692150"/>
            <a:ext cx="2879725"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176" name="Google Shape;176;p17"/>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177" name="Google Shape;177;p17"/>
          <p:cNvSpPr/>
          <p:nvPr/>
        </p:nvSpPr>
        <p:spPr>
          <a:xfrm flipH="1" rot="10800000">
            <a:off x="-577850" y="-576262"/>
            <a:ext cx="1181100" cy="1166812"/>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78" name="Google Shape;178;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179" name="Google Shape;179;p17"/>
          <p:cNvPicPr preferRelativeResize="0"/>
          <p:nvPr/>
        </p:nvPicPr>
        <p:blipFill rotWithShape="1">
          <a:blip r:embed="rId4">
            <a:alphaModFix/>
          </a:blip>
          <a:srcRect b="0" l="0" r="0" t="0"/>
          <a:stretch/>
        </p:blipFill>
        <p:spPr>
          <a:xfrm>
            <a:off x="8115300" y="125412"/>
            <a:ext cx="868362" cy="279400"/>
          </a:xfrm>
          <a:prstGeom prst="rect">
            <a:avLst/>
          </a:prstGeom>
          <a:noFill/>
          <a:ln>
            <a:noFill/>
          </a:ln>
        </p:spPr>
      </p:pic>
      <p:sp>
        <p:nvSpPr>
          <p:cNvPr id="180" name="Google Shape;180;p17"/>
          <p:cNvSpPr txBox="1"/>
          <p:nvPr/>
        </p:nvSpPr>
        <p:spPr>
          <a:xfrm>
            <a:off x="3879700" y="3845975"/>
            <a:ext cx="783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Malgun Gothic"/>
                <a:ea typeface="Malgun Gothic"/>
                <a:cs typeface="Malgun Gothic"/>
                <a:sym typeface="Malgun Gothic"/>
              </a:rPr>
              <a:t>비활성화</a:t>
            </a:r>
            <a:endParaRPr b="1" i="0" sz="1100" u="none" cap="none" strike="noStrike">
              <a:solidFill>
                <a:srgbClr val="000000"/>
              </a:solidFill>
              <a:latin typeface="Malgun Gothic"/>
              <a:ea typeface="Malgun Gothic"/>
              <a:cs typeface="Malgun Gothic"/>
              <a:sym typeface="Malgun Gothic"/>
            </a:endParaRPr>
          </a:p>
        </p:txBody>
      </p:sp>
      <p:sp>
        <p:nvSpPr>
          <p:cNvPr id="181" name="Google Shape;181;p17"/>
          <p:cNvSpPr txBox="1"/>
          <p:nvPr/>
        </p:nvSpPr>
        <p:spPr>
          <a:xfrm>
            <a:off x="-2784600" y="927275"/>
            <a:ext cx="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182" name="Google Shape;182;p17"/>
          <p:cNvSpPr txBox="1"/>
          <p:nvPr/>
        </p:nvSpPr>
        <p:spPr>
          <a:xfrm>
            <a:off x="11105725" y="5702150"/>
            <a:ext cx="554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pic>
        <p:nvPicPr>
          <p:cNvPr id="183" name="Google Shape;183;p17"/>
          <p:cNvPicPr preferRelativeResize="0"/>
          <p:nvPr/>
        </p:nvPicPr>
        <p:blipFill rotWithShape="1">
          <a:blip r:embed="rId5">
            <a:alphaModFix/>
          </a:blip>
          <a:srcRect b="0" l="0" r="0" t="0"/>
          <a:stretch/>
        </p:blipFill>
        <p:spPr>
          <a:xfrm>
            <a:off x="154150" y="1553050"/>
            <a:ext cx="8707448" cy="40450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47479ae169_0_21"/>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189" name="Google Shape;189;g247479ae169_0_21"/>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190" name="Google Shape;190;g247479ae169_0_21"/>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191" name="Google Shape;191;g247479ae169_0_21"/>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192" name="Google Shape;192;g247479ae169_0_21"/>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193" name="Google Shape;193;g247479ae169_0_21"/>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94" name="Google Shape;194;g247479ae169_0_21"/>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195" name="Google Shape;195;g247479ae169_0_21"/>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sp>
        <p:nvSpPr>
          <p:cNvPr id="196" name="Google Shape;196;g247479ae169_0_21"/>
          <p:cNvSpPr txBox="1"/>
          <p:nvPr/>
        </p:nvSpPr>
        <p:spPr>
          <a:xfrm>
            <a:off x="-2784600" y="927275"/>
            <a:ext cx="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197" name="Google Shape;197;g247479ae169_0_21"/>
          <p:cNvSpPr txBox="1"/>
          <p:nvPr/>
        </p:nvSpPr>
        <p:spPr>
          <a:xfrm>
            <a:off x="6632275" y="1397400"/>
            <a:ext cx="253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198" name="Google Shape;198;g247479ae169_0_21"/>
          <p:cNvSpPr txBox="1"/>
          <p:nvPr/>
        </p:nvSpPr>
        <p:spPr>
          <a:xfrm>
            <a:off x="6439100" y="1952675"/>
            <a:ext cx="2398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본 서비스의 </a:t>
            </a:r>
            <a:r>
              <a:rPr lang="en-US">
                <a:latin typeface="Malgun Gothic"/>
                <a:ea typeface="Malgun Gothic"/>
                <a:cs typeface="Malgun Gothic"/>
                <a:sym typeface="Malgun Gothic"/>
              </a:rPr>
              <a:t>로그인/회원가입</a:t>
            </a:r>
            <a:r>
              <a:rPr b="0" i="0" lang="en-US" sz="1400" u="none" cap="none" strike="noStrike">
                <a:solidFill>
                  <a:srgbClr val="000000"/>
                </a:solidFill>
                <a:latin typeface="Malgun Gothic"/>
                <a:ea typeface="Malgun Gothic"/>
                <a:cs typeface="Malgun Gothic"/>
                <a:sym typeface="Malgun Gothic"/>
              </a:rPr>
              <a:t> 화면으로 </a:t>
            </a:r>
            <a:r>
              <a:rPr lang="en-US">
                <a:latin typeface="Malgun Gothic"/>
                <a:ea typeface="Malgun Gothic"/>
                <a:cs typeface="Malgun Gothic"/>
                <a:sym typeface="Malgun Gothic"/>
              </a:rPr>
              <a:t>사용자는 </a:t>
            </a:r>
            <a:r>
              <a:rPr b="0" i="0" lang="en-US" sz="1400" u="none" cap="none" strike="noStrike">
                <a:solidFill>
                  <a:srgbClr val="000000"/>
                </a:solidFill>
                <a:latin typeface="Malgun Gothic"/>
                <a:ea typeface="Malgun Gothic"/>
                <a:cs typeface="Malgun Gothic"/>
                <a:sym typeface="Malgun Gothic"/>
              </a:rPr>
              <a:t>이 화면에서 </a:t>
            </a:r>
            <a:r>
              <a:rPr lang="en-US">
                <a:latin typeface="Malgun Gothic"/>
                <a:ea typeface="Malgun Gothic"/>
                <a:cs typeface="Malgun Gothic"/>
                <a:sym typeface="Malgun Gothic"/>
              </a:rPr>
              <a:t>회원가입 및 로그인을 할 수 있다.</a:t>
            </a:r>
            <a:endParaRPr b="0" i="0" sz="1400" u="none" cap="none" strike="noStrike">
              <a:solidFill>
                <a:srgbClr val="000000"/>
              </a:solidFill>
              <a:latin typeface="Malgun Gothic"/>
              <a:ea typeface="Malgun Gothic"/>
              <a:cs typeface="Malgun Gothic"/>
              <a:sym typeface="Malgun Gothic"/>
            </a:endParaRPr>
          </a:p>
        </p:txBody>
      </p:sp>
      <p:pic>
        <p:nvPicPr>
          <p:cNvPr id="199" name="Google Shape;199;g247479ae169_0_21"/>
          <p:cNvPicPr preferRelativeResize="0"/>
          <p:nvPr/>
        </p:nvPicPr>
        <p:blipFill>
          <a:blip r:embed="rId5">
            <a:alphaModFix/>
          </a:blip>
          <a:stretch>
            <a:fillRect/>
          </a:stretch>
        </p:blipFill>
        <p:spPr>
          <a:xfrm>
            <a:off x="3469875" y="1327477"/>
            <a:ext cx="2785475" cy="4953173"/>
          </a:xfrm>
          <a:prstGeom prst="rect">
            <a:avLst/>
          </a:prstGeom>
          <a:noFill/>
          <a:ln>
            <a:noFill/>
          </a:ln>
        </p:spPr>
      </p:pic>
      <p:pic>
        <p:nvPicPr>
          <p:cNvPr id="200" name="Google Shape;200;g247479ae169_0_21"/>
          <p:cNvPicPr preferRelativeResize="0"/>
          <p:nvPr/>
        </p:nvPicPr>
        <p:blipFill>
          <a:blip r:embed="rId6">
            <a:alphaModFix/>
          </a:blip>
          <a:stretch>
            <a:fillRect/>
          </a:stretch>
        </p:blipFill>
        <p:spPr>
          <a:xfrm>
            <a:off x="423850" y="1327462"/>
            <a:ext cx="2779800" cy="49345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58693fe2dc_4_11"/>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06" name="Google Shape;206;g258693fe2dc_4_11"/>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07" name="Google Shape;207;g258693fe2dc_4_11"/>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208" name="Google Shape;208;g258693fe2dc_4_11"/>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209" name="Google Shape;209;g258693fe2dc_4_11"/>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210" name="Google Shape;210;g258693fe2dc_4_11"/>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211" name="Google Shape;211;g258693fe2dc_4_11"/>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pic>
        <p:nvPicPr>
          <p:cNvPr id="212" name="Google Shape;212;g258693fe2dc_4_11"/>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sp>
        <p:nvSpPr>
          <p:cNvPr id="213" name="Google Shape;213;g258693fe2dc_4_11"/>
          <p:cNvSpPr txBox="1"/>
          <p:nvPr/>
        </p:nvSpPr>
        <p:spPr>
          <a:xfrm>
            <a:off x="-2784600" y="927275"/>
            <a:ext cx="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214" name="Google Shape;214;g258693fe2dc_4_11"/>
          <p:cNvSpPr txBox="1"/>
          <p:nvPr/>
        </p:nvSpPr>
        <p:spPr>
          <a:xfrm>
            <a:off x="6632275" y="1397400"/>
            <a:ext cx="253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215" name="Google Shape;215;g258693fe2dc_4_11"/>
          <p:cNvSpPr txBox="1"/>
          <p:nvPr/>
        </p:nvSpPr>
        <p:spPr>
          <a:xfrm>
            <a:off x="6439100" y="1952675"/>
            <a:ext cx="2398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본 서비스의 </a:t>
            </a:r>
            <a:r>
              <a:rPr lang="en-US">
                <a:latin typeface="Malgun Gothic"/>
                <a:ea typeface="Malgun Gothic"/>
                <a:cs typeface="Malgun Gothic"/>
                <a:sym typeface="Malgun Gothic"/>
              </a:rPr>
              <a:t>메인페이지로 활성화/비활성화</a:t>
            </a:r>
            <a:r>
              <a:rPr b="0" i="0" lang="en-US" sz="1400" u="none" cap="none" strike="noStrike">
                <a:solidFill>
                  <a:srgbClr val="000000"/>
                </a:solidFill>
                <a:latin typeface="Malgun Gothic"/>
                <a:ea typeface="Malgun Gothic"/>
                <a:cs typeface="Malgun Gothic"/>
                <a:sym typeface="Malgun Gothic"/>
              </a:rPr>
              <a:t> 화면으로 이 화면에서 서비스의 활성화 및 비활성화를 사용자가 결정 할 수 있다.</a:t>
            </a:r>
            <a:endParaRPr b="0" i="0" sz="1400" u="none" cap="none" strike="noStrike">
              <a:solidFill>
                <a:srgbClr val="000000"/>
              </a:solidFill>
              <a:latin typeface="Malgun Gothic"/>
              <a:ea typeface="Malgun Gothic"/>
              <a:cs typeface="Malgun Gothic"/>
              <a:sym typeface="Malgun Gothic"/>
            </a:endParaRPr>
          </a:p>
        </p:txBody>
      </p:sp>
      <p:pic>
        <p:nvPicPr>
          <p:cNvPr id="216" name="Google Shape;216;g258693fe2dc_4_11"/>
          <p:cNvPicPr preferRelativeResize="0"/>
          <p:nvPr/>
        </p:nvPicPr>
        <p:blipFill>
          <a:blip r:embed="rId5">
            <a:alphaModFix/>
          </a:blip>
          <a:stretch>
            <a:fillRect/>
          </a:stretch>
        </p:blipFill>
        <p:spPr>
          <a:xfrm>
            <a:off x="3106675" y="1265125"/>
            <a:ext cx="2930649" cy="5192096"/>
          </a:xfrm>
          <a:prstGeom prst="rect">
            <a:avLst/>
          </a:prstGeom>
          <a:noFill/>
          <a:ln>
            <a:noFill/>
          </a:ln>
        </p:spPr>
      </p:pic>
      <p:pic>
        <p:nvPicPr>
          <p:cNvPr id="217" name="Google Shape;217;g258693fe2dc_4_11"/>
          <p:cNvPicPr preferRelativeResize="0"/>
          <p:nvPr/>
        </p:nvPicPr>
        <p:blipFill>
          <a:blip r:embed="rId6">
            <a:alphaModFix/>
          </a:blip>
          <a:stretch>
            <a:fillRect/>
          </a:stretch>
        </p:blipFill>
        <p:spPr>
          <a:xfrm>
            <a:off x="72675" y="1265125"/>
            <a:ext cx="2819400" cy="50178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2f1afb97d4_0_3"/>
          <p:cNvSpPr txBox="1"/>
          <p:nvPr/>
        </p:nvSpPr>
        <p:spPr>
          <a:xfrm>
            <a:off x="107950" y="0"/>
            <a:ext cx="3095700" cy="1125600"/>
          </a:xfrm>
          <a:prstGeom prst="rect">
            <a:avLst/>
          </a:prstGeom>
          <a:solidFill>
            <a:srgbClr val="3B5AA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cxnSp>
        <p:nvCxnSpPr>
          <p:cNvPr id="223" name="Google Shape;223;g22f1afb97d4_0_3"/>
          <p:cNvCxnSpPr/>
          <p:nvPr/>
        </p:nvCxnSpPr>
        <p:spPr>
          <a:xfrm>
            <a:off x="423862" y="541337"/>
            <a:ext cx="2592300" cy="0"/>
          </a:xfrm>
          <a:prstGeom prst="straightConnector1">
            <a:avLst/>
          </a:prstGeom>
          <a:noFill/>
          <a:ln cap="flat" cmpd="sng" w="28575">
            <a:solidFill>
              <a:srgbClr val="F2F2F2"/>
            </a:solidFill>
            <a:prstDash val="solid"/>
            <a:miter lim="800000"/>
            <a:headEnd len="sm" w="sm" type="none"/>
            <a:tailEnd len="sm" w="sm" type="none"/>
          </a:ln>
        </p:spPr>
      </p:cxnSp>
      <p:cxnSp>
        <p:nvCxnSpPr>
          <p:cNvPr id="224" name="Google Shape;224;g22f1afb97d4_0_3"/>
          <p:cNvCxnSpPr/>
          <p:nvPr/>
        </p:nvCxnSpPr>
        <p:spPr>
          <a:xfrm>
            <a:off x="3276600" y="549275"/>
            <a:ext cx="5327700" cy="0"/>
          </a:xfrm>
          <a:prstGeom prst="straightConnector1">
            <a:avLst/>
          </a:prstGeom>
          <a:noFill/>
          <a:ln cap="flat" cmpd="sng" w="28575">
            <a:solidFill>
              <a:srgbClr val="3B5AA8"/>
            </a:solidFill>
            <a:prstDash val="solid"/>
            <a:miter lim="800000"/>
            <a:headEnd len="sm" w="sm" type="none"/>
            <a:tailEnd len="sm" w="sm" type="none"/>
          </a:ln>
        </p:spPr>
      </p:cxnSp>
      <p:sp>
        <p:nvSpPr>
          <p:cNvPr id="225" name="Google Shape;225;g22f1afb97d4_0_3"/>
          <p:cNvSpPr txBox="1"/>
          <p:nvPr/>
        </p:nvSpPr>
        <p:spPr>
          <a:xfrm>
            <a:off x="323850" y="692150"/>
            <a:ext cx="2879700" cy="29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700"/>
              <a:buFont typeface="Malgun Gothic"/>
              <a:buNone/>
            </a:pPr>
            <a:r>
              <a:rPr b="1" i="0" lang="en-US" sz="1700" u="none" cap="none" strike="noStrike">
                <a:solidFill>
                  <a:schemeClr val="lt1"/>
                </a:solidFill>
                <a:latin typeface="Malgun Gothic"/>
                <a:ea typeface="Malgun Gothic"/>
                <a:cs typeface="Malgun Gothic"/>
                <a:sym typeface="Malgun Gothic"/>
              </a:rPr>
              <a:t>| 화면 설계서</a:t>
            </a:r>
            <a:endParaRPr b="0" i="0" sz="1400" u="none" cap="none" strike="noStrike">
              <a:solidFill>
                <a:srgbClr val="000000"/>
              </a:solidFill>
              <a:latin typeface="Arial"/>
              <a:ea typeface="Arial"/>
              <a:cs typeface="Arial"/>
              <a:sym typeface="Arial"/>
            </a:endParaRPr>
          </a:p>
        </p:txBody>
      </p:sp>
      <p:pic>
        <p:nvPicPr>
          <p:cNvPr id="226" name="Google Shape;226;g22f1afb97d4_0_3"/>
          <p:cNvPicPr preferRelativeResize="0"/>
          <p:nvPr/>
        </p:nvPicPr>
        <p:blipFill rotWithShape="1">
          <a:blip r:embed="rId3">
            <a:alphaModFix/>
          </a:blip>
          <a:srcRect b="0" l="0" r="0" t="0"/>
          <a:stretch/>
        </p:blipFill>
        <p:spPr>
          <a:xfrm>
            <a:off x="8675687" y="476250"/>
            <a:ext cx="455612" cy="158750"/>
          </a:xfrm>
          <a:prstGeom prst="rect">
            <a:avLst/>
          </a:prstGeom>
          <a:noFill/>
          <a:ln>
            <a:noFill/>
          </a:ln>
        </p:spPr>
      </p:pic>
      <p:sp>
        <p:nvSpPr>
          <p:cNvPr id="227" name="Google Shape;227;g22f1afb97d4_0_3"/>
          <p:cNvSpPr/>
          <p:nvPr/>
        </p:nvSpPr>
        <p:spPr>
          <a:xfrm flipH="1" rot="10800000">
            <a:off x="-577850" y="-576663"/>
            <a:ext cx="1181047" cy="1167213"/>
          </a:xfrm>
          <a:custGeom>
            <a:rect b="b" l="l" r="r" t="t"/>
            <a:pathLst>
              <a:path extrusionOk="0" h="1167213" w="1181047">
                <a:moveTo>
                  <a:pt x="583509" y="41"/>
                </a:moveTo>
                <a:cubicBezTo>
                  <a:pt x="740110" y="-1798"/>
                  <a:pt x="891037" y="57918"/>
                  <a:pt x="1003089" y="166053"/>
                </a:cubicBezTo>
                <a:cubicBezTo>
                  <a:pt x="1116887" y="275873"/>
                  <a:pt x="1181048" y="426417"/>
                  <a:pt x="1181048" y="583607"/>
                </a:cubicBezTo>
                <a:lnTo>
                  <a:pt x="889244" y="583607"/>
                </a:lnTo>
                <a:cubicBezTo>
                  <a:pt x="889244" y="504423"/>
                  <a:pt x="856301" y="428638"/>
                  <a:pt x="797975" y="373647"/>
                </a:cubicBezTo>
                <a:cubicBezTo>
                  <a:pt x="741415" y="320321"/>
                  <a:pt x="665618" y="290922"/>
                  <a:pt x="587017" y="291824"/>
                </a:cubicBezTo>
                <a:cubicBezTo>
                  <a:pt x="585848" y="194563"/>
                  <a:pt x="584678" y="97302"/>
                  <a:pt x="583509" y="41"/>
                </a:cubicBezTo>
                <a:close/>
              </a:path>
            </a:pathLst>
          </a:cu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228" name="Google Shape;228;g22f1afb97d4_0_3"/>
          <p:cNvSpPr txBox="1"/>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Malgun Gothic"/>
              <a:buNone/>
            </a:pPr>
            <a:r>
              <a:rPr b="0" i="0" lang="en-US" sz="1200" u="none" cap="none" strike="noStrike">
                <a:solidFill>
                  <a:srgbClr val="898989"/>
                </a:solidFill>
                <a:latin typeface="Malgun Gothic"/>
                <a:ea typeface="Malgun Gothic"/>
                <a:cs typeface="Malgun Gothic"/>
                <a:sym typeface="Malgun Gothic"/>
              </a:rPr>
              <a:t>한이음 ▶ 프로그램 설계서</a:t>
            </a:r>
            <a:endParaRPr b="0" i="0" sz="1400" u="none" cap="none" strike="noStrike">
              <a:solidFill>
                <a:srgbClr val="000000"/>
              </a:solidFill>
              <a:latin typeface="Arial"/>
              <a:ea typeface="Arial"/>
              <a:cs typeface="Arial"/>
              <a:sym typeface="Arial"/>
            </a:endParaRPr>
          </a:p>
        </p:txBody>
      </p:sp>
      <p:graphicFrame>
        <p:nvGraphicFramePr>
          <p:cNvPr id="229" name="Google Shape;229;g22f1afb97d4_0_3"/>
          <p:cNvGraphicFramePr/>
          <p:nvPr/>
        </p:nvGraphicFramePr>
        <p:xfrm>
          <a:off x="423862" y="1196975"/>
          <a:ext cx="3000000" cy="3000000"/>
        </p:xfrm>
        <a:graphic>
          <a:graphicData uri="http://schemas.openxmlformats.org/drawingml/2006/table">
            <a:tbl>
              <a:tblPr>
                <a:noFill/>
                <a:tableStyleId>{7F7BAC36-BF8B-4574-8734-9877CC2D02C3}</a:tableStyleId>
              </a:tblPr>
              <a:tblGrid>
                <a:gridCol w="1225550"/>
                <a:gridCol w="6162675"/>
              </a:tblGrid>
              <a:tr h="225425">
                <a:tc gridSpan="2">
                  <a:txBody>
                    <a:bodyPr/>
                    <a:lstStyle/>
                    <a:p>
                      <a:pPr indent="0" lvl="0" marL="0" marR="0" rtl="0" algn="just">
                        <a:lnSpc>
                          <a:spcPct val="16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 기능정보</a:t>
                      </a:r>
                      <a:endParaRPr sz="1400" u="none" cap="none" strike="noStrike"/>
                    </a:p>
                  </a:txBody>
                  <a:tcPr marT="17900" marB="17900" marR="64775" marL="64775" anchor="ctr">
                    <a:lnB cap="flat" cmpd="sng" w="9525">
                      <a:solidFill>
                        <a:srgbClr val="000000"/>
                      </a:solidFill>
                      <a:prstDash val="solid"/>
                      <a:round/>
                      <a:headEnd len="sm" w="sm" type="none"/>
                      <a:tailEnd len="sm" w="sm" type="none"/>
                    </a:lnB>
                    <a:solidFill>
                      <a:srgbClr val="FFFFFF"/>
                    </a:solidFill>
                  </a:tcPr>
                </a:tc>
                <a:tc hMerge="1"/>
              </a:tr>
              <a:tr h="173025">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기능명</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just">
                        <a:lnSpc>
                          <a:spcPct val="10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앱의 </a:t>
                      </a:r>
                      <a:r>
                        <a:rPr lang="en-US" sz="900">
                          <a:latin typeface="Malgun Gothic"/>
                          <a:ea typeface="Malgun Gothic"/>
                          <a:cs typeface="Malgun Gothic"/>
                          <a:sym typeface="Malgun Gothic"/>
                        </a:rPr>
                        <a:t>업로드 </a:t>
                      </a:r>
                      <a:r>
                        <a:rPr lang="en-US" sz="900" u="none" cap="none" strike="noStrike">
                          <a:latin typeface="Malgun Gothic"/>
                          <a:ea typeface="Malgun Gothic"/>
                          <a:cs typeface="Malgun Gothic"/>
                          <a:sym typeface="Malgun Gothic"/>
                        </a:rPr>
                        <a:t>기능, </a:t>
                      </a:r>
                      <a:r>
                        <a:rPr lang="en-US" sz="900">
                          <a:latin typeface="Malgun Gothic"/>
                          <a:ea typeface="Malgun Gothic"/>
                          <a:cs typeface="Malgun Gothic"/>
                          <a:sym typeface="Malgun Gothic"/>
                        </a:rPr>
                        <a:t>비/활성화</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3025">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기능설명</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just">
                        <a:lnSpc>
                          <a:spcPct val="10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앱</a:t>
                      </a:r>
                      <a:r>
                        <a:rPr lang="en-US" sz="900">
                          <a:latin typeface="Malgun Gothic"/>
                          <a:ea typeface="Malgun Gothic"/>
                          <a:cs typeface="Malgun Gothic"/>
                          <a:sym typeface="Malgun Gothic"/>
                        </a:rPr>
                        <a:t>에</a:t>
                      </a:r>
                      <a:r>
                        <a:rPr lang="en-US" sz="900" u="none" cap="none" strike="noStrike">
                          <a:latin typeface="Malgun Gothic"/>
                          <a:ea typeface="Malgun Gothic"/>
                          <a:cs typeface="Malgun Gothic"/>
                          <a:sym typeface="Malgun Gothic"/>
                        </a:rPr>
                        <a:t> 보이스피싱 </a:t>
                      </a:r>
                      <a:r>
                        <a:rPr lang="en-US" sz="900">
                          <a:latin typeface="Malgun Gothic"/>
                          <a:ea typeface="Malgun Gothic"/>
                          <a:cs typeface="Malgun Gothic"/>
                          <a:sym typeface="Malgun Gothic"/>
                        </a:rPr>
                        <a:t>녹음파일을 업로드 할 수 있게 한다.</a:t>
                      </a:r>
                      <a:r>
                        <a:rPr lang="en-US" sz="900" u="none" cap="none" strike="noStrike">
                          <a:latin typeface="Malgun Gothic"/>
                          <a:ea typeface="Malgun Gothic"/>
                          <a:cs typeface="Malgun Gothic"/>
                          <a:sym typeface="Malgun Gothic"/>
                        </a:rPr>
                        <a:t> </a:t>
                      </a:r>
                      <a:r>
                        <a:rPr lang="en-US" sz="900">
                          <a:latin typeface="Malgun Gothic"/>
                          <a:ea typeface="Malgun Gothic"/>
                          <a:cs typeface="Malgun Gothic"/>
                          <a:sym typeface="Malgun Gothic"/>
                        </a:rPr>
                        <a:t>,</a:t>
                      </a:r>
                      <a:r>
                        <a:rPr lang="en-US" sz="900" u="none" cap="none" strike="noStrike">
                          <a:latin typeface="Malgun Gothic"/>
                          <a:ea typeface="Malgun Gothic"/>
                          <a:cs typeface="Malgun Gothic"/>
                          <a:sym typeface="Malgun Gothic"/>
                        </a:rPr>
                        <a:t> </a:t>
                      </a:r>
                      <a:r>
                        <a:rPr lang="en-US" sz="900">
                          <a:latin typeface="Malgun Gothic"/>
                          <a:ea typeface="Malgun Gothic"/>
                          <a:cs typeface="Malgun Gothic"/>
                          <a:sym typeface="Malgun Gothic"/>
                        </a:rPr>
                        <a:t>서비스 기능을 비/활성화</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000">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처리내용</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just">
                        <a:lnSpc>
                          <a:spcPct val="10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사용자가 </a:t>
                      </a:r>
                      <a:r>
                        <a:rPr lang="en-US" sz="900">
                          <a:latin typeface="Malgun Gothic"/>
                          <a:ea typeface="Malgun Gothic"/>
                          <a:cs typeface="Malgun Gothic"/>
                          <a:sym typeface="Malgun Gothic"/>
                        </a:rPr>
                        <a:t>업로드</a:t>
                      </a:r>
                      <a:r>
                        <a:rPr lang="en-US" sz="900" u="none" cap="none" strike="noStrike">
                          <a:latin typeface="Malgun Gothic"/>
                          <a:ea typeface="Malgun Gothic"/>
                          <a:cs typeface="Malgun Gothic"/>
                          <a:sym typeface="Malgun Gothic"/>
                        </a:rPr>
                        <a:t>버튼을 누를시, </a:t>
                      </a:r>
                      <a:r>
                        <a:rPr lang="en-US" sz="900">
                          <a:latin typeface="Malgun Gothic"/>
                          <a:ea typeface="Malgun Gothic"/>
                          <a:cs typeface="Malgun Gothic"/>
                          <a:sym typeface="Malgun Gothic"/>
                        </a:rPr>
                        <a:t>업로드 창이 나온다, </a:t>
                      </a:r>
                      <a:r>
                        <a:rPr lang="en-US" sz="900" u="none" cap="none" strike="noStrike">
                          <a:latin typeface="Malgun Gothic"/>
                          <a:ea typeface="Malgun Gothic"/>
                          <a:cs typeface="Malgun Gothic"/>
                          <a:sym typeface="Malgun Gothic"/>
                        </a:rPr>
                        <a:t>앱의 보이스피싱 방지기능을 </a:t>
                      </a:r>
                      <a:r>
                        <a:rPr lang="en-US" sz="900">
                          <a:latin typeface="Malgun Gothic"/>
                          <a:ea typeface="Malgun Gothic"/>
                          <a:cs typeface="Malgun Gothic"/>
                          <a:sym typeface="Malgun Gothic"/>
                        </a:rPr>
                        <a:t>비/</a:t>
                      </a:r>
                      <a:r>
                        <a:rPr lang="en-US" sz="900" u="none" cap="none" strike="noStrike">
                          <a:latin typeface="Malgun Gothic"/>
                          <a:ea typeface="Malgun Gothic"/>
                          <a:cs typeface="Malgun Gothic"/>
                          <a:sym typeface="Malgun Gothic"/>
                        </a:rPr>
                        <a:t>활성화 시킨다.</a:t>
                      </a:r>
                      <a:endParaRPr sz="900" u="none" cap="none" strike="noStrike">
                        <a:latin typeface="Malgun Gothic"/>
                        <a:ea typeface="Malgun Gothic"/>
                        <a:cs typeface="Malgun Gothic"/>
                        <a:sym typeface="Malgun Gothic"/>
                      </a:endParaRPr>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3025">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관련번호</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just">
                        <a:lnSpc>
                          <a:spcPct val="100000"/>
                        </a:lnSpc>
                        <a:spcBef>
                          <a:spcPts val="0"/>
                        </a:spcBef>
                        <a:spcAft>
                          <a:spcPts val="0"/>
                        </a:spcAft>
                        <a:buClr>
                          <a:srgbClr val="000000"/>
                        </a:buClr>
                        <a:buSzPts val="900"/>
                        <a:buFont typeface="Malgun Gothic"/>
                        <a:buNone/>
                      </a:pPr>
                      <a:r>
                        <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30" name="Google Shape;230;g22f1afb97d4_0_3"/>
          <p:cNvGraphicFramePr/>
          <p:nvPr/>
        </p:nvGraphicFramePr>
        <p:xfrm>
          <a:off x="400050" y="2442887"/>
          <a:ext cx="3000000" cy="3000000"/>
        </p:xfrm>
        <a:graphic>
          <a:graphicData uri="http://schemas.openxmlformats.org/drawingml/2006/table">
            <a:tbl>
              <a:tblPr>
                <a:noFill/>
                <a:tableStyleId>{7F7BAC36-BF8B-4574-8734-9877CC2D02C3}</a:tableStyleId>
              </a:tblPr>
              <a:tblGrid>
                <a:gridCol w="2131250"/>
                <a:gridCol w="382850"/>
                <a:gridCol w="4897925"/>
              </a:tblGrid>
              <a:tr h="290875">
                <a:tc gridSpan="3">
                  <a:txBody>
                    <a:bodyPr/>
                    <a:lstStyle/>
                    <a:p>
                      <a:pPr indent="0" lvl="0" marL="0" marR="0" rtl="0" algn="just">
                        <a:lnSpc>
                          <a:spcPct val="16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 사용 예시 정보</a:t>
                      </a:r>
                      <a:endParaRPr sz="1400" u="none" cap="none" strike="noStrike"/>
                    </a:p>
                  </a:txBody>
                  <a:tcPr marT="17400" marB="17400" marR="62950" marL="62950" anchor="ctr">
                    <a:lnB cap="flat" cmpd="sng" w="9525">
                      <a:solidFill>
                        <a:srgbClr val="000000"/>
                      </a:solidFill>
                      <a:prstDash val="solid"/>
                      <a:round/>
                      <a:headEnd len="sm" w="sm" type="none"/>
                      <a:tailEnd len="sm" w="sm" type="none"/>
                    </a:lnB>
                    <a:solidFill>
                      <a:srgbClr val="FFFFFF"/>
                    </a:solidFill>
                  </a:tcPr>
                </a:tc>
                <a:tc hMerge="1"/>
                <a:tc hMerge="1"/>
              </a:tr>
              <a:tr h="1083050">
                <a:tc rowSpan="2">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Malgun Gothic"/>
                        <a:ea typeface="Malgun Gothic"/>
                        <a:cs typeface="Malgun Gothic"/>
                        <a:sym typeface="Malgun Gothic"/>
                      </a:endParaRPr>
                    </a:p>
                  </a:txBody>
                  <a:tcPr marT="17400" marB="17400" marR="62950" marL="62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설명</a:t>
                      </a:r>
                      <a:endParaRPr sz="1400" u="none" cap="none" strike="noStrike"/>
                    </a:p>
                  </a:txBody>
                  <a:tcPr marT="17400" marB="17400" marR="62950" marL="62950"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just">
                        <a:lnSpc>
                          <a:spcPct val="100000"/>
                        </a:lnSpc>
                        <a:spcBef>
                          <a:spcPts val="0"/>
                        </a:spcBef>
                        <a:spcAft>
                          <a:spcPts val="0"/>
                        </a:spcAft>
                        <a:buClr>
                          <a:srgbClr val="000000"/>
                        </a:buClr>
                        <a:buSzPts val="900"/>
                        <a:buFont typeface="Malgun Gothic"/>
                        <a:buNone/>
                      </a:pPr>
                      <a:r>
                        <a:rPr lang="en-US" sz="900">
                          <a:latin typeface="Malgun Gothic"/>
                          <a:ea typeface="Malgun Gothic"/>
                          <a:cs typeface="Malgun Gothic"/>
                          <a:sym typeface="Malgun Gothic"/>
                        </a:rPr>
                        <a:t>바로 앱에 들어가서 화면에 활성화 버튼을 누르면 활성화 버튼이 있고 활성화 시킬시 녹음 파일을 업로드할 버튼이 생기고 버튼을 누르면 음성파일을 업로드 할 수 있게한다. 업로드시에는 보이스피싱 판별을 통하여 보이스피싱 여부를 화면에 도출한다.</a:t>
                      </a:r>
                      <a:endParaRPr sz="900">
                        <a:latin typeface="Malgun Gothic"/>
                        <a:ea typeface="Malgun Gothic"/>
                        <a:cs typeface="Malgun Gothic"/>
                        <a:sym typeface="Malgun Gothic"/>
                      </a:endParaRPr>
                    </a:p>
                  </a:txBody>
                  <a:tcPr marT="17400" marB="17400" marR="62950" marL="62950"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40950">
                <a:tc vMerge="1"/>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입력 데이터값</a:t>
                      </a:r>
                      <a:endParaRPr sz="1400" u="none" cap="none" strike="noStrike"/>
                    </a:p>
                  </a:txBody>
                  <a:tcPr marT="17400" marB="17400" marR="62950" marL="62950"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just">
                        <a:lnSpc>
                          <a:spcPct val="100000"/>
                        </a:lnSpc>
                        <a:spcBef>
                          <a:spcPts val="0"/>
                        </a:spcBef>
                        <a:spcAft>
                          <a:spcPts val="0"/>
                        </a:spcAft>
                        <a:buClr>
                          <a:srgbClr val="000000"/>
                        </a:buClr>
                        <a:buSzPts val="900"/>
                        <a:buFont typeface="Malgun Gothic"/>
                        <a:buNone/>
                      </a:pPr>
                      <a:r>
                        <a:rPr lang="en-US" sz="900">
                          <a:latin typeface="Malgun Gothic"/>
                          <a:ea typeface="Malgun Gothic"/>
                          <a:cs typeface="Malgun Gothic"/>
                          <a:sym typeface="Malgun Gothic"/>
                        </a:rPr>
                        <a:t>비/활성화 버튼 클릭여부, 업로드 </a:t>
                      </a:r>
                      <a:r>
                        <a:rPr lang="en-US" sz="900" u="none" cap="none" strike="noStrike">
                          <a:latin typeface="Malgun Gothic"/>
                          <a:ea typeface="Malgun Gothic"/>
                          <a:cs typeface="Malgun Gothic"/>
                          <a:sym typeface="Malgun Gothic"/>
                        </a:rPr>
                        <a:t>버튼클릭여부</a:t>
                      </a:r>
                      <a:endParaRPr sz="1400" u="none" cap="none" strike="noStrike"/>
                    </a:p>
                  </a:txBody>
                  <a:tcPr marT="17400" marB="17400" marR="62950" marL="62950"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31" name="Google Shape;231;g22f1afb97d4_0_3"/>
          <p:cNvGraphicFramePr/>
          <p:nvPr/>
        </p:nvGraphicFramePr>
        <p:xfrm>
          <a:off x="403225" y="5229225"/>
          <a:ext cx="3000000" cy="3000000"/>
        </p:xfrm>
        <a:graphic>
          <a:graphicData uri="http://schemas.openxmlformats.org/drawingml/2006/table">
            <a:tbl>
              <a:tblPr>
                <a:noFill/>
                <a:tableStyleId>{7F7BAC36-BF8B-4574-8734-9877CC2D02C3}</a:tableStyleId>
              </a:tblPr>
              <a:tblGrid>
                <a:gridCol w="785800"/>
                <a:gridCol w="1006475"/>
                <a:gridCol w="1944675"/>
              </a:tblGrid>
              <a:tr h="234950">
                <a:tc gridSpan="3">
                  <a:txBody>
                    <a:bodyPr/>
                    <a:lstStyle/>
                    <a:p>
                      <a:pPr indent="0" lvl="0" marL="0" marR="0" rtl="0" algn="just">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 입출력 데이터 항목</a:t>
                      </a:r>
                      <a:endParaRPr sz="1400" u="none" cap="none" strike="noStrike"/>
                    </a:p>
                  </a:txBody>
                  <a:tcPr marT="17900" marB="17900" marR="64775" marL="64775" anchor="ctr">
                    <a:lnB cap="flat" cmpd="sng" w="9525">
                      <a:solidFill>
                        <a:srgbClr val="000000"/>
                      </a:solidFill>
                      <a:prstDash val="solid"/>
                      <a:round/>
                      <a:headEnd len="sm" w="sm" type="none"/>
                      <a:tailEnd len="sm" w="sm" type="none"/>
                    </a:lnB>
                    <a:solidFill>
                      <a:srgbClr val="FFFFFF"/>
                    </a:solidFill>
                  </a:tcPr>
                </a:tc>
                <a:tc hMerge="1"/>
                <a:tc hMerge="1"/>
              </a:tr>
              <a:tr h="234950">
                <a:tc>
                  <a:txBody>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입출력구분</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항목</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설명</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r>
              <a:tr h="365125">
                <a:tc>
                  <a:txBody>
                    <a:bodyPr/>
                    <a:lstStyle/>
                    <a:p>
                      <a:pPr indent="0" lvl="0" marL="0" marR="0" rtl="0" algn="ctr">
                        <a:lnSpc>
                          <a:spcPct val="100000"/>
                        </a:lnSpc>
                        <a:spcBef>
                          <a:spcPts val="0"/>
                        </a:spcBef>
                        <a:spcAft>
                          <a:spcPts val="0"/>
                        </a:spcAft>
                        <a:buClr>
                          <a:srgbClr val="000000"/>
                        </a:buClr>
                        <a:buSzPts val="900"/>
                        <a:buFont typeface="Malgun Gothic"/>
                        <a:buNone/>
                      </a:pPr>
                      <a:r>
                        <a:rPr b="0" i="0" lang="en-US" sz="900" u="none" cap="none" strike="noStrike">
                          <a:solidFill>
                            <a:srgbClr val="000000"/>
                          </a:solidFill>
                          <a:latin typeface="Malgun Gothic"/>
                          <a:ea typeface="Malgun Gothic"/>
                          <a:cs typeface="Malgun Gothic"/>
                          <a:sym typeface="Malgun Gothic"/>
                        </a:rPr>
                        <a:t>입력</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Malgun Gothic"/>
                        <a:buNone/>
                      </a:pPr>
                      <a:r>
                        <a:rPr lang="en-US" sz="900">
                          <a:latin typeface="Malgun Gothic"/>
                          <a:ea typeface="Malgun Gothic"/>
                          <a:cs typeface="Malgun Gothic"/>
                          <a:sym typeface="Malgun Gothic"/>
                        </a:rPr>
                        <a:t>업로드버튼</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Malgun Gothic"/>
                        <a:buNone/>
                      </a:pPr>
                      <a:r>
                        <a:rPr lang="en-US" sz="900" u="none" cap="none" strike="noStrike">
                          <a:latin typeface="Malgun Gothic"/>
                          <a:ea typeface="Malgun Gothic"/>
                          <a:cs typeface="Malgun Gothic"/>
                          <a:sym typeface="Malgun Gothic"/>
                        </a:rPr>
                        <a:t>사용자가 버튼을 클릭함으로 앱의 </a:t>
                      </a:r>
                      <a:r>
                        <a:rPr lang="en-US" sz="900">
                          <a:latin typeface="Malgun Gothic"/>
                          <a:ea typeface="Malgun Gothic"/>
                          <a:cs typeface="Malgun Gothic"/>
                          <a:sym typeface="Malgun Gothic"/>
                        </a:rPr>
                        <a:t>업로드 </a:t>
                      </a:r>
                      <a:r>
                        <a:rPr lang="en-US" sz="900" u="none" cap="none" strike="noStrike">
                          <a:latin typeface="Malgun Gothic"/>
                          <a:ea typeface="Malgun Gothic"/>
                          <a:cs typeface="Malgun Gothic"/>
                          <a:sym typeface="Malgun Gothic"/>
                        </a:rPr>
                        <a:t>기능을 활성화 시킨다</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4950">
                <a:tc>
                  <a:txBody>
                    <a:bodyPr/>
                    <a:lstStyle/>
                    <a:p>
                      <a:pPr indent="0" lvl="0" marL="0" marR="0" rtl="0" algn="ctr">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Malgun Gothic"/>
                          <a:ea typeface="Malgun Gothic"/>
                          <a:cs typeface="Malgun Gothic"/>
                          <a:sym typeface="Malgun Gothic"/>
                        </a:rPr>
                        <a:t>출력</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Malgun Gothic"/>
                        <a:buNone/>
                      </a:pPr>
                      <a:r>
                        <a:rPr lang="en-US" sz="900">
                          <a:solidFill>
                            <a:schemeClr val="dk1"/>
                          </a:solidFill>
                          <a:latin typeface="Malgun Gothic"/>
                          <a:ea typeface="Malgun Gothic"/>
                          <a:cs typeface="Malgun Gothic"/>
                          <a:sym typeface="Malgun Gothic"/>
                        </a:rPr>
                        <a:t>보이스피싱 여부 결과</a:t>
                      </a:r>
                      <a:endParaRPr b="1" sz="900" u="none" cap="none" strike="noStrike">
                        <a:latin typeface="Malgun Gothic"/>
                        <a:ea typeface="Malgun Gothic"/>
                        <a:cs typeface="Malgun Gothic"/>
                        <a:sym typeface="Malgun Gothic"/>
                      </a:endParaRPr>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900"/>
                        <a:buFont typeface="Malgun Gothic"/>
                        <a:buNone/>
                      </a:pPr>
                      <a:r>
                        <a:rPr lang="en-US" sz="900">
                          <a:solidFill>
                            <a:schemeClr val="dk1"/>
                          </a:solidFill>
                          <a:latin typeface="Malgun Gothic"/>
                          <a:ea typeface="Malgun Gothic"/>
                          <a:cs typeface="Malgun Gothic"/>
                          <a:sym typeface="Malgun Gothic"/>
                        </a:rPr>
                        <a:t>업로드를 하고 그결과로 보이스피싱 여부를 화면에 표출한다.</a:t>
                      </a:r>
                      <a:endParaRPr sz="900" u="none" cap="none" strike="noStrike">
                        <a:latin typeface="Malgun Gothic"/>
                        <a:ea typeface="Malgun Gothic"/>
                        <a:cs typeface="Malgun Gothic"/>
                        <a:sym typeface="Malgun Gothic"/>
                      </a:endParaRPr>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32" name="Google Shape;232;g22f1afb97d4_0_3"/>
          <p:cNvGraphicFramePr/>
          <p:nvPr/>
        </p:nvGraphicFramePr>
        <p:xfrm>
          <a:off x="4211637" y="5238750"/>
          <a:ext cx="3000000" cy="3000000"/>
        </p:xfrm>
        <a:graphic>
          <a:graphicData uri="http://schemas.openxmlformats.org/drawingml/2006/table">
            <a:tbl>
              <a:tblPr>
                <a:noFill/>
                <a:tableStyleId>{7F7BAC36-BF8B-4574-8734-9877CC2D02C3}</a:tableStyleId>
              </a:tblPr>
              <a:tblGrid>
                <a:gridCol w="1439850"/>
                <a:gridCol w="2233600"/>
              </a:tblGrid>
              <a:tr h="233350">
                <a:tc gridSpan="2">
                  <a:txBody>
                    <a:bodyPr/>
                    <a:lstStyle/>
                    <a:p>
                      <a:pPr indent="0" lvl="0" marL="0" marR="0" rtl="0" algn="just">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 선행필수기능 및 예외사항</a:t>
                      </a:r>
                      <a:endParaRPr sz="1400" u="none" cap="none" strike="noStrike"/>
                    </a:p>
                  </a:txBody>
                  <a:tcPr marT="17900" marB="17900" marR="64775" marL="64775" anchor="ctr">
                    <a:lnB cap="flat" cmpd="sng" w="9525">
                      <a:solidFill>
                        <a:srgbClr val="000000"/>
                      </a:solidFill>
                      <a:prstDash val="solid"/>
                      <a:round/>
                      <a:headEnd len="sm" w="sm" type="none"/>
                      <a:tailEnd len="sm" w="sm" type="none"/>
                    </a:lnB>
                    <a:solidFill>
                      <a:srgbClr val="FFFFFF"/>
                    </a:solidFill>
                  </a:tcPr>
                </a:tc>
                <a:tc hMerge="1"/>
              </a:tr>
              <a:tr h="234950">
                <a:tc>
                  <a:txBody>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기능명 / 예외사항</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c>
                  <a:txBody>
                    <a:bodyPr/>
                    <a:lstStyle/>
                    <a:p>
                      <a:pPr indent="0" lvl="0" marL="0" marR="0" rtl="0" algn="ctr">
                        <a:lnSpc>
                          <a:spcPct val="100000"/>
                        </a:lnSpc>
                        <a:spcBef>
                          <a:spcPts val="0"/>
                        </a:spcBef>
                        <a:spcAft>
                          <a:spcPts val="0"/>
                        </a:spcAft>
                        <a:buClr>
                          <a:srgbClr val="000000"/>
                        </a:buClr>
                        <a:buSzPts val="900"/>
                        <a:buFont typeface="Malgun Gothic"/>
                        <a:buNone/>
                      </a:pPr>
                      <a:r>
                        <a:rPr b="1" i="0" lang="en-US" sz="900" u="none" cap="none" strike="noStrike">
                          <a:solidFill>
                            <a:srgbClr val="000000"/>
                          </a:solidFill>
                          <a:latin typeface="Malgun Gothic"/>
                          <a:ea typeface="Malgun Gothic"/>
                          <a:cs typeface="Malgun Gothic"/>
                          <a:sym typeface="Malgun Gothic"/>
                        </a:rPr>
                        <a:t>설명</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1D6ED"/>
                    </a:solidFill>
                  </a:tcPr>
                </a:tc>
              </a:tr>
              <a:tr h="311150">
                <a:tc>
                  <a:txBody>
                    <a:bodyPr/>
                    <a:lstStyle/>
                    <a:p>
                      <a:pPr indent="0" lvl="0" marL="0" marR="0" rtl="0" algn="just">
                        <a:lnSpc>
                          <a:spcPct val="100000"/>
                        </a:lnSpc>
                        <a:spcBef>
                          <a:spcPts val="0"/>
                        </a:spcBef>
                        <a:spcAft>
                          <a:spcPts val="0"/>
                        </a:spcAft>
                        <a:buClr>
                          <a:srgbClr val="000000"/>
                        </a:buClr>
                        <a:buSzPts val="900"/>
                        <a:buFont typeface="Arial"/>
                        <a:buNone/>
                      </a:pPr>
                      <a:r>
                        <a:rPr lang="en-US" sz="900">
                          <a:solidFill>
                            <a:schemeClr val="dk1"/>
                          </a:solidFill>
                          <a:latin typeface="Malgun Gothic"/>
                          <a:ea typeface="Malgun Gothic"/>
                          <a:cs typeface="Malgun Gothic"/>
                          <a:sym typeface="Malgun Gothic"/>
                        </a:rPr>
                        <a:t>활성화 버튼 클릭</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Arial"/>
                        <a:buNone/>
                      </a:pPr>
                      <a:r>
                        <a:rPr lang="en-US" sz="900">
                          <a:solidFill>
                            <a:schemeClr val="dk1"/>
                          </a:solidFill>
                          <a:latin typeface="Malgun Gothic"/>
                          <a:ea typeface="Malgun Gothic"/>
                          <a:cs typeface="Malgun Gothic"/>
                          <a:sym typeface="Malgun Gothic"/>
                        </a:rPr>
                        <a:t>활성화 버튼을 클릭할시 업로드 버튼이 활성화된다.</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9550">
                <a:tc>
                  <a:txBody>
                    <a:bodyPr/>
                    <a:lstStyle/>
                    <a:p>
                      <a:pPr indent="0" lvl="0" marL="0" marR="0" rtl="0" algn="just">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Malgun Gothic"/>
                          <a:ea typeface="Malgun Gothic"/>
                          <a:cs typeface="Malgun Gothic"/>
                          <a:sym typeface="Malgun Gothic"/>
                        </a:rPr>
                        <a:t>X</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Arial"/>
                        <a:buNone/>
                      </a:pPr>
                      <a:r>
                        <a:rPr lang="en-US" sz="900" u="none" cap="none" strike="noStrike">
                          <a:solidFill>
                            <a:schemeClr val="dk1"/>
                          </a:solidFill>
                          <a:latin typeface="Malgun Gothic"/>
                          <a:ea typeface="Malgun Gothic"/>
                          <a:cs typeface="Malgun Gothic"/>
                          <a:sym typeface="Malgun Gothic"/>
                        </a:rPr>
                        <a:t>X</a:t>
                      </a:r>
                      <a:endParaRPr sz="1400" u="none" cap="none" strike="noStrike"/>
                    </a:p>
                  </a:txBody>
                  <a:tcPr marT="17900" marB="17900" marR="64775" marL="64775" anchor="ct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33" name="Google Shape;233;g22f1afb97d4_0_3"/>
          <p:cNvPicPr preferRelativeResize="0"/>
          <p:nvPr/>
        </p:nvPicPr>
        <p:blipFill rotWithShape="1">
          <a:blip r:embed="rId4">
            <a:alphaModFix/>
          </a:blip>
          <a:srcRect b="0" l="0" r="0" t="0"/>
          <a:stretch/>
        </p:blipFill>
        <p:spPr>
          <a:xfrm>
            <a:off x="8115300" y="125412"/>
            <a:ext cx="868362" cy="279401"/>
          </a:xfrm>
          <a:prstGeom prst="rect">
            <a:avLst/>
          </a:prstGeom>
          <a:noFill/>
          <a:ln>
            <a:noFill/>
          </a:ln>
        </p:spPr>
      </p:pic>
      <p:sp>
        <p:nvSpPr>
          <p:cNvPr id="234" name="Google Shape;234;g22f1afb97d4_0_3"/>
          <p:cNvSpPr txBox="1"/>
          <p:nvPr/>
        </p:nvSpPr>
        <p:spPr>
          <a:xfrm>
            <a:off x="-2784600" y="927275"/>
            <a:ext cx="4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pic>
        <p:nvPicPr>
          <p:cNvPr id="235" name="Google Shape;235;g22f1afb97d4_0_3"/>
          <p:cNvPicPr preferRelativeResize="0"/>
          <p:nvPr/>
        </p:nvPicPr>
        <p:blipFill>
          <a:blip r:embed="rId5">
            <a:alphaModFix/>
          </a:blip>
          <a:stretch>
            <a:fillRect/>
          </a:stretch>
        </p:blipFill>
        <p:spPr>
          <a:xfrm>
            <a:off x="1485699" y="2733750"/>
            <a:ext cx="1045601" cy="2423999"/>
          </a:xfrm>
          <a:prstGeom prst="rect">
            <a:avLst/>
          </a:prstGeom>
          <a:noFill/>
          <a:ln>
            <a:noFill/>
          </a:ln>
        </p:spPr>
      </p:pic>
      <p:pic>
        <p:nvPicPr>
          <p:cNvPr id="236" name="Google Shape;236;g22f1afb97d4_0_3"/>
          <p:cNvPicPr preferRelativeResize="0"/>
          <p:nvPr/>
        </p:nvPicPr>
        <p:blipFill>
          <a:blip r:embed="rId6">
            <a:alphaModFix/>
          </a:blip>
          <a:stretch>
            <a:fillRect/>
          </a:stretch>
        </p:blipFill>
        <p:spPr>
          <a:xfrm>
            <a:off x="403225" y="2733750"/>
            <a:ext cx="1005908" cy="23426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테마">
  <a:themeElements>
    <a:clrScheme name="Office">
      <a:dk1>
        <a:srgbClr val="000000"/>
      </a:dk1>
      <a:lt1>
        <a:srgbClr val="FFFFFF"/>
      </a:lt1>
      <a:dk2>
        <a:srgbClr val="1F497D"/>
      </a:dk2>
      <a:lt2>
        <a:srgbClr val="EEECE1"/>
      </a:lt2>
      <a:accent1>
        <a:srgbClr val="4F81BD"/>
      </a:accent1>
      <a:accent2>
        <a:srgbClr val="C0504D"/>
      </a:accent2>
      <a:accent3>
        <a:srgbClr val="B1E457"/>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2014-04-16T00:55:54Z</dcterms:created>
  <dc:creator>이낙선</dc:creator>
</cp:coreProperties>
</file>